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 id="2147483684" r:id="rId7"/>
    <p:sldMasterId id="2147483696" r:id="rId8"/>
  </p:sldMasterIdLst>
  <p:notesMasterIdLst>
    <p:notesMasterId r:id="rId154"/>
  </p:notesMasterIdLst>
  <p:sldIdLst>
    <p:sldId id="258" r:id="rId9"/>
    <p:sldId id="887" r:id="rId10"/>
    <p:sldId id="324" r:id="rId11"/>
    <p:sldId id="886" r:id="rId12"/>
    <p:sldId id="407" r:id="rId13"/>
    <p:sldId id="416" r:id="rId14"/>
    <p:sldId id="486" r:id="rId15"/>
    <p:sldId id="493" r:id="rId16"/>
    <p:sldId id="362" r:id="rId17"/>
    <p:sldId id="496" r:id="rId18"/>
    <p:sldId id="497" r:id="rId19"/>
    <p:sldId id="434" r:id="rId20"/>
    <p:sldId id="764" r:id="rId21"/>
    <p:sldId id="765" r:id="rId22"/>
    <p:sldId id="489" r:id="rId23"/>
    <p:sldId id="417" r:id="rId24"/>
    <p:sldId id="879" r:id="rId25"/>
    <p:sldId id="265" r:id="rId26"/>
    <p:sldId id="269" r:id="rId27"/>
    <p:sldId id="589" r:id="rId28"/>
    <p:sldId id="870" r:id="rId29"/>
    <p:sldId id="523" r:id="rId30"/>
    <p:sldId id="518" r:id="rId31"/>
    <p:sldId id="584" r:id="rId32"/>
    <p:sldId id="766" r:id="rId33"/>
    <p:sldId id="586" r:id="rId34"/>
    <p:sldId id="587" r:id="rId35"/>
    <p:sldId id="272" r:id="rId36"/>
    <p:sldId id="274" r:id="rId37"/>
    <p:sldId id="856" r:id="rId38"/>
    <p:sldId id="443" r:id="rId39"/>
    <p:sldId id="843" r:id="rId40"/>
    <p:sldId id="301" r:id="rId41"/>
    <p:sldId id="840" r:id="rId42"/>
    <p:sldId id="841" r:id="rId43"/>
    <p:sldId id="859" r:id="rId44"/>
    <p:sldId id="860" r:id="rId45"/>
    <p:sldId id="861" r:id="rId46"/>
    <p:sldId id="862" r:id="rId47"/>
    <p:sldId id="863" r:id="rId48"/>
    <p:sldId id="864" r:id="rId49"/>
    <p:sldId id="865" r:id="rId50"/>
    <p:sldId id="866" r:id="rId51"/>
    <p:sldId id="872" r:id="rId52"/>
    <p:sldId id="873" r:id="rId53"/>
    <p:sldId id="276" r:id="rId54"/>
    <p:sldId id="874" r:id="rId55"/>
    <p:sldId id="275" r:id="rId56"/>
    <p:sldId id="280" r:id="rId57"/>
    <p:sldId id="279" r:id="rId58"/>
    <p:sldId id="281" r:id="rId59"/>
    <p:sldId id="282" r:id="rId60"/>
    <p:sldId id="285" r:id="rId61"/>
    <p:sldId id="284" r:id="rId62"/>
    <p:sldId id="283" r:id="rId63"/>
    <p:sldId id="278" r:id="rId64"/>
    <p:sldId id="286" r:id="rId65"/>
    <p:sldId id="287" r:id="rId66"/>
    <p:sldId id="288" r:id="rId67"/>
    <p:sldId id="289" r:id="rId68"/>
    <p:sldId id="277" r:id="rId69"/>
    <p:sldId id="271" r:id="rId70"/>
    <p:sldId id="875" r:id="rId71"/>
    <p:sldId id="876" r:id="rId72"/>
    <p:sldId id="273" r:id="rId73"/>
    <p:sldId id="877" r:id="rId74"/>
    <p:sldId id="845" r:id="rId75"/>
    <p:sldId id="901" r:id="rId76"/>
    <p:sldId id="742" r:id="rId77"/>
    <p:sldId id="888" r:id="rId78"/>
    <p:sldId id="871" r:id="rId79"/>
    <p:sldId id="889" r:id="rId80"/>
    <p:sldId id="853" r:id="rId81"/>
    <p:sldId id="890" r:id="rId82"/>
    <p:sldId id="891" r:id="rId83"/>
    <p:sldId id="321" r:id="rId84"/>
    <p:sldId id="322" r:id="rId85"/>
    <p:sldId id="323" r:id="rId86"/>
    <p:sldId id="893" r:id="rId87"/>
    <p:sldId id="894" r:id="rId88"/>
    <p:sldId id="895" r:id="rId89"/>
    <p:sldId id="896" r:id="rId90"/>
    <p:sldId id="897" r:id="rId91"/>
    <p:sldId id="898" r:id="rId92"/>
    <p:sldId id="899" r:id="rId93"/>
    <p:sldId id="290" r:id="rId94"/>
    <p:sldId id="291" r:id="rId95"/>
    <p:sldId id="292" r:id="rId96"/>
    <p:sldId id="293" r:id="rId97"/>
    <p:sldId id="296" r:id="rId98"/>
    <p:sldId id="294" r:id="rId99"/>
    <p:sldId id="297" r:id="rId100"/>
    <p:sldId id="521" r:id="rId101"/>
    <p:sldId id="522" r:id="rId102"/>
    <p:sldId id="900" r:id="rId103"/>
    <p:sldId id="525" r:id="rId104"/>
    <p:sldId id="526" r:id="rId105"/>
    <p:sldId id="527" r:id="rId106"/>
    <p:sldId id="528" r:id="rId107"/>
    <p:sldId id="532" r:id="rId108"/>
    <p:sldId id="529" r:id="rId109"/>
    <p:sldId id="530" r:id="rId110"/>
    <p:sldId id="534" r:id="rId111"/>
    <p:sldId id="533" r:id="rId112"/>
    <p:sldId id="535" r:id="rId113"/>
    <p:sldId id="536" r:id="rId114"/>
    <p:sldId id="531" r:id="rId115"/>
    <p:sldId id="846" r:id="rId116"/>
    <p:sldId id="867" r:id="rId117"/>
    <p:sldId id="298" r:id="rId118"/>
    <p:sldId id="299" r:id="rId119"/>
    <p:sldId id="844" r:id="rId120"/>
    <p:sldId id="302" r:id="rId121"/>
    <p:sldId id="303" r:id="rId122"/>
    <p:sldId id="305" r:id="rId123"/>
    <p:sldId id="306" r:id="rId124"/>
    <p:sldId id="308" r:id="rId125"/>
    <p:sldId id="309" r:id="rId126"/>
    <p:sldId id="310" r:id="rId127"/>
    <p:sldId id="854" r:id="rId128"/>
    <p:sldId id="855" r:id="rId129"/>
    <p:sldId id="307" r:id="rId130"/>
    <p:sldId id="892" r:id="rId131"/>
    <p:sldId id="849" r:id="rId132"/>
    <p:sldId id="339" r:id="rId133"/>
    <p:sldId id="340" r:id="rId134"/>
    <p:sldId id="342" r:id="rId135"/>
    <p:sldId id="868" r:id="rId136"/>
    <p:sldId id="829" r:id="rId137"/>
    <p:sldId id="883" r:id="rId138"/>
    <p:sldId id="432" r:id="rId139"/>
    <p:sldId id="492" r:id="rId140"/>
    <p:sldId id="328" r:id="rId141"/>
    <p:sldId id="425" r:id="rId142"/>
    <p:sldId id="382" r:id="rId143"/>
    <p:sldId id="391" r:id="rId144"/>
    <p:sldId id="420" r:id="rId145"/>
    <p:sldId id="441" r:id="rId146"/>
    <p:sldId id="444" r:id="rId147"/>
    <p:sldId id="880" r:id="rId148"/>
    <p:sldId id="881" r:id="rId149"/>
    <p:sldId id="415" r:id="rId150"/>
    <p:sldId id="884" r:id="rId151"/>
    <p:sldId id="885" r:id="rId152"/>
    <p:sldId id="882" r:id="rId153"/>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833"/>
    <a:srgbClr val="E21C35"/>
    <a:srgbClr val="3B3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3792" autoAdjust="0"/>
  </p:normalViewPr>
  <p:slideViewPr>
    <p:cSldViewPr>
      <p:cViewPr varScale="1">
        <p:scale>
          <a:sx n="83" d="100"/>
          <a:sy n="83" d="100"/>
        </p:scale>
        <p:origin x="688"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notesMaster" Target="notesMasters/notesMaster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38B70F-81D7-4C01-993A-67B8CEDFA0C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cs-CZ"/>
        </a:p>
      </dgm:t>
    </dgm:pt>
    <dgm:pt modelId="{BC41BD68-20AF-4CF2-B1FD-2F192692E4EE}">
      <dgm:prSet phldrT="[Text]"/>
      <dgm:spPr>
        <a:solidFill>
          <a:srgbClr val="E21C35"/>
        </a:solidFill>
      </dgm:spPr>
      <dgm:t>
        <a:bodyPr/>
        <a:lstStyle/>
        <a:p>
          <a:pPr algn="ctr"/>
          <a:r>
            <a:rPr lang="cs-CZ" dirty="0">
              <a:solidFill>
                <a:schemeClr val="bg1"/>
              </a:solidFill>
            </a:rPr>
            <a:t>OVZ</a:t>
          </a:r>
        </a:p>
      </dgm:t>
    </dgm:pt>
    <dgm:pt modelId="{E3779254-4A73-4080-8710-E303D4F94EB6}" type="parTrans" cxnId="{96E4CB76-869E-4562-8C77-907C1B0BAF8B}">
      <dgm:prSet/>
      <dgm:spPr/>
      <dgm:t>
        <a:bodyPr/>
        <a:lstStyle/>
        <a:p>
          <a:pPr algn="ctr"/>
          <a:endParaRPr lang="cs-CZ"/>
        </a:p>
      </dgm:t>
    </dgm:pt>
    <dgm:pt modelId="{4FFC4449-BAAD-482F-BE29-81F8A8BC263F}" type="sibTrans" cxnId="{96E4CB76-869E-4562-8C77-907C1B0BAF8B}">
      <dgm:prSet/>
      <dgm:spPr/>
      <dgm:t>
        <a:bodyPr/>
        <a:lstStyle/>
        <a:p>
          <a:pPr algn="ctr"/>
          <a:endParaRPr lang="cs-CZ"/>
        </a:p>
      </dgm:t>
    </dgm:pt>
    <dgm:pt modelId="{69A96BC5-BD86-43AC-94AF-C639BBDA5683}">
      <dgm:prSet phldrT="[Text]"/>
      <dgm:spPr>
        <a:solidFill>
          <a:srgbClr val="79B833"/>
        </a:solidFill>
      </dgm:spPr>
      <dgm:t>
        <a:bodyPr/>
        <a:lstStyle/>
        <a:p>
          <a:pPr algn="ctr"/>
          <a:r>
            <a:rPr lang="cs-CZ" dirty="0"/>
            <a:t>Společnost Lidé</a:t>
          </a:r>
        </a:p>
      </dgm:t>
    </dgm:pt>
    <dgm:pt modelId="{94B78A79-AE37-474C-9EDD-CC5121B84DDB}" type="parTrans" cxnId="{B89D417A-627C-48EC-A9CC-094123C73C42}">
      <dgm:prSet/>
      <dgm:spPr/>
      <dgm:t>
        <a:bodyPr/>
        <a:lstStyle/>
        <a:p>
          <a:pPr algn="ctr"/>
          <a:endParaRPr lang="cs-CZ"/>
        </a:p>
      </dgm:t>
    </dgm:pt>
    <dgm:pt modelId="{C2F6B557-0D3B-4EA7-B18E-A01BB62E8A92}" type="sibTrans" cxnId="{B89D417A-627C-48EC-A9CC-094123C73C42}">
      <dgm:prSet/>
      <dgm:spPr/>
      <dgm:t>
        <a:bodyPr/>
        <a:lstStyle/>
        <a:p>
          <a:pPr algn="ctr"/>
          <a:endParaRPr lang="cs-CZ"/>
        </a:p>
      </dgm:t>
    </dgm:pt>
    <dgm:pt modelId="{9629819B-84B6-4855-AC0B-3F657E66E818}">
      <dgm:prSet phldrT="[Text]"/>
      <dgm:spPr>
        <a:solidFill>
          <a:srgbClr val="79B833"/>
        </a:solidFill>
      </dgm:spPr>
      <dgm:t>
        <a:bodyPr/>
        <a:lstStyle/>
        <a:p>
          <a:pPr algn="ctr"/>
          <a:r>
            <a:rPr lang="cs-CZ" dirty="0"/>
            <a:t>Společnost Podniky</a:t>
          </a:r>
        </a:p>
      </dgm:t>
    </dgm:pt>
    <dgm:pt modelId="{B2FAB78F-9CC4-4B98-80F0-28BD7BDB3876}" type="parTrans" cxnId="{B2C4EF15-64B5-4157-9010-324C22F0242F}">
      <dgm:prSet/>
      <dgm:spPr/>
      <dgm:t>
        <a:bodyPr/>
        <a:lstStyle/>
        <a:p>
          <a:pPr algn="ctr"/>
          <a:endParaRPr lang="cs-CZ"/>
        </a:p>
      </dgm:t>
    </dgm:pt>
    <dgm:pt modelId="{7FA4D5FD-CB4A-4D32-9058-2C160639BC57}" type="sibTrans" cxnId="{B2C4EF15-64B5-4157-9010-324C22F0242F}">
      <dgm:prSet/>
      <dgm:spPr/>
      <dgm:t>
        <a:bodyPr/>
        <a:lstStyle/>
        <a:p>
          <a:pPr algn="ctr"/>
          <a:endParaRPr lang="cs-CZ"/>
        </a:p>
      </dgm:t>
    </dgm:pt>
    <dgm:pt modelId="{D582D3D2-B894-4043-AAAC-B1734E06FEB6}">
      <dgm:prSet phldrT="[Text]"/>
      <dgm:spPr>
        <a:solidFill>
          <a:srgbClr val="79B833"/>
        </a:solidFill>
      </dgm:spPr>
      <dgm:t>
        <a:bodyPr/>
        <a:lstStyle/>
        <a:p>
          <a:pPr algn="ctr"/>
          <a:r>
            <a:rPr lang="cs-CZ" dirty="0"/>
            <a:t>Životní prostředí</a:t>
          </a:r>
        </a:p>
      </dgm:t>
    </dgm:pt>
    <dgm:pt modelId="{8EB0F037-56B3-4A80-A421-87127A4C9D28}" type="parTrans" cxnId="{C8503D68-7F7F-4FD1-AD9A-53C684D0FAB6}">
      <dgm:prSet/>
      <dgm:spPr/>
      <dgm:t>
        <a:bodyPr/>
        <a:lstStyle/>
        <a:p>
          <a:pPr algn="ctr"/>
          <a:endParaRPr lang="cs-CZ"/>
        </a:p>
      </dgm:t>
    </dgm:pt>
    <dgm:pt modelId="{0F326E61-4535-4784-A20E-ACB038787F18}" type="sibTrans" cxnId="{C8503D68-7F7F-4FD1-AD9A-53C684D0FAB6}">
      <dgm:prSet/>
      <dgm:spPr/>
      <dgm:t>
        <a:bodyPr/>
        <a:lstStyle/>
        <a:p>
          <a:pPr algn="ctr"/>
          <a:endParaRPr lang="cs-CZ"/>
        </a:p>
      </dgm:t>
    </dgm:pt>
    <dgm:pt modelId="{237DA3EE-5F53-4F4B-BD7A-3D81FF9C5809}">
      <dgm:prSet phldrT="[Text]"/>
      <dgm:spPr>
        <a:solidFill>
          <a:srgbClr val="79B833"/>
        </a:solidFill>
      </dgm:spPr>
      <dgm:t>
        <a:bodyPr/>
        <a:lstStyle/>
        <a:p>
          <a:pPr algn="ctr"/>
          <a:r>
            <a:rPr lang="cs-CZ" dirty="0"/>
            <a:t>Inovace</a:t>
          </a:r>
        </a:p>
      </dgm:t>
    </dgm:pt>
    <dgm:pt modelId="{52FC8E95-2D7A-4E43-B6D0-A5B7C44F96EC}" type="parTrans" cxnId="{5895B020-822F-4EC4-B0AC-5408930CF3DF}">
      <dgm:prSet/>
      <dgm:spPr/>
      <dgm:t>
        <a:bodyPr/>
        <a:lstStyle/>
        <a:p>
          <a:pPr algn="ctr"/>
          <a:endParaRPr lang="cs-CZ"/>
        </a:p>
      </dgm:t>
    </dgm:pt>
    <dgm:pt modelId="{9B8F1B30-C567-42BF-B993-EA9B14F764E5}" type="sibTrans" cxnId="{5895B020-822F-4EC4-B0AC-5408930CF3DF}">
      <dgm:prSet/>
      <dgm:spPr/>
      <dgm:t>
        <a:bodyPr/>
        <a:lstStyle/>
        <a:p>
          <a:pPr algn="ctr"/>
          <a:endParaRPr lang="cs-CZ"/>
        </a:p>
      </dgm:t>
    </dgm:pt>
    <dgm:pt modelId="{C17E235E-FC11-445C-9B84-3B02AE214176}" type="pres">
      <dgm:prSet presAssocID="{5E38B70F-81D7-4C01-993A-67B8CEDFA0CE}" presName="diagram" presStyleCnt="0">
        <dgm:presLayoutVars>
          <dgm:chMax val="1"/>
          <dgm:dir/>
          <dgm:animLvl val="ctr"/>
          <dgm:resizeHandles val="exact"/>
        </dgm:presLayoutVars>
      </dgm:prSet>
      <dgm:spPr/>
    </dgm:pt>
    <dgm:pt modelId="{0348566F-D99B-421D-BA9C-CF1A312B65A8}" type="pres">
      <dgm:prSet presAssocID="{5E38B70F-81D7-4C01-993A-67B8CEDFA0CE}" presName="matrix" presStyleCnt="0"/>
      <dgm:spPr/>
    </dgm:pt>
    <dgm:pt modelId="{3C8320CD-F40B-46E4-AF13-95EE81AF2993}" type="pres">
      <dgm:prSet presAssocID="{5E38B70F-81D7-4C01-993A-67B8CEDFA0CE}" presName="tile1" presStyleLbl="node1" presStyleIdx="0" presStyleCnt="4"/>
      <dgm:spPr/>
    </dgm:pt>
    <dgm:pt modelId="{434F2469-E3BA-489D-A1DF-EBD2CEC9D025}" type="pres">
      <dgm:prSet presAssocID="{5E38B70F-81D7-4C01-993A-67B8CEDFA0CE}" presName="tile1text" presStyleLbl="node1" presStyleIdx="0" presStyleCnt="4">
        <dgm:presLayoutVars>
          <dgm:chMax val="0"/>
          <dgm:chPref val="0"/>
          <dgm:bulletEnabled val="1"/>
        </dgm:presLayoutVars>
      </dgm:prSet>
      <dgm:spPr/>
    </dgm:pt>
    <dgm:pt modelId="{98A8444F-C0CB-4DE8-BFB6-88163BF285BB}" type="pres">
      <dgm:prSet presAssocID="{5E38B70F-81D7-4C01-993A-67B8CEDFA0CE}" presName="tile2" presStyleLbl="node1" presStyleIdx="1" presStyleCnt="4"/>
      <dgm:spPr/>
    </dgm:pt>
    <dgm:pt modelId="{FF10B895-6CF2-4A76-98B1-B3C9B4CCAA49}" type="pres">
      <dgm:prSet presAssocID="{5E38B70F-81D7-4C01-993A-67B8CEDFA0CE}" presName="tile2text" presStyleLbl="node1" presStyleIdx="1" presStyleCnt="4">
        <dgm:presLayoutVars>
          <dgm:chMax val="0"/>
          <dgm:chPref val="0"/>
          <dgm:bulletEnabled val="1"/>
        </dgm:presLayoutVars>
      </dgm:prSet>
      <dgm:spPr/>
    </dgm:pt>
    <dgm:pt modelId="{8AD61013-F7B3-4AAA-B5C5-038E87A94288}" type="pres">
      <dgm:prSet presAssocID="{5E38B70F-81D7-4C01-993A-67B8CEDFA0CE}" presName="tile3" presStyleLbl="node1" presStyleIdx="2" presStyleCnt="4"/>
      <dgm:spPr/>
    </dgm:pt>
    <dgm:pt modelId="{77F5E80D-6B5B-42BE-9CB3-DDC889E606FE}" type="pres">
      <dgm:prSet presAssocID="{5E38B70F-81D7-4C01-993A-67B8CEDFA0CE}" presName="tile3text" presStyleLbl="node1" presStyleIdx="2" presStyleCnt="4">
        <dgm:presLayoutVars>
          <dgm:chMax val="0"/>
          <dgm:chPref val="0"/>
          <dgm:bulletEnabled val="1"/>
        </dgm:presLayoutVars>
      </dgm:prSet>
      <dgm:spPr/>
    </dgm:pt>
    <dgm:pt modelId="{94F33B4D-E254-4DBE-86B5-676EDC56324B}" type="pres">
      <dgm:prSet presAssocID="{5E38B70F-81D7-4C01-993A-67B8CEDFA0CE}" presName="tile4" presStyleLbl="node1" presStyleIdx="3" presStyleCnt="4"/>
      <dgm:spPr/>
    </dgm:pt>
    <dgm:pt modelId="{7545F085-B1E8-4170-A421-A0402DDAB127}" type="pres">
      <dgm:prSet presAssocID="{5E38B70F-81D7-4C01-993A-67B8CEDFA0CE}" presName="tile4text" presStyleLbl="node1" presStyleIdx="3" presStyleCnt="4">
        <dgm:presLayoutVars>
          <dgm:chMax val="0"/>
          <dgm:chPref val="0"/>
          <dgm:bulletEnabled val="1"/>
        </dgm:presLayoutVars>
      </dgm:prSet>
      <dgm:spPr/>
    </dgm:pt>
    <dgm:pt modelId="{66ED047A-6B57-4482-A6B6-69BBD16E6DDA}" type="pres">
      <dgm:prSet presAssocID="{5E38B70F-81D7-4C01-993A-67B8CEDFA0CE}" presName="centerTile" presStyleLbl="fgShp" presStyleIdx="0" presStyleCnt="1">
        <dgm:presLayoutVars>
          <dgm:chMax val="0"/>
          <dgm:chPref val="0"/>
        </dgm:presLayoutVars>
      </dgm:prSet>
      <dgm:spPr/>
    </dgm:pt>
  </dgm:ptLst>
  <dgm:cxnLst>
    <dgm:cxn modelId="{B2C4EF15-64B5-4157-9010-324C22F0242F}" srcId="{BC41BD68-20AF-4CF2-B1FD-2F192692E4EE}" destId="{9629819B-84B6-4855-AC0B-3F657E66E818}" srcOrd="1" destOrd="0" parTransId="{B2FAB78F-9CC4-4B98-80F0-28BD7BDB3876}" sibTransId="{7FA4D5FD-CB4A-4D32-9058-2C160639BC57}"/>
    <dgm:cxn modelId="{5895B020-822F-4EC4-B0AC-5408930CF3DF}" srcId="{BC41BD68-20AF-4CF2-B1FD-2F192692E4EE}" destId="{237DA3EE-5F53-4F4B-BD7A-3D81FF9C5809}" srcOrd="3" destOrd="0" parTransId="{52FC8E95-2D7A-4E43-B6D0-A5B7C44F96EC}" sibTransId="{9B8F1B30-C567-42BF-B993-EA9B14F764E5}"/>
    <dgm:cxn modelId="{E59FF33E-898E-41E2-BEBD-4B7AD1C7880B}" type="presOf" srcId="{9629819B-84B6-4855-AC0B-3F657E66E818}" destId="{98A8444F-C0CB-4DE8-BFB6-88163BF285BB}" srcOrd="0" destOrd="0" presId="urn:microsoft.com/office/officeart/2005/8/layout/matrix1"/>
    <dgm:cxn modelId="{45C98161-1752-4761-883C-0CBDA29936E4}" type="presOf" srcId="{BC41BD68-20AF-4CF2-B1FD-2F192692E4EE}" destId="{66ED047A-6B57-4482-A6B6-69BBD16E6DDA}" srcOrd="0" destOrd="0" presId="urn:microsoft.com/office/officeart/2005/8/layout/matrix1"/>
    <dgm:cxn modelId="{E7813464-1115-4477-8BA0-E49A9E26357F}" type="presOf" srcId="{D582D3D2-B894-4043-AAAC-B1734E06FEB6}" destId="{8AD61013-F7B3-4AAA-B5C5-038E87A94288}" srcOrd="0" destOrd="0" presId="urn:microsoft.com/office/officeart/2005/8/layout/matrix1"/>
    <dgm:cxn modelId="{C8503D68-7F7F-4FD1-AD9A-53C684D0FAB6}" srcId="{BC41BD68-20AF-4CF2-B1FD-2F192692E4EE}" destId="{D582D3D2-B894-4043-AAAC-B1734E06FEB6}" srcOrd="2" destOrd="0" parTransId="{8EB0F037-56B3-4A80-A421-87127A4C9D28}" sibTransId="{0F326E61-4535-4784-A20E-ACB038787F18}"/>
    <dgm:cxn modelId="{335DAD4E-739A-441E-8B50-C9E1A3F1D719}" type="presOf" srcId="{D582D3D2-B894-4043-AAAC-B1734E06FEB6}" destId="{77F5E80D-6B5B-42BE-9CB3-DDC889E606FE}" srcOrd="1" destOrd="0" presId="urn:microsoft.com/office/officeart/2005/8/layout/matrix1"/>
    <dgm:cxn modelId="{AAAFBD74-0387-42D2-B9DE-CAB1D6C47DF0}" type="presOf" srcId="{237DA3EE-5F53-4F4B-BD7A-3D81FF9C5809}" destId="{94F33B4D-E254-4DBE-86B5-676EDC56324B}" srcOrd="0" destOrd="0" presId="urn:microsoft.com/office/officeart/2005/8/layout/matrix1"/>
    <dgm:cxn modelId="{96E4CB76-869E-4562-8C77-907C1B0BAF8B}" srcId="{5E38B70F-81D7-4C01-993A-67B8CEDFA0CE}" destId="{BC41BD68-20AF-4CF2-B1FD-2F192692E4EE}" srcOrd="0" destOrd="0" parTransId="{E3779254-4A73-4080-8710-E303D4F94EB6}" sibTransId="{4FFC4449-BAAD-482F-BE29-81F8A8BC263F}"/>
    <dgm:cxn modelId="{B89D417A-627C-48EC-A9CC-094123C73C42}" srcId="{BC41BD68-20AF-4CF2-B1FD-2F192692E4EE}" destId="{69A96BC5-BD86-43AC-94AF-C639BBDA5683}" srcOrd="0" destOrd="0" parTransId="{94B78A79-AE37-474C-9EDD-CC5121B84DDB}" sibTransId="{C2F6B557-0D3B-4EA7-B18E-A01BB62E8A92}"/>
    <dgm:cxn modelId="{5DF3DA8B-BC4B-4A1E-A9E1-0B9BAE4A0C01}" type="presOf" srcId="{69A96BC5-BD86-43AC-94AF-C639BBDA5683}" destId="{434F2469-E3BA-489D-A1DF-EBD2CEC9D025}" srcOrd="1" destOrd="0" presId="urn:microsoft.com/office/officeart/2005/8/layout/matrix1"/>
    <dgm:cxn modelId="{5558ACA5-9395-4F68-AFCA-133D2D34DE80}" type="presOf" srcId="{69A96BC5-BD86-43AC-94AF-C639BBDA5683}" destId="{3C8320CD-F40B-46E4-AF13-95EE81AF2993}" srcOrd="0" destOrd="0" presId="urn:microsoft.com/office/officeart/2005/8/layout/matrix1"/>
    <dgm:cxn modelId="{AB3E90B7-32CE-4081-8F3A-9D6B44769015}" type="presOf" srcId="{237DA3EE-5F53-4F4B-BD7A-3D81FF9C5809}" destId="{7545F085-B1E8-4170-A421-A0402DDAB127}" srcOrd="1" destOrd="0" presId="urn:microsoft.com/office/officeart/2005/8/layout/matrix1"/>
    <dgm:cxn modelId="{444D7AD5-F4EE-4B10-94FE-74CD3C535B1D}" type="presOf" srcId="{9629819B-84B6-4855-AC0B-3F657E66E818}" destId="{FF10B895-6CF2-4A76-98B1-B3C9B4CCAA49}" srcOrd="1" destOrd="0" presId="urn:microsoft.com/office/officeart/2005/8/layout/matrix1"/>
    <dgm:cxn modelId="{70945CE2-6358-4880-B372-78090AC1D18F}" type="presOf" srcId="{5E38B70F-81D7-4C01-993A-67B8CEDFA0CE}" destId="{C17E235E-FC11-445C-9B84-3B02AE214176}" srcOrd="0" destOrd="0" presId="urn:microsoft.com/office/officeart/2005/8/layout/matrix1"/>
    <dgm:cxn modelId="{081DC1BA-E856-482B-9885-EBCF1EEA66ED}" type="presParOf" srcId="{C17E235E-FC11-445C-9B84-3B02AE214176}" destId="{0348566F-D99B-421D-BA9C-CF1A312B65A8}" srcOrd="0" destOrd="0" presId="urn:microsoft.com/office/officeart/2005/8/layout/matrix1"/>
    <dgm:cxn modelId="{AF1B3DB5-7091-40FC-8E4F-516F6768E587}" type="presParOf" srcId="{0348566F-D99B-421D-BA9C-CF1A312B65A8}" destId="{3C8320CD-F40B-46E4-AF13-95EE81AF2993}" srcOrd="0" destOrd="0" presId="urn:microsoft.com/office/officeart/2005/8/layout/matrix1"/>
    <dgm:cxn modelId="{7C1AA4F9-1883-4ACF-8312-16797B92FE8C}" type="presParOf" srcId="{0348566F-D99B-421D-BA9C-CF1A312B65A8}" destId="{434F2469-E3BA-489D-A1DF-EBD2CEC9D025}" srcOrd="1" destOrd="0" presId="urn:microsoft.com/office/officeart/2005/8/layout/matrix1"/>
    <dgm:cxn modelId="{7FF3CB30-4EB9-494C-98BD-3D2C001D448C}" type="presParOf" srcId="{0348566F-D99B-421D-BA9C-CF1A312B65A8}" destId="{98A8444F-C0CB-4DE8-BFB6-88163BF285BB}" srcOrd="2" destOrd="0" presId="urn:microsoft.com/office/officeart/2005/8/layout/matrix1"/>
    <dgm:cxn modelId="{4655075D-C158-4CF7-9F57-0AFE9934013B}" type="presParOf" srcId="{0348566F-D99B-421D-BA9C-CF1A312B65A8}" destId="{FF10B895-6CF2-4A76-98B1-B3C9B4CCAA49}" srcOrd="3" destOrd="0" presId="urn:microsoft.com/office/officeart/2005/8/layout/matrix1"/>
    <dgm:cxn modelId="{6725105C-2AFF-4E3C-A27E-014BDE2B196C}" type="presParOf" srcId="{0348566F-D99B-421D-BA9C-CF1A312B65A8}" destId="{8AD61013-F7B3-4AAA-B5C5-038E87A94288}" srcOrd="4" destOrd="0" presId="urn:microsoft.com/office/officeart/2005/8/layout/matrix1"/>
    <dgm:cxn modelId="{41CE4E8A-AC6E-417A-B1BB-556E86BEB7F9}" type="presParOf" srcId="{0348566F-D99B-421D-BA9C-CF1A312B65A8}" destId="{77F5E80D-6B5B-42BE-9CB3-DDC889E606FE}" srcOrd="5" destOrd="0" presId="urn:microsoft.com/office/officeart/2005/8/layout/matrix1"/>
    <dgm:cxn modelId="{52E30E92-ED98-4D93-9ACE-64E12F188327}" type="presParOf" srcId="{0348566F-D99B-421D-BA9C-CF1A312B65A8}" destId="{94F33B4D-E254-4DBE-86B5-676EDC56324B}" srcOrd="6" destOrd="0" presId="urn:microsoft.com/office/officeart/2005/8/layout/matrix1"/>
    <dgm:cxn modelId="{D67BECBA-6A27-4AB4-AE29-F61856ADECA5}" type="presParOf" srcId="{0348566F-D99B-421D-BA9C-CF1A312B65A8}" destId="{7545F085-B1E8-4170-A421-A0402DDAB127}" srcOrd="7" destOrd="0" presId="urn:microsoft.com/office/officeart/2005/8/layout/matrix1"/>
    <dgm:cxn modelId="{8504848C-DD67-4017-A080-A883B6FDE5ED}" type="presParOf" srcId="{C17E235E-FC11-445C-9B84-3B02AE214176}" destId="{66ED047A-6B57-4482-A6B6-69BBD16E6DD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8B70F-81D7-4C01-993A-67B8CEDFA0C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cs-CZ"/>
        </a:p>
      </dgm:t>
    </dgm:pt>
    <dgm:pt modelId="{BC41BD68-20AF-4CF2-B1FD-2F192692E4EE}">
      <dgm:prSet phldrT="[Text]"/>
      <dgm:spPr>
        <a:solidFill>
          <a:srgbClr val="E21C35"/>
        </a:solidFill>
      </dgm:spPr>
      <dgm:t>
        <a:bodyPr/>
        <a:lstStyle/>
        <a:p>
          <a:pPr algn="ctr"/>
          <a:r>
            <a:rPr lang="cs-CZ" dirty="0">
              <a:solidFill>
                <a:schemeClr val="bg1"/>
              </a:solidFill>
            </a:rPr>
            <a:t>OVZ</a:t>
          </a:r>
        </a:p>
      </dgm:t>
    </dgm:pt>
    <dgm:pt modelId="{E3779254-4A73-4080-8710-E303D4F94EB6}" type="parTrans" cxnId="{96E4CB76-869E-4562-8C77-907C1B0BAF8B}">
      <dgm:prSet/>
      <dgm:spPr/>
      <dgm:t>
        <a:bodyPr/>
        <a:lstStyle/>
        <a:p>
          <a:pPr algn="ctr"/>
          <a:endParaRPr lang="cs-CZ"/>
        </a:p>
      </dgm:t>
    </dgm:pt>
    <dgm:pt modelId="{4FFC4449-BAAD-482F-BE29-81F8A8BC263F}" type="sibTrans" cxnId="{96E4CB76-869E-4562-8C77-907C1B0BAF8B}">
      <dgm:prSet/>
      <dgm:spPr/>
      <dgm:t>
        <a:bodyPr/>
        <a:lstStyle/>
        <a:p>
          <a:pPr algn="ctr"/>
          <a:endParaRPr lang="cs-CZ"/>
        </a:p>
      </dgm:t>
    </dgm:pt>
    <dgm:pt modelId="{69A96BC5-BD86-43AC-94AF-C639BBDA5683}">
      <dgm:prSet phldrT="[Text]"/>
      <dgm:spPr>
        <a:solidFill>
          <a:srgbClr val="79B833"/>
        </a:solidFill>
      </dgm:spPr>
      <dgm:t>
        <a:bodyPr/>
        <a:lstStyle/>
        <a:p>
          <a:pPr algn="ctr"/>
          <a:r>
            <a:rPr lang="cs-CZ" dirty="0"/>
            <a:t>Společnost Lidé</a:t>
          </a:r>
        </a:p>
      </dgm:t>
    </dgm:pt>
    <dgm:pt modelId="{94B78A79-AE37-474C-9EDD-CC5121B84DDB}" type="parTrans" cxnId="{B89D417A-627C-48EC-A9CC-094123C73C42}">
      <dgm:prSet/>
      <dgm:spPr/>
      <dgm:t>
        <a:bodyPr/>
        <a:lstStyle/>
        <a:p>
          <a:pPr algn="ctr"/>
          <a:endParaRPr lang="cs-CZ"/>
        </a:p>
      </dgm:t>
    </dgm:pt>
    <dgm:pt modelId="{C2F6B557-0D3B-4EA7-B18E-A01BB62E8A92}" type="sibTrans" cxnId="{B89D417A-627C-48EC-A9CC-094123C73C42}">
      <dgm:prSet/>
      <dgm:spPr/>
      <dgm:t>
        <a:bodyPr/>
        <a:lstStyle/>
        <a:p>
          <a:pPr algn="ctr"/>
          <a:endParaRPr lang="cs-CZ"/>
        </a:p>
      </dgm:t>
    </dgm:pt>
    <dgm:pt modelId="{9629819B-84B6-4855-AC0B-3F657E66E818}">
      <dgm:prSet phldrT="[Text]"/>
      <dgm:spPr>
        <a:solidFill>
          <a:srgbClr val="79B833"/>
        </a:solidFill>
      </dgm:spPr>
      <dgm:t>
        <a:bodyPr/>
        <a:lstStyle/>
        <a:p>
          <a:pPr algn="ctr"/>
          <a:r>
            <a:rPr lang="cs-CZ" dirty="0"/>
            <a:t>Společnost Podniky</a:t>
          </a:r>
        </a:p>
      </dgm:t>
    </dgm:pt>
    <dgm:pt modelId="{B2FAB78F-9CC4-4B98-80F0-28BD7BDB3876}" type="parTrans" cxnId="{B2C4EF15-64B5-4157-9010-324C22F0242F}">
      <dgm:prSet/>
      <dgm:spPr/>
      <dgm:t>
        <a:bodyPr/>
        <a:lstStyle/>
        <a:p>
          <a:pPr algn="ctr"/>
          <a:endParaRPr lang="cs-CZ"/>
        </a:p>
      </dgm:t>
    </dgm:pt>
    <dgm:pt modelId="{7FA4D5FD-CB4A-4D32-9058-2C160639BC57}" type="sibTrans" cxnId="{B2C4EF15-64B5-4157-9010-324C22F0242F}">
      <dgm:prSet/>
      <dgm:spPr/>
      <dgm:t>
        <a:bodyPr/>
        <a:lstStyle/>
        <a:p>
          <a:pPr algn="ctr"/>
          <a:endParaRPr lang="cs-CZ"/>
        </a:p>
      </dgm:t>
    </dgm:pt>
    <dgm:pt modelId="{D582D3D2-B894-4043-AAAC-B1734E06FEB6}">
      <dgm:prSet phldrT="[Text]"/>
      <dgm:spPr>
        <a:solidFill>
          <a:srgbClr val="79B833"/>
        </a:solidFill>
      </dgm:spPr>
      <dgm:t>
        <a:bodyPr/>
        <a:lstStyle/>
        <a:p>
          <a:pPr algn="ctr"/>
          <a:r>
            <a:rPr lang="cs-CZ" dirty="0"/>
            <a:t>Životní prostředí</a:t>
          </a:r>
        </a:p>
      </dgm:t>
    </dgm:pt>
    <dgm:pt modelId="{8EB0F037-56B3-4A80-A421-87127A4C9D28}" type="parTrans" cxnId="{C8503D68-7F7F-4FD1-AD9A-53C684D0FAB6}">
      <dgm:prSet/>
      <dgm:spPr/>
      <dgm:t>
        <a:bodyPr/>
        <a:lstStyle/>
        <a:p>
          <a:pPr algn="ctr"/>
          <a:endParaRPr lang="cs-CZ"/>
        </a:p>
      </dgm:t>
    </dgm:pt>
    <dgm:pt modelId="{0F326E61-4535-4784-A20E-ACB038787F18}" type="sibTrans" cxnId="{C8503D68-7F7F-4FD1-AD9A-53C684D0FAB6}">
      <dgm:prSet/>
      <dgm:spPr/>
      <dgm:t>
        <a:bodyPr/>
        <a:lstStyle/>
        <a:p>
          <a:pPr algn="ctr"/>
          <a:endParaRPr lang="cs-CZ"/>
        </a:p>
      </dgm:t>
    </dgm:pt>
    <dgm:pt modelId="{237DA3EE-5F53-4F4B-BD7A-3D81FF9C5809}">
      <dgm:prSet phldrT="[Text]"/>
      <dgm:spPr>
        <a:solidFill>
          <a:srgbClr val="79B833"/>
        </a:solidFill>
      </dgm:spPr>
      <dgm:t>
        <a:bodyPr/>
        <a:lstStyle/>
        <a:p>
          <a:pPr algn="ctr"/>
          <a:r>
            <a:rPr lang="cs-CZ" dirty="0"/>
            <a:t>Inovace</a:t>
          </a:r>
        </a:p>
      </dgm:t>
    </dgm:pt>
    <dgm:pt modelId="{52FC8E95-2D7A-4E43-B6D0-A5B7C44F96EC}" type="parTrans" cxnId="{5895B020-822F-4EC4-B0AC-5408930CF3DF}">
      <dgm:prSet/>
      <dgm:spPr/>
      <dgm:t>
        <a:bodyPr/>
        <a:lstStyle/>
        <a:p>
          <a:pPr algn="ctr"/>
          <a:endParaRPr lang="cs-CZ"/>
        </a:p>
      </dgm:t>
    </dgm:pt>
    <dgm:pt modelId="{9B8F1B30-C567-42BF-B993-EA9B14F764E5}" type="sibTrans" cxnId="{5895B020-822F-4EC4-B0AC-5408930CF3DF}">
      <dgm:prSet/>
      <dgm:spPr/>
      <dgm:t>
        <a:bodyPr/>
        <a:lstStyle/>
        <a:p>
          <a:pPr algn="ctr"/>
          <a:endParaRPr lang="cs-CZ"/>
        </a:p>
      </dgm:t>
    </dgm:pt>
    <dgm:pt modelId="{C17E235E-FC11-445C-9B84-3B02AE214176}" type="pres">
      <dgm:prSet presAssocID="{5E38B70F-81D7-4C01-993A-67B8CEDFA0CE}" presName="diagram" presStyleCnt="0">
        <dgm:presLayoutVars>
          <dgm:chMax val="1"/>
          <dgm:dir/>
          <dgm:animLvl val="ctr"/>
          <dgm:resizeHandles val="exact"/>
        </dgm:presLayoutVars>
      </dgm:prSet>
      <dgm:spPr/>
    </dgm:pt>
    <dgm:pt modelId="{0348566F-D99B-421D-BA9C-CF1A312B65A8}" type="pres">
      <dgm:prSet presAssocID="{5E38B70F-81D7-4C01-993A-67B8CEDFA0CE}" presName="matrix" presStyleCnt="0"/>
      <dgm:spPr/>
    </dgm:pt>
    <dgm:pt modelId="{3C8320CD-F40B-46E4-AF13-95EE81AF2993}" type="pres">
      <dgm:prSet presAssocID="{5E38B70F-81D7-4C01-993A-67B8CEDFA0CE}" presName="tile1" presStyleLbl="node1" presStyleIdx="0" presStyleCnt="4"/>
      <dgm:spPr/>
    </dgm:pt>
    <dgm:pt modelId="{434F2469-E3BA-489D-A1DF-EBD2CEC9D025}" type="pres">
      <dgm:prSet presAssocID="{5E38B70F-81D7-4C01-993A-67B8CEDFA0CE}" presName="tile1text" presStyleLbl="node1" presStyleIdx="0" presStyleCnt="4">
        <dgm:presLayoutVars>
          <dgm:chMax val="0"/>
          <dgm:chPref val="0"/>
          <dgm:bulletEnabled val="1"/>
        </dgm:presLayoutVars>
      </dgm:prSet>
      <dgm:spPr/>
    </dgm:pt>
    <dgm:pt modelId="{98A8444F-C0CB-4DE8-BFB6-88163BF285BB}" type="pres">
      <dgm:prSet presAssocID="{5E38B70F-81D7-4C01-993A-67B8CEDFA0CE}" presName="tile2" presStyleLbl="node1" presStyleIdx="1" presStyleCnt="4"/>
      <dgm:spPr/>
    </dgm:pt>
    <dgm:pt modelId="{FF10B895-6CF2-4A76-98B1-B3C9B4CCAA49}" type="pres">
      <dgm:prSet presAssocID="{5E38B70F-81D7-4C01-993A-67B8CEDFA0CE}" presName="tile2text" presStyleLbl="node1" presStyleIdx="1" presStyleCnt="4">
        <dgm:presLayoutVars>
          <dgm:chMax val="0"/>
          <dgm:chPref val="0"/>
          <dgm:bulletEnabled val="1"/>
        </dgm:presLayoutVars>
      </dgm:prSet>
      <dgm:spPr/>
    </dgm:pt>
    <dgm:pt modelId="{8AD61013-F7B3-4AAA-B5C5-038E87A94288}" type="pres">
      <dgm:prSet presAssocID="{5E38B70F-81D7-4C01-993A-67B8CEDFA0CE}" presName="tile3" presStyleLbl="node1" presStyleIdx="2" presStyleCnt="4"/>
      <dgm:spPr/>
    </dgm:pt>
    <dgm:pt modelId="{77F5E80D-6B5B-42BE-9CB3-DDC889E606FE}" type="pres">
      <dgm:prSet presAssocID="{5E38B70F-81D7-4C01-993A-67B8CEDFA0CE}" presName="tile3text" presStyleLbl="node1" presStyleIdx="2" presStyleCnt="4">
        <dgm:presLayoutVars>
          <dgm:chMax val="0"/>
          <dgm:chPref val="0"/>
          <dgm:bulletEnabled val="1"/>
        </dgm:presLayoutVars>
      </dgm:prSet>
      <dgm:spPr/>
    </dgm:pt>
    <dgm:pt modelId="{94F33B4D-E254-4DBE-86B5-676EDC56324B}" type="pres">
      <dgm:prSet presAssocID="{5E38B70F-81D7-4C01-993A-67B8CEDFA0CE}" presName="tile4" presStyleLbl="node1" presStyleIdx="3" presStyleCnt="4" custLinFactNeighborX="2941" custLinFactNeighborY="1127"/>
      <dgm:spPr/>
    </dgm:pt>
    <dgm:pt modelId="{7545F085-B1E8-4170-A421-A0402DDAB127}" type="pres">
      <dgm:prSet presAssocID="{5E38B70F-81D7-4C01-993A-67B8CEDFA0CE}" presName="tile4text" presStyleLbl="node1" presStyleIdx="3" presStyleCnt="4">
        <dgm:presLayoutVars>
          <dgm:chMax val="0"/>
          <dgm:chPref val="0"/>
          <dgm:bulletEnabled val="1"/>
        </dgm:presLayoutVars>
      </dgm:prSet>
      <dgm:spPr/>
    </dgm:pt>
    <dgm:pt modelId="{66ED047A-6B57-4482-A6B6-69BBD16E6DDA}" type="pres">
      <dgm:prSet presAssocID="{5E38B70F-81D7-4C01-993A-67B8CEDFA0CE}" presName="centerTile" presStyleLbl="fgShp" presStyleIdx="0" presStyleCnt="1">
        <dgm:presLayoutVars>
          <dgm:chMax val="0"/>
          <dgm:chPref val="0"/>
        </dgm:presLayoutVars>
      </dgm:prSet>
      <dgm:spPr/>
    </dgm:pt>
  </dgm:ptLst>
  <dgm:cxnLst>
    <dgm:cxn modelId="{B2C4EF15-64B5-4157-9010-324C22F0242F}" srcId="{BC41BD68-20AF-4CF2-B1FD-2F192692E4EE}" destId="{9629819B-84B6-4855-AC0B-3F657E66E818}" srcOrd="1" destOrd="0" parTransId="{B2FAB78F-9CC4-4B98-80F0-28BD7BDB3876}" sibTransId="{7FA4D5FD-CB4A-4D32-9058-2C160639BC57}"/>
    <dgm:cxn modelId="{5895B020-822F-4EC4-B0AC-5408930CF3DF}" srcId="{BC41BD68-20AF-4CF2-B1FD-2F192692E4EE}" destId="{237DA3EE-5F53-4F4B-BD7A-3D81FF9C5809}" srcOrd="3" destOrd="0" parTransId="{52FC8E95-2D7A-4E43-B6D0-A5B7C44F96EC}" sibTransId="{9B8F1B30-C567-42BF-B993-EA9B14F764E5}"/>
    <dgm:cxn modelId="{E59FF33E-898E-41E2-BEBD-4B7AD1C7880B}" type="presOf" srcId="{9629819B-84B6-4855-AC0B-3F657E66E818}" destId="{98A8444F-C0CB-4DE8-BFB6-88163BF285BB}" srcOrd="0" destOrd="0" presId="urn:microsoft.com/office/officeart/2005/8/layout/matrix1"/>
    <dgm:cxn modelId="{45C98161-1752-4761-883C-0CBDA29936E4}" type="presOf" srcId="{BC41BD68-20AF-4CF2-B1FD-2F192692E4EE}" destId="{66ED047A-6B57-4482-A6B6-69BBD16E6DDA}" srcOrd="0" destOrd="0" presId="urn:microsoft.com/office/officeart/2005/8/layout/matrix1"/>
    <dgm:cxn modelId="{E7813464-1115-4477-8BA0-E49A9E26357F}" type="presOf" srcId="{D582D3D2-B894-4043-AAAC-B1734E06FEB6}" destId="{8AD61013-F7B3-4AAA-B5C5-038E87A94288}" srcOrd="0" destOrd="0" presId="urn:microsoft.com/office/officeart/2005/8/layout/matrix1"/>
    <dgm:cxn modelId="{C8503D68-7F7F-4FD1-AD9A-53C684D0FAB6}" srcId="{BC41BD68-20AF-4CF2-B1FD-2F192692E4EE}" destId="{D582D3D2-B894-4043-AAAC-B1734E06FEB6}" srcOrd="2" destOrd="0" parTransId="{8EB0F037-56B3-4A80-A421-87127A4C9D28}" sibTransId="{0F326E61-4535-4784-A20E-ACB038787F18}"/>
    <dgm:cxn modelId="{335DAD4E-739A-441E-8B50-C9E1A3F1D719}" type="presOf" srcId="{D582D3D2-B894-4043-AAAC-B1734E06FEB6}" destId="{77F5E80D-6B5B-42BE-9CB3-DDC889E606FE}" srcOrd="1" destOrd="0" presId="urn:microsoft.com/office/officeart/2005/8/layout/matrix1"/>
    <dgm:cxn modelId="{AAAFBD74-0387-42D2-B9DE-CAB1D6C47DF0}" type="presOf" srcId="{237DA3EE-5F53-4F4B-BD7A-3D81FF9C5809}" destId="{94F33B4D-E254-4DBE-86B5-676EDC56324B}" srcOrd="0" destOrd="0" presId="urn:microsoft.com/office/officeart/2005/8/layout/matrix1"/>
    <dgm:cxn modelId="{96E4CB76-869E-4562-8C77-907C1B0BAF8B}" srcId="{5E38B70F-81D7-4C01-993A-67B8CEDFA0CE}" destId="{BC41BD68-20AF-4CF2-B1FD-2F192692E4EE}" srcOrd="0" destOrd="0" parTransId="{E3779254-4A73-4080-8710-E303D4F94EB6}" sibTransId="{4FFC4449-BAAD-482F-BE29-81F8A8BC263F}"/>
    <dgm:cxn modelId="{B89D417A-627C-48EC-A9CC-094123C73C42}" srcId="{BC41BD68-20AF-4CF2-B1FD-2F192692E4EE}" destId="{69A96BC5-BD86-43AC-94AF-C639BBDA5683}" srcOrd="0" destOrd="0" parTransId="{94B78A79-AE37-474C-9EDD-CC5121B84DDB}" sibTransId="{C2F6B557-0D3B-4EA7-B18E-A01BB62E8A92}"/>
    <dgm:cxn modelId="{5DF3DA8B-BC4B-4A1E-A9E1-0B9BAE4A0C01}" type="presOf" srcId="{69A96BC5-BD86-43AC-94AF-C639BBDA5683}" destId="{434F2469-E3BA-489D-A1DF-EBD2CEC9D025}" srcOrd="1" destOrd="0" presId="urn:microsoft.com/office/officeart/2005/8/layout/matrix1"/>
    <dgm:cxn modelId="{5558ACA5-9395-4F68-AFCA-133D2D34DE80}" type="presOf" srcId="{69A96BC5-BD86-43AC-94AF-C639BBDA5683}" destId="{3C8320CD-F40B-46E4-AF13-95EE81AF2993}" srcOrd="0" destOrd="0" presId="urn:microsoft.com/office/officeart/2005/8/layout/matrix1"/>
    <dgm:cxn modelId="{AB3E90B7-32CE-4081-8F3A-9D6B44769015}" type="presOf" srcId="{237DA3EE-5F53-4F4B-BD7A-3D81FF9C5809}" destId="{7545F085-B1E8-4170-A421-A0402DDAB127}" srcOrd="1" destOrd="0" presId="urn:microsoft.com/office/officeart/2005/8/layout/matrix1"/>
    <dgm:cxn modelId="{444D7AD5-F4EE-4B10-94FE-74CD3C535B1D}" type="presOf" srcId="{9629819B-84B6-4855-AC0B-3F657E66E818}" destId="{FF10B895-6CF2-4A76-98B1-B3C9B4CCAA49}" srcOrd="1" destOrd="0" presId="urn:microsoft.com/office/officeart/2005/8/layout/matrix1"/>
    <dgm:cxn modelId="{70945CE2-6358-4880-B372-78090AC1D18F}" type="presOf" srcId="{5E38B70F-81D7-4C01-993A-67B8CEDFA0CE}" destId="{C17E235E-FC11-445C-9B84-3B02AE214176}" srcOrd="0" destOrd="0" presId="urn:microsoft.com/office/officeart/2005/8/layout/matrix1"/>
    <dgm:cxn modelId="{081DC1BA-E856-482B-9885-EBCF1EEA66ED}" type="presParOf" srcId="{C17E235E-FC11-445C-9B84-3B02AE214176}" destId="{0348566F-D99B-421D-BA9C-CF1A312B65A8}" srcOrd="0" destOrd="0" presId="urn:microsoft.com/office/officeart/2005/8/layout/matrix1"/>
    <dgm:cxn modelId="{AF1B3DB5-7091-40FC-8E4F-516F6768E587}" type="presParOf" srcId="{0348566F-D99B-421D-BA9C-CF1A312B65A8}" destId="{3C8320CD-F40B-46E4-AF13-95EE81AF2993}" srcOrd="0" destOrd="0" presId="urn:microsoft.com/office/officeart/2005/8/layout/matrix1"/>
    <dgm:cxn modelId="{7C1AA4F9-1883-4ACF-8312-16797B92FE8C}" type="presParOf" srcId="{0348566F-D99B-421D-BA9C-CF1A312B65A8}" destId="{434F2469-E3BA-489D-A1DF-EBD2CEC9D025}" srcOrd="1" destOrd="0" presId="urn:microsoft.com/office/officeart/2005/8/layout/matrix1"/>
    <dgm:cxn modelId="{7FF3CB30-4EB9-494C-98BD-3D2C001D448C}" type="presParOf" srcId="{0348566F-D99B-421D-BA9C-CF1A312B65A8}" destId="{98A8444F-C0CB-4DE8-BFB6-88163BF285BB}" srcOrd="2" destOrd="0" presId="urn:microsoft.com/office/officeart/2005/8/layout/matrix1"/>
    <dgm:cxn modelId="{4655075D-C158-4CF7-9F57-0AFE9934013B}" type="presParOf" srcId="{0348566F-D99B-421D-BA9C-CF1A312B65A8}" destId="{FF10B895-6CF2-4A76-98B1-B3C9B4CCAA49}" srcOrd="3" destOrd="0" presId="urn:microsoft.com/office/officeart/2005/8/layout/matrix1"/>
    <dgm:cxn modelId="{6725105C-2AFF-4E3C-A27E-014BDE2B196C}" type="presParOf" srcId="{0348566F-D99B-421D-BA9C-CF1A312B65A8}" destId="{8AD61013-F7B3-4AAA-B5C5-038E87A94288}" srcOrd="4" destOrd="0" presId="urn:microsoft.com/office/officeart/2005/8/layout/matrix1"/>
    <dgm:cxn modelId="{41CE4E8A-AC6E-417A-B1BB-556E86BEB7F9}" type="presParOf" srcId="{0348566F-D99B-421D-BA9C-CF1A312B65A8}" destId="{77F5E80D-6B5B-42BE-9CB3-DDC889E606FE}" srcOrd="5" destOrd="0" presId="urn:microsoft.com/office/officeart/2005/8/layout/matrix1"/>
    <dgm:cxn modelId="{52E30E92-ED98-4D93-9ACE-64E12F188327}" type="presParOf" srcId="{0348566F-D99B-421D-BA9C-CF1A312B65A8}" destId="{94F33B4D-E254-4DBE-86B5-676EDC56324B}" srcOrd="6" destOrd="0" presId="urn:microsoft.com/office/officeart/2005/8/layout/matrix1"/>
    <dgm:cxn modelId="{D67BECBA-6A27-4AB4-AE29-F61856ADECA5}" type="presParOf" srcId="{0348566F-D99B-421D-BA9C-CF1A312B65A8}" destId="{7545F085-B1E8-4170-A421-A0402DDAB127}" srcOrd="7" destOrd="0" presId="urn:microsoft.com/office/officeart/2005/8/layout/matrix1"/>
    <dgm:cxn modelId="{8504848C-DD67-4017-A080-A883B6FDE5ED}" type="presParOf" srcId="{C17E235E-FC11-445C-9B84-3B02AE214176}" destId="{66ED047A-6B57-4482-A6B6-69BBD16E6DD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320CD-F40B-46E4-AF13-95EE81AF2993}">
      <dsp:nvSpPr>
        <dsp:cNvPr id="0" name=""/>
        <dsp:cNvSpPr/>
      </dsp:nvSpPr>
      <dsp:spPr>
        <a:xfrm rot="16200000">
          <a:off x="216268" y="-216268"/>
          <a:ext cx="882098" cy="1314635"/>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cs-CZ" sz="1500" kern="1200" dirty="0"/>
            <a:t>Společnost Lidé</a:t>
          </a:r>
        </a:p>
      </dsp:txBody>
      <dsp:txXfrm rot="5400000">
        <a:off x="0" y="0"/>
        <a:ext cx="1314635" cy="661573"/>
      </dsp:txXfrm>
    </dsp:sp>
    <dsp:sp modelId="{98A8444F-C0CB-4DE8-BFB6-88163BF285BB}">
      <dsp:nvSpPr>
        <dsp:cNvPr id="0" name=""/>
        <dsp:cNvSpPr/>
      </dsp:nvSpPr>
      <dsp:spPr>
        <a:xfrm>
          <a:off x="1314635" y="0"/>
          <a:ext cx="1314635" cy="882098"/>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cs-CZ" sz="1500" kern="1200" dirty="0"/>
            <a:t>Společnost Podniky</a:t>
          </a:r>
        </a:p>
      </dsp:txBody>
      <dsp:txXfrm>
        <a:off x="1314635" y="0"/>
        <a:ext cx="1314635" cy="661573"/>
      </dsp:txXfrm>
    </dsp:sp>
    <dsp:sp modelId="{8AD61013-F7B3-4AAA-B5C5-038E87A94288}">
      <dsp:nvSpPr>
        <dsp:cNvPr id="0" name=""/>
        <dsp:cNvSpPr/>
      </dsp:nvSpPr>
      <dsp:spPr>
        <a:xfrm rot="10800000">
          <a:off x="0" y="882098"/>
          <a:ext cx="1314635" cy="882098"/>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cs-CZ" sz="1500" kern="1200" dirty="0"/>
            <a:t>Životní prostředí</a:t>
          </a:r>
        </a:p>
      </dsp:txBody>
      <dsp:txXfrm rot="10800000">
        <a:off x="0" y="1102622"/>
        <a:ext cx="1314635" cy="661573"/>
      </dsp:txXfrm>
    </dsp:sp>
    <dsp:sp modelId="{94F33B4D-E254-4DBE-86B5-676EDC56324B}">
      <dsp:nvSpPr>
        <dsp:cNvPr id="0" name=""/>
        <dsp:cNvSpPr/>
      </dsp:nvSpPr>
      <dsp:spPr>
        <a:xfrm rot="5400000">
          <a:off x="1530904" y="665828"/>
          <a:ext cx="882098" cy="1314635"/>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cs-CZ" sz="1500" kern="1200" dirty="0"/>
            <a:t>Inovace</a:t>
          </a:r>
        </a:p>
      </dsp:txBody>
      <dsp:txXfrm rot="-5400000">
        <a:off x="1314636" y="1102622"/>
        <a:ext cx="1314635" cy="661573"/>
      </dsp:txXfrm>
    </dsp:sp>
    <dsp:sp modelId="{66ED047A-6B57-4482-A6B6-69BBD16E6DDA}">
      <dsp:nvSpPr>
        <dsp:cNvPr id="0" name=""/>
        <dsp:cNvSpPr/>
      </dsp:nvSpPr>
      <dsp:spPr>
        <a:xfrm>
          <a:off x="920245" y="661573"/>
          <a:ext cx="788781" cy="441049"/>
        </a:xfrm>
        <a:prstGeom prst="roundRect">
          <a:avLst/>
        </a:prstGeom>
        <a:solidFill>
          <a:srgbClr val="E21C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solidFill>
                <a:schemeClr val="bg1"/>
              </a:solidFill>
            </a:rPr>
            <a:t>OVZ</a:t>
          </a:r>
        </a:p>
      </dsp:txBody>
      <dsp:txXfrm>
        <a:off x="941775" y="683103"/>
        <a:ext cx="745721" cy="397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320CD-F40B-46E4-AF13-95EE81AF2993}">
      <dsp:nvSpPr>
        <dsp:cNvPr id="0" name=""/>
        <dsp:cNvSpPr/>
      </dsp:nvSpPr>
      <dsp:spPr>
        <a:xfrm rot="16200000">
          <a:off x="144016" y="-144016"/>
          <a:ext cx="936103" cy="1224136"/>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kern="1200" dirty="0"/>
            <a:t>Společnost Lidé</a:t>
          </a:r>
        </a:p>
      </dsp:txBody>
      <dsp:txXfrm rot="5400000">
        <a:off x="0" y="0"/>
        <a:ext cx="1224136" cy="702077"/>
      </dsp:txXfrm>
    </dsp:sp>
    <dsp:sp modelId="{98A8444F-C0CB-4DE8-BFB6-88163BF285BB}">
      <dsp:nvSpPr>
        <dsp:cNvPr id="0" name=""/>
        <dsp:cNvSpPr/>
      </dsp:nvSpPr>
      <dsp:spPr>
        <a:xfrm>
          <a:off x="1224136" y="0"/>
          <a:ext cx="1224136" cy="936103"/>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kern="1200" dirty="0"/>
            <a:t>Společnost Podniky</a:t>
          </a:r>
        </a:p>
      </dsp:txBody>
      <dsp:txXfrm>
        <a:off x="1224136" y="0"/>
        <a:ext cx="1224136" cy="702077"/>
      </dsp:txXfrm>
    </dsp:sp>
    <dsp:sp modelId="{8AD61013-F7B3-4AAA-B5C5-038E87A94288}">
      <dsp:nvSpPr>
        <dsp:cNvPr id="0" name=""/>
        <dsp:cNvSpPr/>
      </dsp:nvSpPr>
      <dsp:spPr>
        <a:xfrm rot="10800000">
          <a:off x="0" y="936103"/>
          <a:ext cx="1224136" cy="936103"/>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kern="1200" dirty="0"/>
            <a:t>Životní prostředí</a:t>
          </a:r>
        </a:p>
      </dsp:txBody>
      <dsp:txXfrm rot="10800000">
        <a:off x="0" y="1170129"/>
        <a:ext cx="1224136" cy="702077"/>
      </dsp:txXfrm>
    </dsp:sp>
    <dsp:sp modelId="{94F33B4D-E254-4DBE-86B5-676EDC56324B}">
      <dsp:nvSpPr>
        <dsp:cNvPr id="0" name=""/>
        <dsp:cNvSpPr/>
      </dsp:nvSpPr>
      <dsp:spPr>
        <a:xfrm rot="5400000">
          <a:off x="1368152" y="792087"/>
          <a:ext cx="936103" cy="1224136"/>
        </a:xfrm>
        <a:prstGeom prst="round1Rect">
          <a:avLst/>
        </a:prstGeom>
        <a:solidFill>
          <a:srgbClr val="79B8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kern="1200" dirty="0"/>
            <a:t>Inovace</a:t>
          </a:r>
        </a:p>
      </dsp:txBody>
      <dsp:txXfrm rot="-5400000">
        <a:off x="1224136" y="1170129"/>
        <a:ext cx="1224136" cy="702077"/>
      </dsp:txXfrm>
    </dsp:sp>
    <dsp:sp modelId="{66ED047A-6B57-4482-A6B6-69BBD16E6DDA}">
      <dsp:nvSpPr>
        <dsp:cNvPr id="0" name=""/>
        <dsp:cNvSpPr/>
      </dsp:nvSpPr>
      <dsp:spPr>
        <a:xfrm>
          <a:off x="856895" y="702077"/>
          <a:ext cx="734481" cy="468051"/>
        </a:xfrm>
        <a:prstGeom prst="roundRect">
          <a:avLst/>
        </a:prstGeom>
        <a:solidFill>
          <a:srgbClr val="E21C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chemeClr val="bg1"/>
              </a:solidFill>
            </a:rPr>
            <a:t>OVZ</a:t>
          </a:r>
        </a:p>
      </dsp:txBody>
      <dsp:txXfrm>
        <a:off x="879743" y="724925"/>
        <a:ext cx="688785" cy="42235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5A861-DCA3-4032-8546-FA801F2EF071}" type="datetimeFigureOut">
              <a:rPr lang="cs-CZ" smtClean="0"/>
              <a:t>10.04.2022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62160-FE4F-4A83-B14F-BBF4AEA5AE8A}" type="slidenum">
              <a:rPr lang="cs-CZ" smtClean="0"/>
              <a:t>‹#›</a:t>
            </a:fld>
            <a:endParaRPr lang="cs-CZ"/>
          </a:p>
        </p:txBody>
      </p:sp>
    </p:spTree>
    <p:extLst>
      <p:ext uri="{BB962C8B-B14F-4D97-AF65-F5344CB8AC3E}">
        <p14:creationId xmlns:p14="http://schemas.microsoft.com/office/powerpoint/2010/main" val="1133745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5B62160-FE4F-4A83-B14F-BBF4AEA5AE8A}" type="slidenum">
              <a:rPr lang="cs-CZ" smtClean="0"/>
              <a:t>3</a:t>
            </a:fld>
            <a:endParaRPr lang="cs-CZ"/>
          </a:p>
        </p:txBody>
      </p:sp>
    </p:spTree>
    <p:extLst>
      <p:ext uri="{BB962C8B-B14F-4D97-AF65-F5344CB8AC3E}">
        <p14:creationId xmlns:p14="http://schemas.microsoft.com/office/powerpoint/2010/main" val="14151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66700" indent="0">
              <a:buFontTx/>
              <a:buNone/>
            </a:pPr>
            <a:r>
              <a:rPr lang="cs-CZ" sz="1200" dirty="0">
                <a:latin typeface="Helvetica Neue"/>
              </a:rPr>
              <a:t>Strategie F2F: dosažení cílů udržitelného rozvoje OSN (</a:t>
            </a:r>
            <a:r>
              <a:rPr lang="cs-CZ" sz="1200" dirty="0" err="1">
                <a:latin typeface="Helvetica Neue"/>
              </a:rPr>
              <a:t>SDGs</a:t>
            </a:r>
            <a:r>
              <a:rPr lang="cs-CZ" sz="1200" dirty="0">
                <a:latin typeface="Helvetica Neue"/>
              </a:rPr>
              <a:t>), omezení negativního vlivu evropského zemědělství na klimatické změny (produkuje 1/10 objemu skleníkových plynů EU), snížení používání pesticidů a umělých hnojiv, zvýšení podílu ekologického zemědělství až na 25 % zemědělské půdy EU, souběžně plán na zvýšení biodiverzity </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B7EDE-09BD-4F75-AEB1-C9E4A5C4169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1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Certifikace probíhá formou evropského standardu, záruka původu se vztahuje vždy na megawatthodinu dodané elektřiny z obnovitelných zdrojů</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1C98D-62D6-412B-A4CD-95E5D21C92FE}"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2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0">
            <a:extLst>
              <a:ext uri="{FF2B5EF4-FFF2-40B4-BE49-F238E27FC236}">
                <a16:creationId xmlns:a16="http://schemas.microsoft.com/office/drawing/2014/main" id="{BDFD7C28-5802-4A75-969B-5D4C9141E3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65210591-041A-4103-9B99-D438531D6259}"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7" name="Text Box 1">
            <a:extLst>
              <a:ext uri="{FF2B5EF4-FFF2-40B4-BE49-F238E27FC236}">
                <a16:creationId xmlns:a16="http://schemas.microsoft.com/office/drawing/2014/main" id="{E910A73A-C054-4DBB-8BE8-D8C400CE6ECE}"/>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BF5AD907-153D-4C2E-B36D-94B688D5FD02}"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8" name="Text Box 2">
            <a:extLst>
              <a:ext uri="{FF2B5EF4-FFF2-40B4-BE49-F238E27FC236}">
                <a16:creationId xmlns:a16="http://schemas.microsoft.com/office/drawing/2014/main" id="{A03AE50B-B2FF-4278-9BF8-3A69B35CF1E2}"/>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24AFC924-626B-4166-A702-183E1D754597}"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9" name="Rectangle 3">
            <a:extLst>
              <a:ext uri="{FF2B5EF4-FFF2-40B4-BE49-F238E27FC236}">
                <a16:creationId xmlns:a16="http://schemas.microsoft.com/office/drawing/2014/main" id="{BF15D75A-27AE-41C5-9BD4-A4425FBC4463}"/>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0" name="Text Box 4">
            <a:extLst>
              <a:ext uri="{FF2B5EF4-FFF2-40B4-BE49-F238E27FC236}">
                <a16:creationId xmlns:a16="http://schemas.microsoft.com/office/drawing/2014/main" id="{B3AB4D22-28C2-4783-BEC0-BA8E2E3CFC30}"/>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6151" name="Text Box 5">
            <a:extLst>
              <a:ext uri="{FF2B5EF4-FFF2-40B4-BE49-F238E27FC236}">
                <a16:creationId xmlns:a16="http://schemas.microsoft.com/office/drawing/2014/main" id="{93CE5200-D600-4ADE-873A-7B29671C78C5}"/>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5AE99D9-7C07-481D-BF4D-987324E70E8E}"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obrázek snímku 1">
            <a:extLst>
              <a:ext uri="{FF2B5EF4-FFF2-40B4-BE49-F238E27FC236}">
                <a16:creationId xmlns:a16="http://schemas.microsoft.com/office/drawing/2014/main" id="{2859B2EB-39FE-4622-B4D0-CA777D7575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Zástupný symbol pro poznámky 2">
            <a:extLst>
              <a:ext uri="{FF2B5EF4-FFF2-40B4-BE49-F238E27FC236}">
                <a16:creationId xmlns:a16="http://schemas.microsoft.com/office/drawing/2014/main" id="{3D51F83F-8826-424F-B483-6ADF61578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8196" name="Zástupný symbol pro číslo snímku 3">
            <a:extLst>
              <a:ext uri="{FF2B5EF4-FFF2-40B4-BE49-F238E27FC236}">
                <a16:creationId xmlns:a16="http://schemas.microsoft.com/office/drawing/2014/main" id="{DC9EC8A5-69CE-4B7F-944F-8C78587161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5F6A9DD6-3789-422E-8151-60B758900B8B}"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31</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rázek snímku 1">
            <a:extLst>
              <a:ext uri="{FF2B5EF4-FFF2-40B4-BE49-F238E27FC236}">
                <a16:creationId xmlns:a16="http://schemas.microsoft.com/office/drawing/2014/main" id="{6F2439E6-C450-4D22-9001-056427A148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Zástupný symbol pro poznámky 2">
            <a:extLst>
              <a:ext uri="{FF2B5EF4-FFF2-40B4-BE49-F238E27FC236}">
                <a16:creationId xmlns:a16="http://schemas.microsoft.com/office/drawing/2014/main" id="{3369E4FE-0011-4F99-97A6-C9C64585EF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0244" name="Zástupný symbol pro číslo snímku 3">
            <a:extLst>
              <a:ext uri="{FF2B5EF4-FFF2-40B4-BE49-F238E27FC236}">
                <a16:creationId xmlns:a16="http://schemas.microsoft.com/office/drawing/2014/main" id="{6F8564CC-DACE-41A5-9D6C-5F708C1F2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EB47C252-1D47-46DB-967C-14FF782E67B7}"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32</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E703EC7E-E683-4F0B-B59E-AE39B73CB36D}"/>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a:extLst>
              <a:ext uri="{FF2B5EF4-FFF2-40B4-BE49-F238E27FC236}">
                <a16:creationId xmlns:a16="http://schemas.microsoft.com/office/drawing/2014/main" id="{2ED45FF8-7820-45D9-B13B-2ADEAC5AB3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436" name="Zástupný symbol pro číslo snímku 3">
            <a:extLst>
              <a:ext uri="{FF2B5EF4-FFF2-40B4-BE49-F238E27FC236}">
                <a16:creationId xmlns:a16="http://schemas.microsoft.com/office/drawing/2014/main" id="{2A2C5595-4CCF-4887-A2E9-5417422CD9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defTabSz="4508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85281604-5201-4295-9F48-791DAD3CEC99}"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36</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a:extLst>
              <a:ext uri="{FF2B5EF4-FFF2-40B4-BE49-F238E27FC236}">
                <a16:creationId xmlns:a16="http://schemas.microsoft.com/office/drawing/2014/main" id="{B241FB7E-1611-4DA1-9843-B22014F0AC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900994D6-2864-4EBA-92F1-2D3C05178DF2}"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37</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3" name="Text Box 1">
            <a:extLst>
              <a:ext uri="{FF2B5EF4-FFF2-40B4-BE49-F238E27FC236}">
                <a16:creationId xmlns:a16="http://schemas.microsoft.com/office/drawing/2014/main" id="{CF154758-6422-427D-BBF5-B4E024D9C90B}"/>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68DE3E36-0EB3-4387-B902-54868721CD5B}"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37</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4" name="Text Box 2">
            <a:extLst>
              <a:ext uri="{FF2B5EF4-FFF2-40B4-BE49-F238E27FC236}">
                <a16:creationId xmlns:a16="http://schemas.microsoft.com/office/drawing/2014/main" id="{6154C1D1-25C5-42F3-B991-E334158B7740}"/>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E275C38B-950B-4A7D-A49A-AB8B21960DFE}"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37</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485" name="Rectangle 3">
            <a:extLst>
              <a:ext uri="{FF2B5EF4-FFF2-40B4-BE49-F238E27FC236}">
                <a16:creationId xmlns:a16="http://schemas.microsoft.com/office/drawing/2014/main" id="{117BDEDC-5F21-4549-9E3C-6E2E46FCC924}"/>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6" name="Text Box 4">
            <a:extLst>
              <a:ext uri="{FF2B5EF4-FFF2-40B4-BE49-F238E27FC236}">
                <a16:creationId xmlns:a16="http://schemas.microsoft.com/office/drawing/2014/main" id="{2D1D56CB-D8F3-456B-A8EF-ED2367788DD3}"/>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20487" name="Text Box 5">
            <a:extLst>
              <a:ext uri="{FF2B5EF4-FFF2-40B4-BE49-F238E27FC236}">
                <a16:creationId xmlns:a16="http://schemas.microsoft.com/office/drawing/2014/main" id="{547E036F-D022-44D5-A256-D245E2575286}"/>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6F6DAB2-81EA-4E3E-94E7-4A51A5CE3A68}"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37</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a:extLst>
              <a:ext uri="{FF2B5EF4-FFF2-40B4-BE49-F238E27FC236}">
                <a16:creationId xmlns:a16="http://schemas.microsoft.com/office/drawing/2014/main" id="{6598BF33-CE41-4E37-B30D-7BB01C66F3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DFD2ADCE-9EA4-4426-9FC6-40CE86B39EA7}"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1" name="Text Box 1">
            <a:extLst>
              <a:ext uri="{FF2B5EF4-FFF2-40B4-BE49-F238E27FC236}">
                <a16:creationId xmlns:a16="http://schemas.microsoft.com/office/drawing/2014/main" id="{EBC6050D-8E5B-4942-B778-E690619070E9}"/>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381ABA68-9896-470D-BBEA-3ABFF7CD9C4E}"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2" name="Text Box 2">
            <a:extLst>
              <a:ext uri="{FF2B5EF4-FFF2-40B4-BE49-F238E27FC236}">
                <a16:creationId xmlns:a16="http://schemas.microsoft.com/office/drawing/2014/main" id="{C7C372D5-31C7-4F41-85B7-66AD637E9147}"/>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99F59443-7081-4D98-92F0-681192A7CE01}"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3">
            <a:extLst>
              <a:ext uri="{FF2B5EF4-FFF2-40B4-BE49-F238E27FC236}">
                <a16:creationId xmlns:a16="http://schemas.microsoft.com/office/drawing/2014/main" id="{32EBD520-0A4D-4ADA-A659-CD543EAC3333}"/>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4" name="Text Box 4">
            <a:extLst>
              <a:ext uri="{FF2B5EF4-FFF2-40B4-BE49-F238E27FC236}">
                <a16:creationId xmlns:a16="http://schemas.microsoft.com/office/drawing/2014/main" id="{8433EF27-6036-4261-8FFE-84BFA9B9E795}"/>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22535" name="Text Box 5">
            <a:extLst>
              <a:ext uri="{FF2B5EF4-FFF2-40B4-BE49-F238E27FC236}">
                <a16:creationId xmlns:a16="http://schemas.microsoft.com/office/drawing/2014/main" id="{55DCAF23-8B6E-4E56-BD75-3D64ADF07972}"/>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BCE0666-439E-4F7A-85CD-644443E829F6}"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38</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a:extLst>
              <a:ext uri="{FF2B5EF4-FFF2-40B4-BE49-F238E27FC236}">
                <a16:creationId xmlns:a16="http://schemas.microsoft.com/office/drawing/2014/main" id="{5AD9B5A1-AB4C-4989-BB35-8A482DEF8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6DF60311-E932-48B7-9936-EF099BD65604}"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39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9" name="Text Box 1">
            <a:extLst>
              <a:ext uri="{FF2B5EF4-FFF2-40B4-BE49-F238E27FC236}">
                <a16:creationId xmlns:a16="http://schemas.microsoft.com/office/drawing/2014/main" id="{6264730F-43C6-45B4-BB04-97685719153B}"/>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B281E2B6-C41B-4136-8B8C-711EFEA4BA35}"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80" name="Text Box 2">
            <a:extLst>
              <a:ext uri="{FF2B5EF4-FFF2-40B4-BE49-F238E27FC236}">
                <a16:creationId xmlns:a16="http://schemas.microsoft.com/office/drawing/2014/main" id="{5F990919-2AD2-430E-B5B1-F25DDC534774}"/>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6986D2D5-3A26-4D62-8396-848DC6172026}"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39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81" name="Rectangle 3">
            <a:extLst>
              <a:ext uri="{FF2B5EF4-FFF2-40B4-BE49-F238E27FC236}">
                <a16:creationId xmlns:a16="http://schemas.microsoft.com/office/drawing/2014/main" id="{40616455-89B3-4F63-83C5-9DCAFC3DB768}"/>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2" name="Text Box 4">
            <a:extLst>
              <a:ext uri="{FF2B5EF4-FFF2-40B4-BE49-F238E27FC236}">
                <a16:creationId xmlns:a16="http://schemas.microsoft.com/office/drawing/2014/main" id="{E0C05370-C4FA-456A-A58A-B1CFDBCC9AB7}"/>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24583" name="Text Box 5">
            <a:extLst>
              <a:ext uri="{FF2B5EF4-FFF2-40B4-BE49-F238E27FC236}">
                <a16:creationId xmlns:a16="http://schemas.microsoft.com/office/drawing/2014/main" id="{164B5AAC-3990-4BF7-97B7-599E89FB24A3}"/>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1122EB0-5D4D-4CF2-9975-3A107D125B75}"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39</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a:extLst>
              <a:ext uri="{FF2B5EF4-FFF2-40B4-BE49-F238E27FC236}">
                <a16:creationId xmlns:a16="http://schemas.microsoft.com/office/drawing/2014/main" id="{EBAD2AE9-B8D2-4906-8C24-B5F90C69AE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5C2044F7-C1EC-4407-8821-961F6BB3646D}"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40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7" name="Text Box 1">
            <a:extLst>
              <a:ext uri="{FF2B5EF4-FFF2-40B4-BE49-F238E27FC236}">
                <a16:creationId xmlns:a16="http://schemas.microsoft.com/office/drawing/2014/main" id="{12BB3D63-B4D8-4BD3-B6FE-FA0A1A5C17A4}"/>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3301085F-80D5-4E30-9624-753D8A85647C}"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40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8" name="Text Box 2">
            <a:extLst>
              <a:ext uri="{FF2B5EF4-FFF2-40B4-BE49-F238E27FC236}">
                <a16:creationId xmlns:a16="http://schemas.microsoft.com/office/drawing/2014/main" id="{74C614FC-9118-46D2-9462-FD8930A1D300}"/>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8F7AEFBD-31E5-44A2-87DE-4EE00B9D556D}"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40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9" name="Rectangle 3">
            <a:extLst>
              <a:ext uri="{FF2B5EF4-FFF2-40B4-BE49-F238E27FC236}">
                <a16:creationId xmlns:a16="http://schemas.microsoft.com/office/drawing/2014/main" id="{6C55B0EF-939C-41CE-89B5-6145DC3FCB00}"/>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30" name="Text Box 4">
            <a:extLst>
              <a:ext uri="{FF2B5EF4-FFF2-40B4-BE49-F238E27FC236}">
                <a16:creationId xmlns:a16="http://schemas.microsoft.com/office/drawing/2014/main" id="{D0DCDF37-D09E-4756-80BE-D993EC31D890}"/>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26631" name="Text Box 5">
            <a:extLst>
              <a:ext uri="{FF2B5EF4-FFF2-40B4-BE49-F238E27FC236}">
                <a16:creationId xmlns:a16="http://schemas.microsoft.com/office/drawing/2014/main" id="{7F134A09-9039-4CD4-ABA7-ABBBB092280A}"/>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84AD832-E89F-4931-B51E-0A144870D590}"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40</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49A273B-2F9E-419B-B698-639BE672F737}" type="slidenum">
              <a:rPr lang="cs-CZ" smtClean="0"/>
              <a:t>9</a:t>
            </a:fld>
            <a:endParaRPr lang="cs-CZ"/>
          </a:p>
        </p:txBody>
      </p:sp>
    </p:spTree>
    <p:extLst>
      <p:ext uri="{BB962C8B-B14F-4D97-AF65-F5344CB8AC3E}">
        <p14:creationId xmlns:p14="http://schemas.microsoft.com/office/powerpoint/2010/main" val="802275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4FF3223D-00B7-4701-ADF9-4E306827A458}"/>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a:extLst>
              <a:ext uri="{FF2B5EF4-FFF2-40B4-BE49-F238E27FC236}">
                <a16:creationId xmlns:a16="http://schemas.microsoft.com/office/drawing/2014/main" id="{DD3F1527-421C-4EE4-92D9-8FA099536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8676" name="Zástupný symbol pro číslo snímku 3">
            <a:extLst>
              <a:ext uri="{FF2B5EF4-FFF2-40B4-BE49-F238E27FC236}">
                <a16:creationId xmlns:a16="http://schemas.microsoft.com/office/drawing/2014/main" id="{A446B5B7-5729-4FF1-82CA-2A5FC515A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defTabSz="4508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43FBE54A-CF84-4353-B2F8-804D75E01B7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41</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0">
            <a:extLst>
              <a:ext uri="{FF2B5EF4-FFF2-40B4-BE49-F238E27FC236}">
                <a16:creationId xmlns:a16="http://schemas.microsoft.com/office/drawing/2014/main" id="{25ED5AC2-66B8-4A56-AD7C-F94D51DEE6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5D988572-DBFF-4846-80E1-92300D5B5C3D}"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43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Text Box 1">
            <a:extLst>
              <a:ext uri="{FF2B5EF4-FFF2-40B4-BE49-F238E27FC236}">
                <a16:creationId xmlns:a16="http://schemas.microsoft.com/office/drawing/2014/main" id="{0CB9EE7D-A425-466B-A391-349A3C087DEF}"/>
              </a:ext>
            </a:extLst>
          </p:cNvPr>
          <p:cNvSpPr txBox="1">
            <a:spLocks noChangeArrowheads="1"/>
          </p:cNvSpPr>
          <p:nvPr/>
        </p:nvSpPr>
        <p:spPr bwMode="auto">
          <a:xfrm>
            <a:off x="5795963" y="6748463"/>
            <a:ext cx="4425950"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DD5CCE0A-57A5-4427-8ACC-369B8103F72F}"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43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8" name="Text Box 2">
            <a:extLst>
              <a:ext uri="{FF2B5EF4-FFF2-40B4-BE49-F238E27FC236}">
                <a16:creationId xmlns:a16="http://schemas.microsoft.com/office/drawing/2014/main" id="{4B4F2C8A-B65A-4A72-9A8A-6B5D7EE3ED5C}"/>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1138">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D4CDB707-EDB2-4A89-A5BE-F8CBCEF6F0FE}" type="slidenum">
              <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215900" marR="0" lvl="0" indent="-211138" algn="r" defTabSz="914400" rtl="0" eaLnBrk="1" fontAlgn="auto" latinLnBrk="0" hangingPunct="1">
                <a:lnSpc>
                  <a:spcPct val="100000"/>
                </a:lnSpc>
                <a:spcBef>
                  <a:spcPct val="0"/>
                </a:spcBef>
                <a:spcAft>
                  <a:spcPts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43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9" name="Rectangle 3">
            <a:extLst>
              <a:ext uri="{FF2B5EF4-FFF2-40B4-BE49-F238E27FC236}">
                <a16:creationId xmlns:a16="http://schemas.microsoft.com/office/drawing/2014/main" id="{A427AC3D-2860-4C0D-A6C0-F3117DC2AF9D}"/>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50" name="Text Box 4">
            <a:extLst>
              <a:ext uri="{FF2B5EF4-FFF2-40B4-BE49-F238E27FC236}">
                <a16:creationId xmlns:a16="http://schemas.microsoft.com/office/drawing/2014/main" id="{1DC0A9DF-5789-40C8-9BFF-7DB8A7FBC77C}"/>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38"/>
              </a:spcBef>
              <a:tabLst>
                <a:tab pos="0" algn="l"/>
                <a:tab pos="468313" algn="l"/>
                <a:tab pos="938213" algn="l"/>
                <a:tab pos="1409700" algn="l"/>
                <a:tab pos="1879600" algn="l"/>
                <a:tab pos="2351088" algn="l"/>
                <a:tab pos="2820988" algn="l"/>
                <a:tab pos="3292475" algn="l"/>
                <a:tab pos="3762375" algn="l"/>
                <a:tab pos="4235450" algn="l"/>
                <a:tab pos="4705350" algn="l"/>
                <a:tab pos="5176838" algn="l"/>
                <a:tab pos="5646738" algn="l"/>
                <a:tab pos="6118225" algn="l"/>
                <a:tab pos="6588125" algn="l"/>
                <a:tab pos="7059613" algn="l"/>
                <a:tab pos="7529513" algn="l"/>
                <a:tab pos="8001000" algn="l"/>
                <a:tab pos="8472488" algn="l"/>
                <a:tab pos="8943975" algn="l"/>
                <a:tab pos="9413875" algn="l"/>
              </a:tabLst>
            </a:pPr>
            <a:endParaRPr lang="cs-CZ" altLang="cs-CZ" sz="600">
              <a:ea typeface="Microsoft YaHei" panose="020B0503020204020204" pitchFamily="34" charset="-122"/>
            </a:endParaRPr>
          </a:p>
        </p:txBody>
      </p:sp>
      <p:sp>
        <p:nvSpPr>
          <p:cNvPr id="31751" name="Text Box 5">
            <a:extLst>
              <a:ext uri="{FF2B5EF4-FFF2-40B4-BE49-F238E27FC236}">
                <a16:creationId xmlns:a16="http://schemas.microsoft.com/office/drawing/2014/main" id="{B9F7FF4F-C727-4C8F-AA38-63962AC042FE}"/>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F86DDF6-D350-4E65-A5FF-8C470E1BFB4E}" type="slidenum">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43</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4FF3223D-00B7-4701-ADF9-4E306827A458}"/>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a:extLst>
              <a:ext uri="{FF2B5EF4-FFF2-40B4-BE49-F238E27FC236}">
                <a16:creationId xmlns:a16="http://schemas.microsoft.com/office/drawing/2014/main" id="{DD3F1527-421C-4EE4-92D9-8FA099536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8676" name="Zástupný symbol pro číslo snímku 3">
            <a:extLst>
              <a:ext uri="{FF2B5EF4-FFF2-40B4-BE49-F238E27FC236}">
                <a16:creationId xmlns:a16="http://schemas.microsoft.com/office/drawing/2014/main" id="{A446B5B7-5729-4FF1-82CA-2A5FC515A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defTabSz="4508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43FBE54A-CF84-4353-B2F8-804D75E01B7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44</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368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Kadaň řešena ÚOHS:</a:t>
            </a:r>
          </a:p>
          <a:p>
            <a:r>
              <a:rPr lang="cs-CZ" u="sng" dirty="0"/>
              <a:t>Podmínka je přípustná:</a:t>
            </a:r>
          </a:p>
          <a:p>
            <a:r>
              <a:rPr lang="cs-CZ" dirty="0"/>
              <a:t>„Jak již Úřad uvedl výše, ustanovení § 44 odst. 10 zákona dává zadavateli možnost uvést v zadávacích podmínkách též požadavky týkající se zvláštních podmínek na plnění veřejné zakázky, a to zejména v sociální oblasti, v oblasti zaměstnanosti nebo v oblasti životního prostředí. Lze tedy konstatovat, že zadavatel požadavkem na zaměstnání nezaměstnaných absolventů škol na realizaci veřejné zakázky dodržel zákonem vymezenou oblast, tj. oblast zaměstnanosti, a tedy že ustanovení § 44 odst. 10 zákona dává zadavateli možnost takovou zvláštní podmínku stanovit. Úřad však konstatuje, že je nezbytné, aby tato zvláštní podmínka zaručovala rovný přístup ke všem potenciálním uchazečům o veřejnou zakázku “</a:t>
            </a:r>
          </a:p>
          <a:p>
            <a:r>
              <a:rPr lang="cs-CZ" u="sng" dirty="0"/>
              <a:t>Výtka zadavateli:</a:t>
            </a:r>
          </a:p>
          <a:p>
            <a:r>
              <a:rPr lang="cs-CZ" dirty="0"/>
              <a:t>„Jak již Úřad uvedl výše v odůvodnění tohoto rozhodnutí, podle § 44 odst. 10 zákona „zadavatel může v zadávacích podmínkách uvést též požadavky týkající se zvláštních podmínek na plnění veřejné zakázky“. </a:t>
            </a:r>
            <a:r>
              <a:rPr lang="cs-CZ" u="sng" dirty="0"/>
              <a:t>Z dikce ustanovení § 44 odst. 10 zákona tedy vyplývá, že předmětné podmínky jsou vázány na předmět veřejné zakázky, a nikoliv na osobu dodavatele</a:t>
            </a:r>
            <a:r>
              <a:rPr lang="cs-CZ" dirty="0"/>
              <a:t>. Je přitom nepochybné, že hlavním cílem zadavatele při vymezení předmětné zvláštní podmínky bylo, aby při realizaci veřejné zakázky byli zaměstnáni absolventi škol, kteří jsou vedeni na úřadu práce. Dle názoru Úřadu by tedy měl zadavatel primárně sledovat naplnění cíle zaměstnat při realizaci veřejné zakázky nezaměstnané absolventy škol, přičemž by mu jistě neměla vadit skutečnost, že pracovněprávní vztah s nezaměstnanými absolventy škol uzavře subdodavatel uchazeče, neboť podstatný je fakt, že se daná nezaměstnaná osoba (absolvent školy) bude podílet na realizaci veřejné zakázky, a nikoli to, zda uzavře pracovněprávní vztah přímo s vybraným uchazečem či s jeho subdodavatelem. V kontextu s požadavkem na naplnění zadavatelova cíle zaměstnat nezaměstnané absolventy škol je tudíž neodůvodněné omezení zadavatele, aby pouze uchazeč přijal nezaměstnané absolventy škol do pracovního poměru či na dohodu o pracích konaných mimo pracovní poměr, když zákon umožňuje plnění veřejné zakázky rovněž prostřednictvím subdodavatele.“</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26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Popis VZ na stavební práce. Samozřejmě jsou tu i projekty a související služby, ale to je v rámci stavebnictví spíše „okrajové“ a není k tomu časová dotace na školení.</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833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ČP je ve formuláři nabídky. Formulář je jeden ze způsobů podpory MSP. Minimalizace administrativní náročnosti zadávacího řízení. Dodavatelé mohou podat jen jediný dokument, kterým prokážou kvalifikaci (v ZPŘ, jinak osvědčení objednatele).</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52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Omezení uveřejňovaných informací:</a:t>
            </a:r>
          </a:p>
          <a:p>
            <a:r>
              <a:rPr lang="cs-CZ" dirty="0"/>
              <a:t>Zhotovitel nemá libovůli v uveřejňování informací. PVL si může vyhradit odsouhlasování uveřejňovaných textů nebo požadovat jejich dodatečnou změnu.</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54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Jičín:</a:t>
            </a:r>
            <a:endParaRPr lang="cs-CZ" b="0" dirty="0"/>
          </a:p>
          <a:p>
            <a:r>
              <a:rPr lang="cs-CZ" b="0" dirty="0"/>
              <a:t>Probíhající VZ (nabídky už snad byly)?</a:t>
            </a:r>
          </a:p>
          <a:p>
            <a:r>
              <a:rPr lang="cs-CZ" b="0" dirty="0"/>
              <a:t>Manažer OVZ – stanoven v kvalifikaci</a:t>
            </a:r>
          </a:p>
          <a:p>
            <a:r>
              <a:rPr lang="cs-CZ" b="0" dirty="0"/>
              <a:t>Snížení negativních dopadů stavby nehodnoceno. Pouze povinnost tak učinit a v nabídce uvést.</a:t>
            </a:r>
          </a:p>
          <a:p>
            <a:endParaRPr lang="cs-CZ" b="1" dirty="0"/>
          </a:p>
          <a:p>
            <a:r>
              <a:rPr lang="cs-CZ" b="1" dirty="0"/>
              <a:t>MUNI:</a:t>
            </a:r>
          </a:p>
          <a:p>
            <a:r>
              <a:rPr lang="cs-CZ" dirty="0"/>
              <a:t>!!!CENA STANOVENA JAKO PEVNÁ!!!</a:t>
            </a:r>
          </a:p>
          <a:p>
            <a:r>
              <a:rPr lang="cs-CZ" dirty="0"/>
              <a:t>Vylepšení muselo být dodáno v pevné ceně.</a:t>
            </a:r>
          </a:p>
          <a:p>
            <a:r>
              <a:rPr lang="cs-CZ" dirty="0"/>
              <a:t>Hluk vycházející od nové budovy</a:t>
            </a:r>
          </a:p>
          <a:p>
            <a:r>
              <a:rPr lang="cs-CZ" dirty="0"/>
              <a:t>Ohodnocení: Hypoxie 25 bodů, dopady na okolí 0,75 bodů a hluk od budovy 5 bodů.</a:t>
            </a:r>
          </a:p>
          <a:p>
            <a:r>
              <a:rPr lang="cs-CZ" dirty="0"/>
              <a:t>První dvě: Jedná se o vylepšení, které má dodavatel sám nadefinovat. Komise pak hodnotila reálný přínos pro zadavatele a plnění veřejné zakázky a tedy naplnění požadavků v hodnocení.</a:t>
            </a:r>
          </a:p>
          <a:p>
            <a:pPr algn="l"/>
            <a:r>
              <a:rPr lang="cs-CZ" dirty="0"/>
              <a:t>„</a:t>
            </a:r>
            <a:r>
              <a:rPr lang="cs-CZ" sz="1800" b="0" i="1" u="none" strike="noStrike" baseline="0" dirty="0">
                <a:solidFill>
                  <a:srgbClr val="000000"/>
                </a:solidFill>
                <a:latin typeface="Arial" panose="020B0604020202020204" pitchFamily="34" charset="0"/>
              </a:rPr>
              <a:t>Vylepšení musí být vždy </a:t>
            </a:r>
            <a:r>
              <a:rPr lang="cs-CZ" sz="1800" b="1" i="1" u="none" strike="noStrike" baseline="0" dirty="0">
                <a:solidFill>
                  <a:srgbClr val="000000"/>
                </a:solidFill>
                <a:latin typeface="Arial" panose="020B0604020202020204" pitchFamily="34" charset="0"/>
              </a:rPr>
              <a:t>adekvátní ve vztahu k užitku </a:t>
            </a:r>
            <a:r>
              <a:rPr lang="cs-CZ" sz="1800" b="0" i="1" u="none" strike="noStrike" baseline="0" dirty="0">
                <a:solidFill>
                  <a:srgbClr val="000000"/>
                </a:solidFill>
                <a:latin typeface="Arial" panose="020B0604020202020204" pitchFamily="34" charset="0"/>
              </a:rPr>
              <a:t>zadavatele z předmětu veřejné zakázky, </a:t>
            </a:r>
            <a:r>
              <a:rPr lang="cs-CZ" sz="1800" b="1" i="1" u="none" strike="noStrike" baseline="0" dirty="0">
                <a:solidFill>
                  <a:srgbClr val="000000"/>
                </a:solidFill>
                <a:latin typeface="Arial" panose="020B0604020202020204" pitchFamily="34" charset="0"/>
              </a:rPr>
              <a:t>času i nákladům </a:t>
            </a:r>
            <a:r>
              <a:rPr lang="cs-CZ" sz="1800" b="0" i="1" u="none" strike="noStrike" baseline="0" dirty="0">
                <a:solidFill>
                  <a:srgbClr val="000000"/>
                </a:solidFill>
                <a:latin typeface="Arial" panose="020B0604020202020204" pitchFamily="34" charset="0"/>
              </a:rPr>
              <a:t>pro její provedení a provozní fázi životního cyklu. Podrobně jsou požadavky na adekvátnost Vylepšení uvedeny </a:t>
            </a:r>
            <a:r>
              <a:rPr lang="cs-CZ" sz="1800" b="1" i="1" u="none" strike="noStrike" baseline="0" dirty="0">
                <a:solidFill>
                  <a:srgbClr val="000000"/>
                </a:solidFill>
                <a:latin typeface="Arial" panose="020B0604020202020204" pitchFamily="34" charset="0"/>
              </a:rPr>
              <a:t>v dokumentu Přidané hodnoty .</a:t>
            </a:r>
            <a:r>
              <a:rPr lang="cs-CZ" dirty="0"/>
              <a:t>“</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20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Jihomoravský kraj je v oblasti OVZ velmi aktivní.</a:t>
            </a:r>
          </a:p>
          <a:p>
            <a:r>
              <a:rPr lang="cs-CZ" dirty="0"/>
              <a:t>Uvedená VZ je komplexním řešením dodržení zásady sociální a environmentální odpovědnosti podle § 6 odst. 4 ZZVZ.</a:t>
            </a:r>
          </a:p>
          <a:p>
            <a:endParaRPr lang="cs-CZ" dirty="0"/>
          </a:p>
          <a:p>
            <a:r>
              <a:rPr lang="cs-CZ" b="1" dirty="0"/>
              <a:t>Snížení negativních dopadů:</a:t>
            </a:r>
          </a:p>
          <a:p>
            <a:r>
              <a:rPr lang="cs-CZ" dirty="0"/>
              <a:t>„</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Zhotovitel při provádění díla </a:t>
            </a:r>
            <a:r>
              <a:rPr lang="cs-CZ" sz="1800" u="sng" dirty="0">
                <a:effectLst/>
                <a:latin typeface="Calibri" panose="020F0502020204030204" pitchFamily="34" charset="0"/>
                <a:ea typeface="Times New Roman" panose="02020603050405020304" pitchFamily="18" charset="0"/>
                <a:cs typeface="Times New Roman" panose="02020603050405020304" pitchFamily="18" charset="0"/>
              </a:rPr>
              <a:t>provede veškerá potřebná opatření, která zamezí nežádoucím vlivům stavby na okolní prostředí (zejména na nemovitosti přiléhající ke staveništi) </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a je povinen dodržovat veškeré podmínky vyplývající z právních předpisů dotýkajících se vlivu stavby na životní prostředí. </a:t>
            </a:r>
            <a:r>
              <a:rPr lang="cs-CZ" dirty="0"/>
              <a:t>“</a:t>
            </a:r>
          </a:p>
          <a:p>
            <a:endParaRPr lang="cs-CZ" dirty="0"/>
          </a:p>
          <a:p>
            <a:r>
              <a:rPr lang="cs-CZ" b="1" dirty="0"/>
              <a:t>Férové podmínky v dodavatelském řetězci:</a:t>
            </a:r>
          </a:p>
          <a:p>
            <a:r>
              <a:rPr lang="cs-CZ" dirty="0"/>
              <a:t>Smluvní ustanovení. Platba do 10 pracovních dnů od jejího obdržení od objednatele.</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B7408-39DA-4285-B7F3-A3BDBB9D9AF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4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a:extLst>
              <a:ext uri="{FF2B5EF4-FFF2-40B4-BE49-F238E27FC236}">
                <a16:creationId xmlns:a16="http://schemas.microsoft.com/office/drawing/2014/main" id="{549A52BA-E080-480A-A2BA-639FB48B87F4}"/>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Zástupný symbol pro poznámky 2">
            <a:extLst>
              <a:ext uri="{FF2B5EF4-FFF2-40B4-BE49-F238E27FC236}">
                <a16:creationId xmlns:a16="http://schemas.microsoft.com/office/drawing/2014/main" id="{BE8406E9-688C-4CA4-A5C1-CB0D5C51BB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100" name="Zástupný symbol pro číslo snímku 3">
            <a:extLst>
              <a:ext uri="{FF2B5EF4-FFF2-40B4-BE49-F238E27FC236}">
                <a16:creationId xmlns:a16="http://schemas.microsoft.com/office/drawing/2014/main" id="{76F68540-AFB7-4F8D-B5A0-BE704A483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983806F9-431C-4777-BF3B-40067D9DE143}"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67</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obrázek snímku 1">
            <a:extLst>
              <a:ext uri="{FF2B5EF4-FFF2-40B4-BE49-F238E27FC236}">
                <a16:creationId xmlns:a16="http://schemas.microsoft.com/office/drawing/2014/main" id="{F8691AE3-FD1D-4B17-99B8-F8DCE78A2B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Zástupný symbol pro poznámky 2">
            <a:extLst>
              <a:ext uri="{FF2B5EF4-FFF2-40B4-BE49-F238E27FC236}">
                <a16:creationId xmlns:a16="http://schemas.microsoft.com/office/drawing/2014/main" id="{2EC8A259-2833-4372-9AAE-93AB990320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6148" name="Zástupný symbol pro číslo snímku 3">
            <a:extLst>
              <a:ext uri="{FF2B5EF4-FFF2-40B4-BE49-F238E27FC236}">
                <a16:creationId xmlns:a16="http://schemas.microsoft.com/office/drawing/2014/main" id="{84AD9379-8D85-48D5-82B6-20EFBD883F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225425" indent="-219075">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00A4E047-7698-4235-B014-02D8A130EB4B}"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91440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12</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a:extLst>
              <a:ext uri="{FF2B5EF4-FFF2-40B4-BE49-F238E27FC236}">
                <a16:creationId xmlns:a16="http://schemas.microsoft.com/office/drawing/2014/main" id="{549A52BA-E080-480A-A2BA-639FB48B87F4}"/>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Zástupný symbol pro poznámky 2">
            <a:extLst>
              <a:ext uri="{FF2B5EF4-FFF2-40B4-BE49-F238E27FC236}">
                <a16:creationId xmlns:a16="http://schemas.microsoft.com/office/drawing/2014/main" id="{BE8406E9-688C-4CA4-A5C1-CB0D5C51BB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100" name="Zástupný symbol pro číslo snímku 3">
            <a:extLst>
              <a:ext uri="{FF2B5EF4-FFF2-40B4-BE49-F238E27FC236}">
                <a16:creationId xmlns:a16="http://schemas.microsoft.com/office/drawing/2014/main" id="{76F68540-AFB7-4F8D-B5A0-BE704A483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983806F9-431C-4777-BF3B-40067D9DE143}"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68</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739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1">
            <a:extLst>
              <a:ext uri="{FF2B5EF4-FFF2-40B4-BE49-F238E27FC236}">
                <a16:creationId xmlns:a16="http://schemas.microsoft.com/office/drawing/2014/main" id="{AAAD7E5A-9B23-4996-B803-F5AB8CF24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17488" indent="-211138">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1pPr>
            <a:lvl2pPr marL="742950" indent="-28575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2pPr>
            <a:lvl3pPr marL="11430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3pPr>
            <a:lvl4pPr marL="16002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4pPr>
            <a:lvl5pPr marL="20574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9pPr>
          </a:lstStyle>
          <a:p>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fld id="{75AE0CB4-BEEA-4818-AF55-DD52A4B56EB2}"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t>69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7" name="Text Box 1">
            <a:extLst>
              <a:ext uri="{FF2B5EF4-FFF2-40B4-BE49-F238E27FC236}">
                <a16:creationId xmlns:a16="http://schemas.microsoft.com/office/drawing/2014/main" id="{D36A51AA-6273-4C70-97B8-B4A957298DBA}"/>
              </a:ext>
            </a:extLst>
          </p:cNvPr>
          <p:cNvSpPr txBox="1">
            <a:spLocks noChangeArrowheads="1"/>
          </p:cNvSpPr>
          <p:nvPr/>
        </p:nvSpPr>
        <p:spPr bwMode="auto">
          <a:xfrm>
            <a:off x="5621338" y="6457950"/>
            <a:ext cx="42910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9BB91759-AE4A-4728-9FFC-121A16AF2E33}"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Lucida Sans Unicode" panose="020B0602030504020204" pitchFamily="34" charset="0"/>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69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Lucida Sans Unicode" panose="020B0602030504020204" pitchFamily="34" charset="0"/>
            </a:endParaRPr>
          </a:p>
        </p:txBody>
      </p:sp>
      <p:sp>
        <p:nvSpPr>
          <p:cNvPr id="6148" name="Text Box 2">
            <a:extLst>
              <a:ext uri="{FF2B5EF4-FFF2-40B4-BE49-F238E27FC236}">
                <a16:creationId xmlns:a16="http://schemas.microsoft.com/office/drawing/2014/main" id="{2737E2CF-EC6D-4F8A-8ACD-40D5C656B485}"/>
              </a:ext>
            </a:extLst>
          </p:cNvPr>
          <p:cNvSpPr txBox="1">
            <a:spLocks noChangeArrowheads="1"/>
          </p:cNvSpPr>
          <p:nvPr/>
        </p:nvSpPr>
        <p:spPr bwMode="auto">
          <a:xfrm>
            <a:off x="5621338" y="6457950"/>
            <a:ext cx="4294187"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B4F8AE81-2BB7-483D-8D5F-B7E042C3A371}"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69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9" name="Text Box 3">
            <a:extLst>
              <a:ext uri="{FF2B5EF4-FFF2-40B4-BE49-F238E27FC236}">
                <a16:creationId xmlns:a16="http://schemas.microsoft.com/office/drawing/2014/main" id="{6C479692-53A9-4766-878E-25B66860E0ED}"/>
              </a:ext>
            </a:extLst>
          </p:cNvPr>
          <p:cNvSpPr txBox="1">
            <a:spLocks noChangeArrowheads="1"/>
          </p:cNvSpPr>
          <p:nvPr/>
        </p:nvSpPr>
        <p:spPr bwMode="auto">
          <a:xfrm>
            <a:off x="5621338" y="6457950"/>
            <a:ext cx="429895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6543BD7D-D8E4-4B2B-8B36-6FF3F7CFDE52}"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69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50" name="Rectangle 4">
            <a:extLst>
              <a:ext uri="{FF2B5EF4-FFF2-40B4-BE49-F238E27FC236}">
                <a16:creationId xmlns:a16="http://schemas.microsoft.com/office/drawing/2014/main" id="{34A091A0-86F6-4ADF-867B-B0F7B8534EA5}"/>
              </a:ext>
            </a:extLst>
          </p:cNvPr>
          <p:cNvSpPr>
            <a:spLocks noGrp="1" noRot="1" noChangeAspect="1" noChangeArrowheads="1" noTextEdit="1"/>
          </p:cNvSpPr>
          <p:nvPr>
            <p:ph type="sldImg"/>
          </p:nvPr>
        </p:nvSpPr>
        <p:spPr bwMode="auto">
          <a:xfrm>
            <a:off x="2922588" y="849313"/>
            <a:ext cx="4079875" cy="2295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1" name="Text Box 5">
            <a:extLst>
              <a:ext uri="{FF2B5EF4-FFF2-40B4-BE49-F238E27FC236}">
                <a16:creationId xmlns:a16="http://schemas.microsoft.com/office/drawing/2014/main" id="{EA79A8AA-EA62-4F8C-BE7B-089926C9963B}"/>
              </a:ext>
            </a:extLst>
          </p:cNvPr>
          <p:cNvSpPr>
            <a:spLocks noGrp="1" noChangeArrowheads="1"/>
          </p:cNvSpPr>
          <p:nvPr>
            <p:ph type="body" idx="1"/>
          </p:nvPr>
        </p:nvSpPr>
        <p:spPr bwMode="auto">
          <a:xfrm>
            <a:off x="992188" y="3271838"/>
            <a:ext cx="7940675" cy="2678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25"/>
              </a:spcBef>
              <a:tabLst>
                <a:tab pos="0" algn="l"/>
                <a:tab pos="450850" algn="l"/>
                <a:tab pos="906463" algn="l"/>
                <a:tab pos="1358900" algn="l"/>
                <a:tab pos="1814513" algn="l"/>
                <a:tab pos="2266950" algn="l"/>
                <a:tab pos="2722563" algn="l"/>
                <a:tab pos="3175000" algn="l"/>
                <a:tab pos="3630613" algn="l"/>
                <a:tab pos="4083050" algn="l"/>
                <a:tab pos="4538663" algn="l"/>
                <a:tab pos="4992688" algn="l"/>
                <a:tab pos="5446713" algn="l"/>
                <a:tab pos="5902325" algn="l"/>
                <a:tab pos="6354763" algn="l"/>
                <a:tab pos="6810375" algn="l"/>
                <a:tab pos="7262813" algn="l"/>
                <a:tab pos="7718425" algn="l"/>
                <a:tab pos="8170863" algn="l"/>
                <a:tab pos="8626475" algn="l"/>
                <a:tab pos="9078913" algn="l"/>
              </a:tabLst>
            </a:pPr>
            <a:endParaRPr lang="cs-CZ" altLang="cs-CZ" sz="600">
              <a:ea typeface="Microsoft YaHei" panose="020B0503020204020204" pitchFamily="34" charset="-122"/>
            </a:endParaRPr>
          </a:p>
        </p:txBody>
      </p:sp>
      <p:sp>
        <p:nvSpPr>
          <p:cNvPr id="6152" name="Text Box 6">
            <a:extLst>
              <a:ext uri="{FF2B5EF4-FFF2-40B4-BE49-F238E27FC236}">
                <a16:creationId xmlns:a16="http://schemas.microsoft.com/office/drawing/2014/main" id="{E4C3FB9E-6C61-4EFB-A330-0421139F8567}"/>
              </a:ext>
            </a:extLst>
          </p:cNvPr>
          <p:cNvSpPr txBox="1">
            <a:spLocks noChangeArrowheads="1"/>
          </p:cNvSpPr>
          <p:nvPr/>
        </p:nvSpPr>
        <p:spPr bwMode="auto">
          <a:xfrm>
            <a:off x="5621338" y="6457950"/>
            <a:ext cx="4300537"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63DC05B-2518-44D7-A7F0-8A62FCC95A54}"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69</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1">
            <a:extLst>
              <a:ext uri="{FF2B5EF4-FFF2-40B4-BE49-F238E27FC236}">
                <a16:creationId xmlns:a16="http://schemas.microsoft.com/office/drawing/2014/main" id="{79ABFC8E-B641-48F8-BC81-7BD40D2AE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17488" indent="-211138">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1pPr>
            <a:lvl2pPr marL="742950" indent="-28575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2pPr>
            <a:lvl3pPr marL="11430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3pPr>
            <a:lvl4pPr marL="16002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4pPr>
            <a:lvl5pPr marL="20574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9pPr>
          </a:lstStyle>
          <a:p>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fld id="{5521DE37-732C-4CC3-AF7D-6772582CA569}"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t>70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5" name="Text Box 1">
            <a:extLst>
              <a:ext uri="{FF2B5EF4-FFF2-40B4-BE49-F238E27FC236}">
                <a16:creationId xmlns:a16="http://schemas.microsoft.com/office/drawing/2014/main" id="{CAF0305A-A808-4EF7-8751-125BFCD7E4A9}"/>
              </a:ext>
            </a:extLst>
          </p:cNvPr>
          <p:cNvSpPr txBox="1">
            <a:spLocks noChangeArrowheads="1"/>
          </p:cNvSpPr>
          <p:nvPr/>
        </p:nvSpPr>
        <p:spPr bwMode="auto">
          <a:xfrm>
            <a:off x="5621338" y="6457950"/>
            <a:ext cx="42910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6FD2133D-7600-49BE-94BC-E260FCC07858}"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Lucida Sans Unicode" panose="020B0602030504020204" pitchFamily="34" charset="0"/>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Lucida Sans Unicode" panose="020B0602030504020204" pitchFamily="34" charset="0"/>
            </a:endParaRPr>
          </a:p>
        </p:txBody>
      </p:sp>
      <p:sp>
        <p:nvSpPr>
          <p:cNvPr id="8196" name="Text Box 2">
            <a:extLst>
              <a:ext uri="{FF2B5EF4-FFF2-40B4-BE49-F238E27FC236}">
                <a16:creationId xmlns:a16="http://schemas.microsoft.com/office/drawing/2014/main" id="{FEC52AC6-E6CF-4D4B-98B4-B414F7297DF0}"/>
              </a:ext>
            </a:extLst>
          </p:cNvPr>
          <p:cNvSpPr txBox="1">
            <a:spLocks noChangeArrowheads="1"/>
          </p:cNvSpPr>
          <p:nvPr/>
        </p:nvSpPr>
        <p:spPr bwMode="auto">
          <a:xfrm>
            <a:off x="5621338" y="6457950"/>
            <a:ext cx="4294187"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E146CC71-52FB-4BCD-9A0D-BA3F4D4C5CD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7" name="Text Box 3">
            <a:extLst>
              <a:ext uri="{FF2B5EF4-FFF2-40B4-BE49-F238E27FC236}">
                <a16:creationId xmlns:a16="http://schemas.microsoft.com/office/drawing/2014/main" id="{8471EF63-7867-4465-8CB5-5B2B03A4AF3D}"/>
              </a:ext>
            </a:extLst>
          </p:cNvPr>
          <p:cNvSpPr txBox="1">
            <a:spLocks noChangeArrowheads="1"/>
          </p:cNvSpPr>
          <p:nvPr/>
        </p:nvSpPr>
        <p:spPr bwMode="auto">
          <a:xfrm>
            <a:off x="5621338" y="6457950"/>
            <a:ext cx="429895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7F8EF0F2-7CE0-4EAF-8C24-3D0CF77078E8}"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8" name="Rectangle 4">
            <a:extLst>
              <a:ext uri="{FF2B5EF4-FFF2-40B4-BE49-F238E27FC236}">
                <a16:creationId xmlns:a16="http://schemas.microsoft.com/office/drawing/2014/main" id="{ECF35726-5BB6-4254-A984-C63EB82BA7B4}"/>
              </a:ext>
            </a:extLst>
          </p:cNvPr>
          <p:cNvSpPr>
            <a:spLocks noGrp="1" noRot="1" noChangeAspect="1" noChangeArrowheads="1" noTextEdit="1"/>
          </p:cNvSpPr>
          <p:nvPr>
            <p:ph type="sldImg"/>
          </p:nvPr>
        </p:nvSpPr>
        <p:spPr bwMode="auto">
          <a:xfrm>
            <a:off x="2922588" y="849313"/>
            <a:ext cx="4079875" cy="2295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9" name="Text Box 5">
            <a:extLst>
              <a:ext uri="{FF2B5EF4-FFF2-40B4-BE49-F238E27FC236}">
                <a16:creationId xmlns:a16="http://schemas.microsoft.com/office/drawing/2014/main" id="{19438CAD-E7F1-4AF2-A786-CA4342AEF87F}"/>
              </a:ext>
            </a:extLst>
          </p:cNvPr>
          <p:cNvSpPr>
            <a:spLocks noGrp="1" noChangeArrowheads="1"/>
          </p:cNvSpPr>
          <p:nvPr>
            <p:ph type="body" idx="1"/>
          </p:nvPr>
        </p:nvSpPr>
        <p:spPr bwMode="auto">
          <a:xfrm>
            <a:off x="992188" y="3271838"/>
            <a:ext cx="7940675" cy="2678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25"/>
              </a:spcBef>
              <a:tabLst>
                <a:tab pos="0" algn="l"/>
                <a:tab pos="450850" algn="l"/>
                <a:tab pos="906463" algn="l"/>
                <a:tab pos="1358900" algn="l"/>
                <a:tab pos="1814513" algn="l"/>
                <a:tab pos="2266950" algn="l"/>
                <a:tab pos="2722563" algn="l"/>
                <a:tab pos="3175000" algn="l"/>
                <a:tab pos="3630613" algn="l"/>
                <a:tab pos="4083050" algn="l"/>
                <a:tab pos="4538663" algn="l"/>
                <a:tab pos="4992688" algn="l"/>
                <a:tab pos="5446713" algn="l"/>
                <a:tab pos="5902325" algn="l"/>
                <a:tab pos="6354763" algn="l"/>
                <a:tab pos="6810375" algn="l"/>
                <a:tab pos="7262813" algn="l"/>
                <a:tab pos="7718425" algn="l"/>
                <a:tab pos="8170863" algn="l"/>
                <a:tab pos="8626475" algn="l"/>
                <a:tab pos="9078913" algn="l"/>
              </a:tabLst>
            </a:pPr>
            <a:endParaRPr lang="cs-CZ" altLang="cs-CZ" sz="600">
              <a:ea typeface="Microsoft YaHei" panose="020B0503020204020204" pitchFamily="34" charset="-122"/>
            </a:endParaRPr>
          </a:p>
        </p:txBody>
      </p:sp>
      <p:sp>
        <p:nvSpPr>
          <p:cNvPr id="8200" name="Text Box 6">
            <a:extLst>
              <a:ext uri="{FF2B5EF4-FFF2-40B4-BE49-F238E27FC236}">
                <a16:creationId xmlns:a16="http://schemas.microsoft.com/office/drawing/2014/main" id="{407EDB96-A493-4EE1-9AF1-868BB4A07F06}"/>
              </a:ext>
            </a:extLst>
          </p:cNvPr>
          <p:cNvSpPr txBox="1">
            <a:spLocks noChangeArrowheads="1"/>
          </p:cNvSpPr>
          <p:nvPr/>
        </p:nvSpPr>
        <p:spPr bwMode="auto">
          <a:xfrm>
            <a:off x="5621338" y="6457950"/>
            <a:ext cx="4300537"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64CBF6F-D6B9-4BC9-9A52-B9800B0D336C}"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70</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1">
            <a:extLst>
              <a:ext uri="{FF2B5EF4-FFF2-40B4-BE49-F238E27FC236}">
                <a16:creationId xmlns:a16="http://schemas.microsoft.com/office/drawing/2014/main" id="{93E905B4-C04B-407D-9EE4-3FF8D11C6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17488" indent="-211138">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1pPr>
            <a:lvl2pPr marL="742950" indent="-28575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2pPr>
            <a:lvl3pPr marL="11430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3pPr>
            <a:lvl4pPr marL="16002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4pPr>
            <a:lvl5pPr marL="20574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9pPr>
          </a:lstStyle>
          <a:p>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fld id="{DE4B1C51-7D1E-4B70-A0F8-4E711AC8BA6C}"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t>71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3" name="Text Box 1">
            <a:extLst>
              <a:ext uri="{FF2B5EF4-FFF2-40B4-BE49-F238E27FC236}">
                <a16:creationId xmlns:a16="http://schemas.microsoft.com/office/drawing/2014/main" id="{AAB1EF84-7DE5-46EC-B30E-59831CB1E23F}"/>
              </a:ext>
            </a:extLst>
          </p:cNvPr>
          <p:cNvSpPr txBox="1">
            <a:spLocks noChangeArrowheads="1"/>
          </p:cNvSpPr>
          <p:nvPr/>
        </p:nvSpPr>
        <p:spPr bwMode="auto">
          <a:xfrm>
            <a:off x="5621338" y="6457950"/>
            <a:ext cx="42910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9BD593EB-14EC-4232-B961-7204C6C5DA1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Lucida Sans Unicode" panose="020B0602030504020204" pitchFamily="34" charset="0"/>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Lucida Sans Unicode" panose="020B0602030504020204" pitchFamily="34" charset="0"/>
            </a:endParaRPr>
          </a:p>
        </p:txBody>
      </p:sp>
      <p:sp>
        <p:nvSpPr>
          <p:cNvPr id="10244" name="Text Box 2">
            <a:extLst>
              <a:ext uri="{FF2B5EF4-FFF2-40B4-BE49-F238E27FC236}">
                <a16:creationId xmlns:a16="http://schemas.microsoft.com/office/drawing/2014/main" id="{F27E08B3-9B17-4419-8BDC-5B9DCCE7C56C}"/>
              </a:ext>
            </a:extLst>
          </p:cNvPr>
          <p:cNvSpPr txBox="1">
            <a:spLocks noChangeArrowheads="1"/>
          </p:cNvSpPr>
          <p:nvPr/>
        </p:nvSpPr>
        <p:spPr bwMode="auto">
          <a:xfrm>
            <a:off x="5621338" y="6457950"/>
            <a:ext cx="4294187"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FD8CA25B-5A97-4D6F-B1E7-BBA68BD6F5C9}"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5" name="Text Box 3">
            <a:extLst>
              <a:ext uri="{FF2B5EF4-FFF2-40B4-BE49-F238E27FC236}">
                <a16:creationId xmlns:a16="http://schemas.microsoft.com/office/drawing/2014/main" id="{34A87047-B207-467D-AF31-D0AB4BAC3D25}"/>
              </a:ext>
            </a:extLst>
          </p:cNvPr>
          <p:cNvSpPr txBox="1">
            <a:spLocks noChangeArrowheads="1"/>
          </p:cNvSpPr>
          <p:nvPr/>
        </p:nvSpPr>
        <p:spPr bwMode="auto">
          <a:xfrm>
            <a:off x="5621338" y="6457950"/>
            <a:ext cx="429895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D1F33FCE-C1C6-4B20-81D5-FB71F3C59F88}"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71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6" name="Rectangle 4">
            <a:extLst>
              <a:ext uri="{FF2B5EF4-FFF2-40B4-BE49-F238E27FC236}">
                <a16:creationId xmlns:a16="http://schemas.microsoft.com/office/drawing/2014/main" id="{25CE8BFA-2738-4C74-AB87-7D9B6A6656F0}"/>
              </a:ext>
            </a:extLst>
          </p:cNvPr>
          <p:cNvSpPr>
            <a:spLocks noGrp="1" noRot="1" noChangeAspect="1" noChangeArrowheads="1" noTextEdit="1"/>
          </p:cNvSpPr>
          <p:nvPr>
            <p:ph type="sldImg"/>
          </p:nvPr>
        </p:nvSpPr>
        <p:spPr bwMode="auto">
          <a:xfrm>
            <a:off x="2922588" y="849313"/>
            <a:ext cx="4079875" cy="2295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7" name="Text Box 5">
            <a:extLst>
              <a:ext uri="{FF2B5EF4-FFF2-40B4-BE49-F238E27FC236}">
                <a16:creationId xmlns:a16="http://schemas.microsoft.com/office/drawing/2014/main" id="{94454807-C36A-4FDC-A368-4B83540A3950}"/>
              </a:ext>
            </a:extLst>
          </p:cNvPr>
          <p:cNvSpPr>
            <a:spLocks noGrp="1" noChangeArrowheads="1"/>
          </p:cNvSpPr>
          <p:nvPr>
            <p:ph type="body" idx="1"/>
          </p:nvPr>
        </p:nvSpPr>
        <p:spPr bwMode="auto">
          <a:xfrm>
            <a:off x="992188" y="3271838"/>
            <a:ext cx="7940675" cy="2678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a:spcBef>
                <a:spcPts val="225"/>
              </a:spcBef>
              <a:tabLst>
                <a:tab pos="0" algn="l"/>
                <a:tab pos="450850" algn="l"/>
                <a:tab pos="906463" algn="l"/>
                <a:tab pos="1358900" algn="l"/>
                <a:tab pos="1814513" algn="l"/>
                <a:tab pos="2266950" algn="l"/>
                <a:tab pos="2722563" algn="l"/>
                <a:tab pos="3175000" algn="l"/>
                <a:tab pos="3630613" algn="l"/>
                <a:tab pos="4083050" algn="l"/>
                <a:tab pos="4538663" algn="l"/>
                <a:tab pos="4992688" algn="l"/>
                <a:tab pos="5446713" algn="l"/>
                <a:tab pos="5902325" algn="l"/>
                <a:tab pos="6354763" algn="l"/>
                <a:tab pos="6810375" algn="l"/>
                <a:tab pos="7262813" algn="l"/>
                <a:tab pos="7718425" algn="l"/>
                <a:tab pos="8170863" algn="l"/>
                <a:tab pos="8626475" algn="l"/>
                <a:tab pos="9078913" algn="l"/>
              </a:tabLst>
            </a:pPr>
            <a:endParaRPr lang="cs-CZ" altLang="cs-CZ" sz="600">
              <a:ea typeface="Microsoft YaHei" panose="020B0503020204020204" pitchFamily="34" charset="-122"/>
            </a:endParaRPr>
          </a:p>
        </p:txBody>
      </p:sp>
      <p:sp>
        <p:nvSpPr>
          <p:cNvPr id="10248" name="Text Box 6">
            <a:extLst>
              <a:ext uri="{FF2B5EF4-FFF2-40B4-BE49-F238E27FC236}">
                <a16:creationId xmlns:a16="http://schemas.microsoft.com/office/drawing/2014/main" id="{DA4D0A84-C112-4F71-BEEA-6E1B65155D95}"/>
              </a:ext>
            </a:extLst>
          </p:cNvPr>
          <p:cNvSpPr txBox="1">
            <a:spLocks noChangeArrowheads="1"/>
          </p:cNvSpPr>
          <p:nvPr/>
        </p:nvSpPr>
        <p:spPr bwMode="auto">
          <a:xfrm>
            <a:off x="5621338" y="6457950"/>
            <a:ext cx="4300537"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877ACE6-9FE1-4539-86E1-080A6CDEE9AB}"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71</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rázek snímku 1">
            <a:extLst>
              <a:ext uri="{FF2B5EF4-FFF2-40B4-BE49-F238E27FC236}">
                <a16:creationId xmlns:a16="http://schemas.microsoft.com/office/drawing/2014/main" id="{F69E4306-4DFE-4418-A6D9-12578B8E2D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Zástupný symbol pro poznámky 2">
            <a:extLst>
              <a:ext uri="{FF2B5EF4-FFF2-40B4-BE49-F238E27FC236}">
                <a16:creationId xmlns:a16="http://schemas.microsoft.com/office/drawing/2014/main" id="{8F698B55-9A18-4A4B-BFC2-6169C3675E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ČP je ve formuláři nabídky. Formulář je jeden ze způsobů podpory MSP. Minimalizace administrativní náročnosti zadávacího řízení. Dodavatelé mohou podat jen jediný dokument, kterým prokážou kvalifikaci (v ZPŘ, jinak osvědčení objednatele).</a:t>
            </a:r>
          </a:p>
        </p:txBody>
      </p:sp>
      <p:sp>
        <p:nvSpPr>
          <p:cNvPr id="4" name="Zástupný symbol pro číslo snímku 3">
            <a:extLst>
              <a:ext uri="{FF2B5EF4-FFF2-40B4-BE49-F238E27FC236}">
                <a16:creationId xmlns:a16="http://schemas.microsoft.com/office/drawing/2014/main" id="{4889D96A-6F43-4E30-81D7-8308114409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D7834-9100-41A7-AEAC-CBFE8C92CD9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8A16F48-471B-4E36-B9CA-6265BD25F2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fld id="{54FCB9BF-A21E-4772-90A8-612FD86BBB6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t>76</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7411" name="Rectangle 1">
            <a:extLst>
              <a:ext uri="{FF2B5EF4-FFF2-40B4-BE49-F238E27FC236}">
                <a16:creationId xmlns:a16="http://schemas.microsoft.com/office/drawing/2014/main" id="{C164AF1D-3978-48E8-937B-6BB7C4DE1B08}"/>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0B2B3133-A12C-42A7-A19F-CEC06417AD11}"/>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cs-CZ" altLang="cs-CZ"/>
          </a:p>
        </p:txBody>
      </p:sp>
      <p:sp>
        <p:nvSpPr>
          <p:cNvPr id="17413" name="Text Box 3">
            <a:extLst>
              <a:ext uri="{FF2B5EF4-FFF2-40B4-BE49-F238E27FC236}">
                <a16:creationId xmlns:a16="http://schemas.microsoft.com/office/drawing/2014/main" id="{C2E5CBBC-238F-4DEB-9BC7-EBB18508196F}"/>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1pPr>
            <a:lvl2pPr marL="742950" indent="-28575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2pPr>
            <a:lvl3pPr marL="11430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3pPr>
            <a:lvl4pPr marL="16002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4pPr>
            <a:lvl5pPr marL="20574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fld id="{44E33405-CF31-4D6C-AFFC-85AC3D5FE530}"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t>76</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4994E91-10F5-4C08-A488-D5B4716DA2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fld id="{7770B8BA-8727-48DD-B8F5-F4814AEE20AE}"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t>77</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19459" name="Rectangle 1">
            <a:extLst>
              <a:ext uri="{FF2B5EF4-FFF2-40B4-BE49-F238E27FC236}">
                <a16:creationId xmlns:a16="http://schemas.microsoft.com/office/drawing/2014/main" id="{7F9E9AFB-D1AB-47B6-A890-392AE1EEBF3C}"/>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F0ED19FD-E8FA-4F24-9D07-D8C91D985975}"/>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B9ABBF7-4D56-4071-B058-92DCDECF61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fld id="{FE7F5022-096E-407C-836A-503A2164FE13}"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t>78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21507" name="Text Box 1">
            <a:extLst>
              <a:ext uri="{FF2B5EF4-FFF2-40B4-BE49-F238E27FC236}">
                <a16:creationId xmlns:a16="http://schemas.microsoft.com/office/drawing/2014/main" id="{F0636629-DFCC-4B9D-AA5E-3701C7FE6357}"/>
              </a:ext>
            </a:extLst>
          </p:cNvPr>
          <p:cNvSpPr txBox="1">
            <a:spLocks noChangeArrowheads="1"/>
          </p:cNvSpPr>
          <p:nvPr/>
        </p:nvSpPr>
        <p:spPr bwMode="auto">
          <a:xfrm>
            <a:off x="5795963" y="6748463"/>
            <a:ext cx="443388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1pPr>
            <a:lvl2pPr marL="742950" indent="-28575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2pPr>
            <a:lvl3pPr marL="11430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3pPr>
            <a:lvl4pPr marL="16002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4pPr>
            <a:lvl5pPr marL="2057400" indent="-228600">
              <a:spcBef>
                <a:spcPct val="30000"/>
              </a:spcBef>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fld id="{B2EB8EEA-BB0A-496D-895A-E56066560B0C}"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t>78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8" name="Rectangle 2">
            <a:extLst>
              <a:ext uri="{FF2B5EF4-FFF2-40B4-BE49-F238E27FC236}">
                <a16:creationId xmlns:a16="http://schemas.microsoft.com/office/drawing/2014/main" id="{26E0E2D1-50BF-46BE-BB03-7B1A412CF259}"/>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9" name="Rectangle 3">
            <a:extLst>
              <a:ext uri="{FF2B5EF4-FFF2-40B4-BE49-F238E27FC236}">
                <a16:creationId xmlns:a16="http://schemas.microsoft.com/office/drawing/2014/main" id="{5E75FF95-20E5-486B-9A74-272B671CABF3}"/>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a:extLst>
              <a:ext uri="{FF2B5EF4-FFF2-40B4-BE49-F238E27FC236}">
                <a16:creationId xmlns:a16="http://schemas.microsoft.com/office/drawing/2014/main" id="{5C174A75-133F-4EA7-BDD4-216554BCF7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a:extLst>
              <a:ext uri="{FF2B5EF4-FFF2-40B4-BE49-F238E27FC236}">
                <a16:creationId xmlns:a16="http://schemas.microsoft.com/office/drawing/2014/main" id="{35507967-1A16-4AB8-81EF-5FD411E22A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a:extLst>
              <a:ext uri="{FF2B5EF4-FFF2-40B4-BE49-F238E27FC236}">
                <a16:creationId xmlns:a16="http://schemas.microsoft.com/office/drawing/2014/main" id="{EAE01C47-2739-4F66-BE10-71B2F1A268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22694-146C-475F-BE01-F515E5CFF246}"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26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rázek snímku 1">
            <a:extLst>
              <a:ext uri="{FF2B5EF4-FFF2-40B4-BE49-F238E27FC236}">
                <a16:creationId xmlns:a16="http://schemas.microsoft.com/office/drawing/2014/main" id="{A76FD98B-2E2A-4B78-9C3A-358778C2FE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Zástupný symbol pro poznámky 2">
            <a:extLst>
              <a:ext uri="{FF2B5EF4-FFF2-40B4-BE49-F238E27FC236}">
                <a16:creationId xmlns:a16="http://schemas.microsoft.com/office/drawing/2014/main" id="{998A6911-8DFD-413A-B8F2-0D004BFAEF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a:extLst>
              <a:ext uri="{FF2B5EF4-FFF2-40B4-BE49-F238E27FC236}">
                <a16:creationId xmlns:a16="http://schemas.microsoft.com/office/drawing/2014/main" id="{046FF472-0DF0-4AFA-8039-24F942FF53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B9337-98C7-4041-ADC1-830DF70050A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20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1">
            <a:extLst>
              <a:ext uri="{FF2B5EF4-FFF2-40B4-BE49-F238E27FC236}">
                <a16:creationId xmlns:a16="http://schemas.microsoft.com/office/drawing/2014/main" id="{C1868737-686B-4F00-9054-42D127DCDD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17488" indent="-211138">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1pPr>
            <a:lvl2pPr marL="742950" indent="-28575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2pPr>
            <a:lvl3pPr marL="11430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3pPr>
            <a:lvl4pPr marL="16002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4pPr>
            <a:lvl5pPr marL="2057400" indent="-228600">
              <a:spcBef>
                <a:spcPct val="30000"/>
              </a:spcBef>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sz="1200">
                <a:solidFill>
                  <a:schemeClr val="tx1"/>
                </a:solidFill>
                <a:latin typeface="Calibri" panose="020F0502020204030204" pitchFamily="34" charset="0"/>
              </a:defRPr>
            </a:lvl9pPr>
          </a:lstStyle>
          <a:p>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fld id="{6DF5D363-D6E0-4786-9E4A-520ED29F1FF9}"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7488" marR="0" lvl="0" indent="-211138" algn="r" defTabSz="914400" rtl="0" eaLnBrk="1" fontAlgn="base" latinLnBrk="0" hangingPunct="1">
                <a:lnSpc>
                  <a:spcPct val="100000"/>
                </a:lnSpc>
                <a:spcBef>
                  <a:spcPct val="0"/>
                </a:spcBef>
                <a:spcAft>
                  <a:spcPct val="0"/>
                </a:spcAft>
                <a:buClrTx/>
                <a:buSzTx/>
                <a:buFontTx/>
                <a:buNone/>
                <a:tabLst>
                  <a:tab pos="217488" algn="l"/>
                  <a:tab pos="668338" algn="l"/>
                  <a:tab pos="1123950" algn="l"/>
                  <a:tab pos="1576388" algn="l"/>
                  <a:tab pos="2032000" algn="l"/>
                  <a:tab pos="2484438" algn="l"/>
                  <a:tab pos="2940050" algn="l"/>
                  <a:tab pos="3395663" algn="l"/>
                  <a:tab pos="3848100" algn="l"/>
                  <a:tab pos="4303713" algn="l"/>
                  <a:tab pos="4756150" algn="l"/>
                  <a:tab pos="5211763" algn="l"/>
                  <a:tab pos="5664200" algn="l"/>
                  <a:tab pos="6119813" algn="l"/>
                  <a:tab pos="6572250" algn="l"/>
                  <a:tab pos="7027863" algn="l"/>
                  <a:tab pos="7480300" algn="l"/>
                  <a:tab pos="7935913" algn="l"/>
                  <a:tab pos="8391525" algn="l"/>
                  <a:tab pos="8843963" algn="l"/>
                  <a:tab pos="9299575" algn="l"/>
                </a:tabLst>
                <a:defRPr/>
              </a:pPr>
              <a:t>13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5" name="Text Box 1">
            <a:extLst>
              <a:ext uri="{FF2B5EF4-FFF2-40B4-BE49-F238E27FC236}">
                <a16:creationId xmlns:a16="http://schemas.microsoft.com/office/drawing/2014/main" id="{E069D1D4-B47D-423E-A5FE-CAAFDFE91C19}"/>
              </a:ext>
            </a:extLst>
          </p:cNvPr>
          <p:cNvSpPr txBox="1">
            <a:spLocks noChangeArrowheads="1"/>
          </p:cNvSpPr>
          <p:nvPr/>
        </p:nvSpPr>
        <p:spPr bwMode="auto">
          <a:xfrm>
            <a:off x="5621338" y="6457950"/>
            <a:ext cx="42910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135CE4D5-A6F8-46A5-9DA4-685AD317B304}"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Lucida Sans Unicode" panose="020B0602030504020204" pitchFamily="34" charset="0"/>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13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Lucida Sans Unicode" panose="020B0602030504020204" pitchFamily="34" charset="0"/>
            </a:endParaRPr>
          </a:p>
        </p:txBody>
      </p:sp>
      <p:sp>
        <p:nvSpPr>
          <p:cNvPr id="8196" name="Text Box 2">
            <a:extLst>
              <a:ext uri="{FF2B5EF4-FFF2-40B4-BE49-F238E27FC236}">
                <a16:creationId xmlns:a16="http://schemas.microsoft.com/office/drawing/2014/main" id="{135993AA-2940-4EC5-90B8-C17B2C13F4A1}"/>
              </a:ext>
            </a:extLst>
          </p:cNvPr>
          <p:cNvSpPr txBox="1">
            <a:spLocks noChangeArrowheads="1"/>
          </p:cNvSpPr>
          <p:nvPr/>
        </p:nvSpPr>
        <p:spPr bwMode="auto">
          <a:xfrm>
            <a:off x="5621338" y="6457950"/>
            <a:ext cx="4294187"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B419D0C3-D2F9-4640-8514-991165ED1E15}"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13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7" name="Text Box 3">
            <a:extLst>
              <a:ext uri="{FF2B5EF4-FFF2-40B4-BE49-F238E27FC236}">
                <a16:creationId xmlns:a16="http://schemas.microsoft.com/office/drawing/2014/main" id="{124AD039-B764-4E58-9A2B-581E6FDC4F7A}"/>
              </a:ext>
            </a:extLst>
          </p:cNvPr>
          <p:cNvSpPr txBox="1">
            <a:spLocks noChangeArrowheads="1"/>
          </p:cNvSpPr>
          <p:nvPr/>
        </p:nvSpPr>
        <p:spPr bwMode="auto">
          <a:xfrm>
            <a:off x="5621338" y="6457950"/>
            <a:ext cx="429895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marL="215900" indent="-2095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1pPr>
            <a:lvl2pPr marL="742950" indent="-28575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2pPr>
            <a:lvl3pPr marL="11430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3pPr>
            <a:lvl4pPr marL="16002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4pPr>
            <a:lvl5pPr marL="2057400" indent="-228600">
              <a:spcBef>
                <a:spcPct val="30000"/>
              </a:spcBef>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1200">
                <a:solidFill>
                  <a:schemeClr val="tx1"/>
                </a:solidFill>
                <a:latin typeface="Calibri" panose="020F0502020204030204" pitchFamily="34" charset="0"/>
              </a:defRPr>
            </a:lvl9pPr>
          </a:lstStyle>
          <a:p>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35434CA0-BA9F-454E-BDCA-0CC0E78FE1F5}"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209550" algn="r" defTabSz="914400" rtl="0" eaLnBrk="1" fontAlgn="base" latinLnBrk="0" hangingPunct="1">
                <a:lnSpc>
                  <a:spcPct val="100000"/>
                </a:lnSpc>
                <a:spcBef>
                  <a:spcPct val="0"/>
                </a:spcBef>
                <a:spcAft>
                  <a:spcPct val="0"/>
                </a:spcAft>
                <a:buClrTx/>
                <a:buSz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13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8" name="Rectangle 4">
            <a:extLst>
              <a:ext uri="{FF2B5EF4-FFF2-40B4-BE49-F238E27FC236}">
                <a16:creationId xmlns:a16="http://schemas.microsoft.com/office/drawing/2014/main" id="{4A454CFC-FD7F-4FB4-AC30-05BD24049868}"/>
              </a:ext>
            </a:extLst>
          </p:cNvPr>
          <p:cNvSpPr>
            <a:spLocks noGrp="1" noRot="1" noChangeAspect="1" noChangeArrowheads="1" noTextEdit="1"/>
          </p:cNvSpPr>
          <p:nvPr>
            <p:ph type="sldImg"/>
          </p:nvPr>
        </p:nvSpPr>
        <p:spPr bwMode="auto">
          <a:xfrm>
            <a:off x="2922588" y="849313"/>
            <a:ext cx="4079875" cy="22955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9" name="Text Box 5">
            <a:extLst>
              <a:ext uri="{FF2B5EF4-FFF2-40B4-BE49-F238E27FC236}">
                <a16:creationId xmlns:a16="http://schemas.microsoft.com/office/drawing/2014/main" id="{F6820EA3-2AE5-48E2-9DAA-55902035E17B}"/>
              </a:ext>
            </a:extLst>
          </p:cNvPr>
          <p:cNvSpPr>
            <a:spLocks noGrp="1" noChangeArrowheads="1"/>
          </p:cNvSpPr>
          <p:nvPr>
            <p:ph type="body" idx="1"/>
          </p:nvPr>
        </p:nvSpPr>
        <p:spPr bwMode="auto">
          <a:xfrm>
            <a:off x="992188" y="3271838"/>
            <a:ext cx="7940675" cy="2678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225"/>
              </a:spcBef>
              <a:tabLst>
                <a:tab pos="0" algn="l"/>
                <a:tab pos="450850" algn="l"/>
                <a:tab pos="906463" algn="l"/>
                <a:tab pos="1358900" algn="l"/>
                <a:tab pos="1814513" algn="l"/>
                <a:tab pos="2266950" algn="l"/>
                <a:tab pos="2722563" algn="l"/>
                <a:tab pos="3175000" algn="l"/>
                <a:tab pos="3630613" algn="l"/>
                <a:tab pos="4083050" algn="l"/>
                <a:tab pos="4538663" algn="l"/>
                <a:tab pos="4992688" algn="l"/>
                <a:tab pos="5446713" algn="l"/>
                <a:tab pos="5902325" algn="l"/>
                <a:tab pos="6354763" algn="l"/>
                <a:tab pos="6810375" algn="l"/>
                <a:tab pos="7262813" algn="l"/>
                <a:tab pos="7718425" algn="l"/>
                <a:tab pos="8170863" algn="l"/>
                <a:tab pos="8626475" algn="l"/>
                <a:tab pos="9078913" algn="l"/>
              </a:tabLst>
            </a:pPr>
            <a:endParaRPr lang="cs-CZ" altLang="cs-CZ" sz="600">
              <a:ea typeface="Microsoft YaHei" panose="020B0503020204020204" pitchFamily="34" charset="-122"/>
            </a:endParaRPr>
          </a:p>
        </p:txBody>
      </p:sp>
      <p:sp>
        <p:nvSpPr>
          <p:cNvPr id="8200" name="Text Box 6">
            <a:extLst>
              <a:ext uri="{FF2B5EF4-FFF2-40B4-BE49-F238E27FC236}">
                <a16:creationId xmlns:a16="http://schemas.microsoft.com/office/drawing/2014/main" id="{B841E57D-BDF0-44E0-B6F0-23F73DF58644}"/>
              </a:ext>
            </a:extLst>
          </p:cNvPr>
          <p:cNvSpPr txBox="1">
            <a:spLocks noChangeArrowheads="1"/>
          </p:cNvSpPr>
          <p:nvPr/>
        </p:nvSpPr>
        <p:spPr bwMode="auto">
          <a:xfrm>
            <a:off x="5621338" y="6457950"/>
            <a:ext cx="4300537"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983" tIns="47311" rIns="90983" bIns="47311"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EEE91B1-65CA-434C-835A-2AF33A4F10D7}" type="slidenum">
              <a:rPr kumimoji="0" lang="cs-CZ" altLang="cs-CZ"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a:extLst>
              <a:ext uri="{FF2B5EF4-FFF2-40B4-BE49-F238E27FC236}">
                <a16:creationId xmlns:a16="http://schemas.microsoft.com/office/drawing/2014/main" id="{5E548F4F-02FC-4C58-A24C-E89CD7EA37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Zástupný symbol pro poznámky 2">
            <a:extLst>
              <a:ext uri="{FF2B5EF4-FFF2-40B4-BE49-F238E27FC236}">
                <a16:creationId xmlns:a16="http://schemas.microsoft.com/office/drawing/2014/main" id="{1373696C-A504-4709-B0CA-40E7C8CDFC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a:extLst>
              <a:ext uri="{FF2B5EF4-FFF2-40B4-BE49-F238E27FC236}">
                <a16:creationId xmlns:a16="http://schemas.microsoft.com/office/drawing/2014/main" id="{3166C5FB-2A6B-4C68-8CF7-58C4D296EE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CE2C6-8A8A-4BB1-AC70-C61A2E8E8E22}"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521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a:extLst>
              <a:ext uri="{FF2B5EF4-FFF2-40B4-BE49-F238E27FC236}">
                <a16:creationId xmlns:a16="http://schemas.microsoft.com/office/drawing/2014/main" id="{6C96E953-D0D9-4089-8AC6-D22EDE9A6426}"/>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Zástupný symbol pro poznámky 2">
            <a:extLst>
              <a:ext uri="{FF2B5EF4-FFF2-40B4-BE49-F238E27FC236}">
                <a16:creationId xmlns:a16="http://schemas.microsoft.com/office/drawing/2014/main" id="{D46C05D1-C8B5-4121-A251-C846274F8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3556" name="Zástupný symbol pro číslo snímku 3">
            <a:extLst>
              <a:ext uri="{FF2B5EF4-FFF2-40B4-BE49-F238E27FC236}">
                <a16:creationId xmlns:a16="http://schemas.microsoft.com/office/drawing/2014/main" id="{8D552D04-B1D5-4DF5-9158-A621D5B296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1ADB26BC-7A03-400C-B521-799089BDE56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108</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48027326-D299-437D-B230-2E86EBBC74A7}"/>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Zástupný symbol pro poznámky 2">
            <a:extLst>
              <a:ext uri="{FF2B5EF4-FFF2-40B4-BE49-F238E27FC236}">
                <a16:creationId xmlns:a16="http://schemas.microsoft.com/office/drawing/2014/main" id="{9EBDBDD2-40C8-49EF-8DD1-4C50FF1D0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6628" name="Zástupný symbol pro číslo snímku 3">
            <a:extLst>
              <a:ext uri="{FF2B5EF4-FFF2-40B4-BE49-F238E27FC236}">
                <a16:creationId xmlns:a16="http://schemas.microsoft.com/office/drawing/2014/main" id="{D10F2B09-1D3A-4CE7-9B91-BAEFC98D39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60CB82BB-DEE2-401D-ACD2-63B0AAF4312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110</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a:extLst>
              <a:ext uri="{FF2B5EF4-FFF2-40B4-BE49-F238E27FC236}">
                <a16:creationId xmlns:a16="http://schemas.microsoft.com/office/drawing/2014/main" id="{CB65BADD-BF56-4FF7-A4AC-6DE1E4807335}"/>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a:extLst>
              <a:ext uri="{FF2B5EF4-FFF2-40B4-BE49-F238E27FC236}">
                <a16:creationId xmlns:a16="http://schemas.microsoft.com/office/drawing/2014/main" id="{B232A6D0-D2FD-4FC6-9FD8-84341E5271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lang="cs-CZ" altLang="cs-CZ"/>
              <a:t>SSZ:</a:t>
            </a:r>
          </a:p>
          <a:p>
            <a:pPr lvl="1" algn="just" eaLnBrk="1" hangingPunct="1">
              <a:spcBef>
                <a:spcPct val="0"/>
              </a:spcBef>
            </a:pPr>
            <a:r>
              <a:rPr lang="cs-CZ" altLang="cs-CZ" sz="2500" i="1"/>
              <a:t>od 1.1.2015 je zadávání veřejných zakázek s podmínkou 10% ve směrnici města</a:t>
            </a:r>
          </a:p>
          <a:p>
            <a:pPr lvl="1" algn="just" eaLnBrk="1" hangingPunct="1">
              <a:spcBef>
                <a:spcPct val="0"/>
              </a:spcBef>
            </a:pPr>
            <a:r>
              <a:rPr lang="cs-CZ" altLang="cs-CZ" sz="2500" i="1"/>
              <a:t>12 osob (dlouhodobě nezaměstnaných + absolventů) je ročně zaměstnáno prostřednictvím VZ města s podmínkou 10%</a:t>
            </a:r>
            <a:endParaRPr lang="cs-CZ" altLang="cs-CZ"/>
          </a:p>
          <a:p>
            <a:pPr eaLnBrk="1" hangingPunct="1">
              <a:spcBef>
                <a:spcPct val="0"/>
              </a:spcBef>
            </a:pPr>
            <a:endParaRPr lang="cs-CZ" altLang="cs-CZ"/>
          </a:p>
          <a:p>
            <a:pPr eaLnBrk="1" hangingPunct="1">
              <a:spcBef>
                <a:spcPct val="0"/>
              </a:spcBef>
            </a:pPr>
            <a:r>
              <a:rPr lang="cs-CZ" altLang="cs-CZ" sz="2500"/>
              <a:t>Pravidla pro zadávání veřejných zakázek malého rozsahu městem Kadaň Čl. V odst. 3</a:t>
            </a:r>
          </a:p>
          <a:p>
            <a:pPr lvl="1" algn="just" eaLnBrk="1" hangingPunct="1">
              <a:spcBef>
                <a:spcPct val="0"/>
              </a:spcBef>
            </a:pPr>
            <a:r>
              <a:rPr lang="cs-CZ" altLang="cs-CZ" sz="2100" i="1"/>
              <a:t>Do zadávací dokumentace na stavební práce bude doplněna zvláštní podmínka na plnění veřejné zakázky: „zadavatel požaduje, aby alespoň 10% z celkového počtu pracovníků dodavatele, minimálně jeden, kteří se budou podílet na plnění zakázky, přijme dodavatel do pracovního poměru či s nimi uzavře dohodu o pracích konaných mimo pracovní poměr. Jedná se o pracovníky z řad sociální oblasti a oblasti zaměstnanosti, např. absolventy škol.“ (podmínky budou upřesněny v zadávací dokumentaci). Zvláštní podmínka se považuje za splněnou, v případě předložení potvrzení o tom, že v evidenci uchazečů se nenachází požadované profese kontaktním pracovištěm úřadu práce Kadaň.</a:t>
            </a:r>
          </a:p>
          <a:p>
            <a:pPr eaLnBrk="1" hangingPunct="1">
              <a:spcBef>
                <a:spcPct val="0"/>
              </a:spcBef>
            </a:pPr>
            <a:endParaRPr lang="cs-CZ" altLang="cs-CZ"/>
          </a:p>
          <a:p>
            <a:pPr eaLnBrk="1" hangingPunct="1">
              <a:spcBef>
                <a:spcPct val="0"/>
              </a:spcBef>
            </a:pPr>
            <a:endParaRPr lang="cs-CZ" altLang="cs-CZ"/>
          </a:p>
        </p:txBody>
      </p:sp>
      <p:sp>
        <p:nvSpPr>
          <p:cNvPr id="30724" name="Zástupný symbol pro číslo snímku 3">
            <a:extLst>
              <a:ext uri="{FF2B5EF4-FFF2-40B4-BE49-F238E27FC236}">
                <a16:creationId xmlns:a16="http://schemas.microsoft.com/office/drawing/2014/main" id="{932C96A6-5144-48EA-92E8-7BE6AD7025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B0BDCFC4-841F-4E30-A0F6-86DBBB223280}"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113</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a:extLst>
              <a:ext uri="{FF2B5EF4-FFF2-40B4-BE49-F238E27FC236}">
                <a16:creationId xmlns:a16="http://schemas.microsoft.com/office/drawing/2014/main" id="{41785DB0-69E3-4FFB-A445-5DD5B2222C48}"/>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Zástupný symbol pro poznámky 2">
            <a:extLst>
              <a:ext uri="{FF2B5EF4-FFF2-40B4-BE49-F238E27FC236}">
                <a16:creationId xmlns:a16="http://schemas.microsoft.com/office/drawing/2014/main" id="{C62BC05D-7434-4A4E-BADE-3802F53EF8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3796" name="Zástupný symbol pro číslo snímku 3">
            <a:extLst>
              <a:ext uri="{FF2B5EF4-FFF2-40B4-BE49-F238E27FC236}">
                <a16:creationId xmlns:a16="http://schemas.microsoft.com/office/drawing/2014/main" id="{DCC519F9-E3B9-4329-A20A-6F926F0CA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FC164453-3668-4710-993D-F531D83ABF3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115</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a:extLst>
              <a:ext uri="{FF2B5EF4-FFF2-40B4-BE49-F238E27FC236}">
                <a16:creationId xmlns:a16="http://schemas.microsoft.com/office/drawing/2014/main" id="{1EED667A-BC90-4EAC-BBA5-A5B133F0C8C1}"/>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Zástupný symbol pro poznámky 2">
            <a:extLst>
              <a:ext uri="{FF2B5EF4-FFF2-40B4-BE49-F238E27FC236}">
                <a16:creationId xmlns:a16="http://schemas.microsoft.com/office/drawing/2014/main" id="{F42B2CF8-B95A-4164-A7FF-86A837BBF1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lang="cs-CZ" altLang="cs-CZ" i="1"/>
              <a:t>Dle názoru Úřadu by tedy měl zadavatel primárně sledovat naplnění cíle zaměstnat při realizaci veřejné zakázky nezaměstnané absolventy škol, přičemž by mu jistě neměla vadit skutečnost, že pracovněprávní vztah s nezaměstnanými absolventy škol uzavře subdodavatel uchazeče, neboť podstatný je fakt, že se daná nezaměstnaná osoba (absolvent školy) bude podílet na realizaci veřejné zakázky, a nikoli to, zda uzavře pracovněprávní vztah přímo s vybraným uchazečem či s jeho subdodavatelem. V kontextu s požadavkem na naplnění zadavatelova cíle zaměstnat nezaměstnané absolventy škol je tudíž neodůvodněné omezení zadavatele, aby pouze uchazeč přijal nezaměstnané absolventy škol do pracovního poměru či na dohodu o pracích konaných mimo pracovní poměr, když zákon umožňuje plnění veřejné zakázky rovněž prostřednictvím subdodavatele.</a:t>
            </a:r>
          </a:p>
          <a:p>
            <a:pPr eaLnBrk="1" hangingPunct="1">
              <a:spcBef>
                <a:spcPct val="0"/>
              </a:spcBef>
            </a:pPr>
            <a:endParaRPr lang="cs-CZ" altLang="cs-CZ" i="1"/>
          </a:p>
        </p:txBody>
      </p:sp>
      <p:sp>
        <p:nvSpPr>
          <p:cNvPr id="35844" name="Zástupný symbol pro číslo snímku 3">
            <a:extLst>
              <a:ext uri="{FF2B5EF4-FFF2-40B4-BE49-F238E27FC236}">
                <a16:creationId xmlns:a16="http://schemas.microsoft.com/office/drawing/2014/main" id="{14ED8D55-22A8-4BDA-B9FB-6E83EC2156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414481DF-1301-4B5E-A6BB-90F8ABD67DDD}"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116</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a:extLst>
              <a:ext uri="{FF2B5EF4-FFF2-40B4-BE49-F238E27FC236}">
                <a16:creationId xmlns:a16="http://schemas.microsoft.com/office/drawing/2014/main" id="{B37EDD86-8A39-40CB-9406-44C3328F335B}"/>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Zástupný symbol pro poznámky 2">
            <a:extLst>
              <a:ext uri="{FF2B5EF4-FFF2-40B4-BE49-F238E27FC236}">
                <a16:creationId xmlns:a16="http://schemas.microsoft.com/office/drawing/2014/main" id="{9EAEBC4F-E0F6-45A7-BAD2-6DC3D3CDC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7892" name="Zástupný symbol pro číslo snímku 3">
            <a:extLst>
              <a:ext uri="{FF2B5EF4-FFF2-40B4-BE49-F238E27FC236}">
                <a16:creationId xmlns:a16="http://schemas.microsoft.com/office/drawing/2014/main" id="{B6A39E43-7DAA-4196-8C03-775D97F886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469CD604-EBFB-4FAB-8A42-FFEECCE70927}"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117</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06EB7C3B-6D0E-4DD4-8A72-AD549F8ECD4A}"/>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Zástupný symbol pro poznámky 2">
            <a:extLst>
              <a:ext uri="{FF2B5EF4-FFF2-40B4-BE49-F238E27FC236}">
                <a16:creationId xmlns:a16="http://schemas.microsoft.com/office/drawing/2014/main" id="{C48DB69B-5BC4-4F9B-B4E0-0E6B7729DA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lang="cs-CZ" altLang="cs-CZ"/>
              <a:t>V zakázce na nakládání komunálním odpadem byla nabídka zavazující se k zařazení max. počtu znevýhodněných rovněž cenově nejvýhodnější.</a:t>
            </a:r>
          </a:p>
        </p:txBody>
      </p:sp>
      <p:sp>
        <p:nvSpPr>
          <p:cNvPr id="40964" name="Zástupný symbol pro číslo snímku 3">
            <a:extLst>
              <a:ext uri="{FF2B5EF4-FFF2-40B4-BE49-F238E27FC236}">
                <a16:creationId xmlns:a16="http://schemas.microsoft.com/office/drawing/2014/main" id="{354C2ABA-07DE-4590-B624-74F66933B6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10ADE52C-C7E4-4B83-AD21-5D64CE2D829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119</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E2955954-FF6E-4EF2-8420-5AF904694806}"/>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Zástupný symbol pro poznámky 2">
            <a:extLst>
              <a:ext uri="{FF2B5EF4-FFF2-40B4-BE49-F238E27FC236}">
                <a16:creationId xmlns:a16="http://schemas.microsoft.com/office/drawing/2014/main" id="{1B663659-2FBF-454A-A45A-C5A6AD4E6C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5060" name="Zástupný symbol pro číslo snímku 3">
            <a:extLst>
              <a:ext uri="{FF2B5EF4-FFF2-40B4-BE49-F238E27FC236}">
                <a16:creationId xmlns:a16="http://schemas.microsoft.com/office/drawing/2014/main" id="{D3C27408-38E8-445E-B1BF-C87A3E2AAC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6542E44F-886E-46B6-A547-7F1851E4A4FC}"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122</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a:extLst>
              <a:ext uri="{FF2B5EF4-FFF2-40B4-BE49-F238E27FC236}">
                <a16:creationId xmlns:a16="http://schemas.microsoft.com/office/drawing/2014/main" id="{D1BFCEC4-BE63-41B1-BF0F-0DCDCC7C5200}"/>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Zástupný symbol pro poznámky 2">
            <a:extLst>
              <a:ext uri="{FF2B5EF4-FFF2-40B4-BE49-F238E27FC236}">
                <a16:creationId xmlns:a16="http://schemas.microsoft.com/office/drawing/2014/main" id="{7278EF37-743B-4D35-8CC6-E84D14DB1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8132" name="Zástupný symbol pro číslo snímku 3">
            <a:extLst>
              <a:ext uri="{FF2B5EF4-FFF2-40B4-BE49-F238E27FC236}">
                <a16:creationId xmlns:a16="http://schemas.microsoft.com/office/drawing/2014/main" id="{96248536-99A7-4345-86BC-3480998AB9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0CCC10B7-30E2-4F8D-B4E8-53DB8E69441F}"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124</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obrázek snímku 1">
            <a:extLst>
              <a:ext uri="{FF2B5EF4-FFF2-40B4-BE49-F238E27FC236}">
                <a16:creationId xmlns:a16="http://schemas.microsoft.com/office/drawing/2014/main" id="{46F5330B-BB58-4998-A492-9B7D2485AD0C}"/>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Zástupný symbol pro poznámky 2">
            <a:extLst>
              <a:ext uri="{FF2B5EF4-FFF2-40B4-BE49-F238E27FC236}">
                <a16:creationId xmlns:a16="http://schemas.microsoft.com/office/drawing/2014/main" id="{3A28FF15-E875-429E-B73F-8346AB3566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100" name="Zástupný symbol pro číslo snímku 3">
            <a:extLst>
              <a:ext uri="{FF2B5EF4-FFF2-40B4-BE49-F238E27FC236}">
                <a16:creationId xmlns:a16="http://schemas.microsoft.com/office/drawing/2014/main" id="{74EA85F6-0A81-4C49-8AA2-54138A15E8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B58B4680-EC89-4DCA-82D2-4BA20DF6FADA}"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17</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6939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a:extLst>
              <a:ext uri="{FF2B5EF4-FFF2-40B4-BE49-F238E27FC236}">
                <a16:creationId xmlns:a16="http://schemas.microsoft.com/office/drawing/2014/main" id="{C991E600-8AB6-4513-91AB-69991AA55F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fld id="{92461365-B807-45D5-8D78-01532F880FA6}"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t>126</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51203" name="Text Box 1">
            <a:extLst>
              <a:ext uri="{FF2B5EF4-FFF2-40B4-BE49-F238E27FC236}">
                <a16:creationId xmlns:a16="http://schemas.microsoft.com/office/drawing/2014/main" id="{1BC55FCD-2C42-4AC0-94A8-FBC858BE5D28}"/>
              </a:ext>
            </a:extLst>
          </p:cNvPr>
          <p:cNvSpPr txBox="1">
            <a:spLocks noChangeArrowheads="1"/>
          </p:cNvSpPr>
          <p:nvPr/>
        </p:nvSpPr>
        <p:spPr bwMode="auto">
          <a:xfrm>
            <a:off x="5795963" y="6748463"/>
            <a:ext cx="4430712"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329" tIns="49051" rIns="94329" bIns="49051" anchor="b"/>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1pPr>
            <a:lvl2pPr marL="742950" indent="-28575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2pPr>
            <a:lvl3pPr marL="1143000" indent="-2286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3pPr>
            <a:lvl4pPr marL="1600200" indent="-2286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4pPr>
            <a:lvl5pPr marL="2057400" indent="-2286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tx1"/>
                </a:solidFill>
                <a:latin typeface="Calibri" panose="020F0502020204030204" pitchFamily="34" charset="0"/>
              </a:defRPr>
            </a:lvl9pPr>
          </a:lstStyle>
          <a:p>
            <a:pPr marL="215900" marR="0" lvl="0" indent="-214313" algn="r" defTabSz="914400" rtl="0" eaLnBrk="1" fontAlgn="base" latinLnBrk="0" hangingPunct="1">
              <a:lnSpc>
                <a:spcPct val="100000"/>
              </a:lnSpc>
              <a:spcBef>
                <a:spcPct val="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fld id="{2D5AA8FA-CD06-455E-91BF-6E8F13A33EE3}"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15900" marR="0" lvl="0" indent="-214313" algn="r" defTabSz="914400" rtl="0" eaLnBrk="1" fontAlgn="base" latinLnBrk="0" hangingPunct="1">
                <a:lnSpc>
                  <a:spcPct val="100000"/>
                </a:lnSpc>
                <a:spcBef>
                  <a:spcPct val="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t>126</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
        <p:nvSpPr>
          <p:cNvPr id="51204" name="Rectangle 2">
            <a:extLst>
              <a:ext uri="{FF2B5EF4-FFF2-40B4-BE49-F238E27FC236}">
                <a16:creationId xmlns:a16="http://schemas.microsoft.com/office/drawing/2014/main" id="{6FD8D5E4-4022-4A49-A445-485ADB18BDDC}"/>
              </a:ext>
            </a:extLst>
          </p:cNvPr>
          <p:cNvSpPr>
            <a:spLocks noGrp="1" noRot="1" noChangeAspect="1" noChangeArrowheads="1" noTextEdit="1"/>
          </p:cNvSpPr>
          <p:nvPr>
            <p:ph type="sldImg"/>
          </p:nvPr>
        </p:nvSpPr>
        <p:spPr bwMode="auto">
          <a:xfrm>
            <a:off x="2986088" y="887413"/>
            <a:ext cx="4260850" cy="239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Rectangle 3">
            <a:extLst>
              <a:ext uri="{FF2B5EF4-FFF2-40B4-BE49-F238E27FC236}">
                <a16:creationId xmlns:a16="http://schemas.microsoft.com/office/drawing/2014/main" id="{2DD2167D-907D-4CFF-933F-7925D0DCCACC}"/>
              </a:ext>
            </a:extLst>
          </p:cNvPr>
          <p:cNvSpPr>
            <a:spLocks noGrp="1" noChangeArrowheads="1"/>
          </p:cNvSpPr>
          <p:nvPr>
            <p:ph type="body" idx="1"/>
          </p:nvPr>
        </p:nvSpPr>
        <p:spPr bwMode="auto">
          <a:xfrm>
            <a:off x="1022350" y="3419475"/>
            <a:ext cx="8186738" cy="279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6A08396B-3E9D-4431-8B0E-DF46EE71155C}"/>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Zástupný symbol pro poznámky 2">
            <a:extLst>
              <a:ext uri="{FF2B5EF4-FFF2-40B4-BE49-F238E27FC236}">
                <a16:creationId xmlns:a16="http://schemas.microsoft.com/office/drawing/2014/main" id="{6367001B-5E31-4D2E-B0A5-04DA196D36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3252" name="Zástupný symbol pro číslo snímku 3">
            <a:extLst>
              <a:ext uri="{FF2B5EF4-FFF2-40B4-BE49-F238E27FC236}">
                <a16:creationId xmlns:a16="http://schemas.microsoft.com/office/drawing/2014/main" id="{83426BD3-2B44-485A-9E28-680650B854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tabLst>
                <a:tab pos="757238" algn="l"/>
                <a:tab pos="1516063" algn="l"/>
                <a:tab pos="2274888" algn="l"/>
              </a:tabLst>
              <a:defRPr>
                <a:solidFill>
                  <a:schemeClr val="tx1"/>
                </a:solidFill>
                <a:latin typeface="Calibri" panose="020F0502020204030204" pitchFamily="34" charset="0"/>
              </a:defRPr>
            </a:lvl1pPr>
            <a:lvl2pPr marL="742950" indent="-285750" defTabSz="450850">
              <a:tabLst>
                <a:tab pos="757238" algn="l"/>
                <a:tab pos="1516063" algn="l"/>
                <a:tab pos="2274888" algn="l"/>
              </a:tabLst>
              <a:defRPr>
                <a:solidFill>
                  <a:schemeClr val="tx1"/>
                </a:solidFill>
                <a:latin typeface="Calibri" panose="020F0502020204030204" pitchFamily="34" charset="0"/>
              </a:defRPr>
            </a:lvl2pPr>
            <a:lvl3pPr marL="1143000" indent="-228600" defTabSz="450850">
              <a:tabLst>
                <a:tab pos="757238" algn="l"/>
                <a:tab pos="1516063" algn="l"/>
                <a:tab pos="2274888" algn="l"/>
              </a:tabLst>
              <a:defRPr>
                <a:solidFill>
                  <a:schemeClr val="tx1"/>
                </a:solidFill>
                <a:latin typeface="Calibri" panose="020F0502020204030204" pitchFamily="34" charset="0"/>
              </a:defRPr>
            </a:lvl3pPr>
            <a:lvl4pPr marL="1600200" indent="-228600" defTabSz="450850">
              <a:tabLst>
                <a:tab pos="757238" algn="l"/>
                <a:tab pos="1516063" algn="l"/>
                <a:tab pos="2274888" algn="l"/>
              </a:tabLst>
              <a:defRPr>
                <a:solidFill>
                  <a:schemeClr val="tx1"/>
                </a:solidFill>
                <a:latin typeface="Calibri" panose="020F0502020204030204" pitchFamily="34" charset="0"/>
              </a:defRPr>
            </a:lvl4pPr>
            <a:lvl5pPr marL="2057400" indent="-228600" defTabSz="450850">
              <a:tabLst>
                <a:tab pos="757238" algn="l"/>
                <a:tab pos="1516063" algn="l"/>
                <a:tab pos="2274888" algn="l"/>
              </a:tabLst>
              <a:defRPr>
                <a:solidFill>
                  <a:schemeClr val="tx1"/>
                </a:solidFill>
                <a:latin typeface="Calibri" panose="020F0502020204030204" pitchFamily="34" charset="0"/>
              </a:defRPr>
            </a:lvl5pPr>
            <a:lvl6pPr marL="25146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defTabSz="45085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94E51B99-3F6A-4B7B-B322-CE32D10EB9E2}"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127</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a:extLst>
              <a:ext uri="{FF2B5EF4-FFF2-40B4-BE49-F238E27FC236}">
                <a16:creationId xmlns:a16="http://schemas.microsoft.com/office/drawing/2014/main" id="{699F563A-8F7E-44CA-B146-ED780FE8C1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Zástupný symbol pro poznámky 2">
            <a:extLst>
              <a:ext uri="{FF2B5EF4-FFF2-40B4-BE49-F238E27FC236}">
                <a16:creationId xmlns:a16="http://schemas.microsoft.com/office/drawing/2014/main" id="{427E0460-E059-42C4-8955-37707A976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6324" name="Zástupný symbol pro číslo snímku 3">
            <a:extLst>
              <a:ext uri="{FF2B5EF4-FFF2-40B4-BE49-F238E27FC236}">
                <a16:creationId xmlns:a16="http://schemas.microsoft.com/office/drawing/2014/main" id="{FC5BAABA-BFB3-4826-A1DC-DC8383FF0B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225425" indent="-219075">
              <a:tabLst>
                <a:tab pos="757238" algn="l"/>
                <a:tab pos="1516063" algn="l"/>
                <a:tab pos="2274888" algn="l"/>
              </a:tabLst>
              <a:defRPr>
                <a:solidFill>
                  <a:schemeClr val="tx1"/>
                </a:solidFill>
                <a:latin typeface="Calibri" panose="020F0502020204030204" pitchFamily="34" charset="0"/>
              </a:defRPr>
            </a:lvl1pPr>
            <a:lvl2pPr marL="742950" indent="-285750">
              <a:tabLst>
                <a:tab pos="757238" algn="l"/>
                <a:tab pos="1516063" algn="l"/>
                <a:tab pos="2274888" algn="l"/>
              </a:tabLst>
              <a:defRPr>
                <a:solidFill>
                  <a:schemeClr val="tx1"/>
                </a:solidFill>
                <a:latin typeface="Calibri" panose="020F0502020204030204" pitchFamily="34" charset="0"/>
              </a:defRPr>
            </a:lvl2pPr>
            <a:lvl3pPr marL="1143000" indent="-228600">
              <a:tabLst>
                <a:tab pos="757238" algn="l"/>
                <a:tab pos="1516063" algn="l"/>
                <a:tab pos="2274888" algn="l"/>
              </a:tabLst>
              <a:defRPr>
                <a:solidFill>
                  <a:schemeClr val="tx1"/>
                </a:solidFill>
                <a:latin typeface="Calibri" panose="020F0502020204030204" pitchFamily="34" charset="0"/>
              </a:defRPr>
            </a:lvl3pPr>
            <a:lvl4pPr marL="1600200" indent="-228600">
              <a:tabLst>
                <a:tab pos="757238" algn="l"/>
                <a:tab pos="1516063" algn="l"/>
                <a:tab pos="2274888" algn="l"/>
              </a:tabLst>
              <a:defRPr>
                <a:solidFill>
                  <a:schemeClr val="tx1"/>
                </a:solidFill>
                <a:latin typeface="Calibri" panose="020F0502020204030204" pitchFamily="34" charset="0"/>
              </a:defRPr>
            </a:lvl4pPr>
            <a:lvl5pPr marL="2057400" indent="-228600">
              <a:tabLst>
                <a:tab pos="757238" algn="l"/>
                <a:tab pos="1516063" algn="l"/>
                <a:tab pos="22748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757238" algn="l"/>
                <a:tab pos="1516063" algn="l"/>
                <a:tab pos="2274888" algn="l"/>
              </a:tabLst>
              <a:defRPr>
                <a:solidFill>
                  <a:schemeClr val="tx1"/>
                </a:solidFill>
                <a:latin typeface="Calibri" panose="020F0502020204030204" pitchFamily="34" charset="0"/>
              </a:defRPr>
            </a:lvl9pPr>
          </a:lstStyle>
          <a:p>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fld id="{36F1DCBC-3623-4BC1-9673-052F9C298B95}"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mn-cs"/>
              </a:rPr>
              <a:pPr marL="225425" marR="0" lvl="0" indent="-219075" algn="r" defTabSz="914400" rtl="0" eaLnBrk="1" fontAlgn="base" latinLnBrk="0" hangingPunct="1">
                <a:lnSpc>
                  <a:spcPct val="100000"/>
                </a:lnSpc>
                <a:spcBef>
                  <a:spcPct val="0"/>
                </a:spcBef>
                <a:spcAft>
                  <a:spcPct val="0"/>
                </a:spcAft>
                <a:buClrTx/>
                <a:buSzTx/>
                <a:buFontTx/>
                <a:buNone/>
                <a:tabLst>
                  <a:tab pos="757238" algn="l"/>
                  <a:tab pos="1516063" algn="l"/>
                  <a:tab pos="2274888" algn="l"/>
                </a:tabLst>
                <a:defRPr/>
              </a:pPr>
              <a:t>129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4FF3223D-00B7-4701-ADF9-4E306827A458}"/>
              </a:ext>
            </a:extLst>
          </p:cNvPr>
          <p:cNvSpPr>
            <a:spLocks noGrp="1" noRot="1" noChangeAspect="1" noChangeArrowheads="1" noTextEdit="1"/>
          </p:cNvSpPr>
          <p:nvPr>
            <p:ph type="sldImg"/>
          </p:nvPr>
        </p:nvSpPr>
        <p:spPr bwMode="auto">
          <a:xfrm>
            <a:off x="2984500" y="887413"/>
            <a:ext cx="4252913" cy="239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a:extLst>
              <a:ext uri="{FF2B5EF4-FFF2-40B4-BE49-F238E27FC236}">
                <a16:creationId xmlns:a16="http://schemas.microsoft.com/office/drawing/2014/main" id="{DD3F1527-421C-4EE4-92D9-8FA099536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8676" name="Zástupný symbol pro číslo snímku 3">
            <a:extLst>
              <a:ext uri="{FF2B5EF4-FFF2-40B4-BE49-F238E27FC236}">
                <a16:creationId xmlns:a16="http://schemas.microsoft.com/office/drawing/2014/main" id="{A446B5B7-5729-4FF1-82CA-2A5FC515A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marL="225425" indent="-219075" defTabSz="450850">
              <a:spcBef>
                <a:spcPct val="30000"/>
              </a:spcBef>
              <a:tabLst>
                <a:tab pos="757238" algn="l"/>
                <a:tab pos="1516063" algn="l"/>
                <a:tab pos="2274888" algn="l"/>
              </a:tabLst>
              <a:defRPr sz="1200">
                <a:solidFill>
                  <a:schemeClr val="tx1"/>
                </a:solidFill>
                <a:latin typeface="Calibri" panose="020F0502020204030204" pitchFamily="34" charset="0"/>
              </a:defRPr>
            </a:lvl1pPr>
            <a:lvl2pPr marL="742950" indent="-285750" defTabSz="450850">
              <a:spcBef>
                <a:spcPct val="30000"/>
              </a:spcBef>
              <a:tabLst>
                <a:tab pos="757238" algn="l"/>
                <a:tab pos="1516063" algn="l"/>
                <a:tab pos="2274888" algn="l"/>
              </a:tabLst>
              <a:defRPr sz="1200">
                <a:solidFill>
                  <a:schemeClr val="tx1"/>
                </a:solidFill>
                <a:latin typeface="Calibri" panose="020F0502020204030204" pitchFamily="34" charset="0"/>
              </a:defRPr>
            </a:lvl2pPr>
            <a:lvl3pPr marL="11430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3pPr>
            <a:lvl4pPr marL="16002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4pPr>
            <a:lvl5pPr marL="2057400" indent="-228600" defTabSz="450850">
              <a:spcBef>
                <a:spcPct val="30000"/>
              </a:spcBef>
              <a:tabLst>
                <a:tab pos="757238" algn="l"/>
                <a:tab pos="1516063" algn="l"/>
                <a:tab pos="2274888" algn="l"/>
              </a:tabLst>
              <a:defRPr sz="1200">
                <a:solidFill>
                  <a:schemeClr val="tx1"/>
                </a:solidFill>
                <a:latin typeface="Calibri" panose="020F0502020204030204" pitchFamily="34" charset="0"/>
              </a:defRPr>
            </a:lvl5pPr>
            <a:lvl6pPr marL="25146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6pPr>
            <a:lvl7pPr marL="29718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7pPr>
            <a:lvl8pPr marL="34290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8pPr>
            <a:lvl9pPr marL="3886200" indent="-228600" defTabSz="450850" eaLnBrk="0" fontAlgn="base" hangingPunct="0">
              <a:spcBef>
                <a:spcPct val="30000"/>
              </a:spcBef>
              <a:spcAft>
                <a:spcPct val="0"/>
              </a:spcAft>
              <a:tabLst>
                <a:tab pos="757238" algn="l"/>
                <a:tab pos="1516063" algn="l"/>
                <a:tab pos="2274888" algn="l"/>
              </a:tabLst>
              <a:defRPr sz="1200">
                <a:solidFill>
                  <a:schemeClr val="tx1"/>
                </a:solidFill>
                <a:latin typeface="Calibri" panose="020F0502020204030204" pitchFamily="34" charset="0"/>
              </a:defRPr>
            </a:lvl9pPr>
          </a:lstStyle>
          <a:p>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fld id="{43FBE54A-CF84-4353-B2F8-804D75E01B75}"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225425" marR="0" lvl="0" indent="-219075" algn="r" defTabSz="450850" rtl="0" eaLnBrk="1" fontAlgn="base" latinLnBrk="0" hangingPunct="1">
                <a:lnSpc>
                  <a:spcPct val="100000"/>
                </a:lnSpc>
                <a:spcBef>
                  <a:spcPct val="0"/>
                </a:spcBef>
                <a:spcAft>
                  <a:spcPct val="0"/>
                </a:spcAft>
                <a:buClrTx/>
                <a:buSzPct val="45000"/>
                <a:buFontTx/>
                <a:buNone/>
                <a:tabLst>
                  <a:tab pos="757238" algn="l"/>
                  <a:tab pos="1516063" algn="l"/>
                  <a:tab pos="2274888" algn="l"/>
                </a:tabLst>
                <a:defRPr/>
              </a:pPr>
              <a:t>130</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996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B7EDE-09BD-4F75-AEB1-C9E4A5C4169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5B62160-FE4F-4A83-B14F-BBF4AEA5AE8A}" type="slidenum">
              <a:rPr lang="cs-CZ" smtClean="0"/>
              <a:t>144</a:t>
            </a:fld>
            <a:endParaRPr lang="cs-CZ"/>
          </a:p>
        </p:txBody>
      </p:sp>
    </p:spTree>
    <p:extLst>
      <p:ext uri="{BB962C8B-B14F-4D97-AF65-F5344CB8AC3E}">
        <p14:creationId xmlns:p14="http://schemas.microsoft.com/office/powerpoint/2010/main" val="77600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JMK: </a:t>
            </a:r>
            <a:r>
              <a:rPr lang="cs-CZ" sz="1200" dirty="0"/>
              <a:t>objemově 85% dodávky v ekologicky šetrném provedení</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1C98D-62D6-412B-A4CD-95E5D21C92FE}"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2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Vyměnitelná náplň: </a:t>
            </a:r>
            <a:r>
              <a:rPr lang="cs-CZ" sz="1200" dirty="0">
                <a:effectLst/>
                <a:latin typeface="Arial" panose="020B0604020202020204" pitchFamily="34" charset="0"/>
                <a:ea typeface="Times New Roman" panose="02020603050405020304" pitchFamily="18" charset="0"/>
              </a:rPr>
              <a:t>Dodavatel za účelem prokázání splnění tohoto požadavku předloží vzorek vyměnitelné náplně (tj. součástí předloženého vzorku bude náplň v peru a samostatná náhradní náplň k výměně, tudíž celkem min. 2 náplně),</a:t>
            </a:r>
          </a:p>
          <a:p>
            <a:pPr marL="0" marR="14605" lvl="0" indent="0" algn="l">
              <a:lnSpc>
                <a:spcPct val="120000"/>
              </a:lnSpc>
              <a:spcBef>
                <a:spcPts val="0"/>
              </a:spcBef>
              <a:buFont typeface="Symbol" panose="05050102010706020507" pitchFamily="18" charset="2"/>
              <a:buNone/>
            </a:pPr>
            <a:r>
              <a:rPr lang="cs-CZ" sz="1200" dirty="0">
                <a:effectLst/>
                <a:latin typeface="Arial" panose="020B0604020202020204" pitchFamily="34" charset="0"/>
                <a:ea typeface="Times New Roman" panose="02020603050405020304" pitchFamily="18" charset="0"/>
              </a:rPr>
              <a:t>URL odkaz na e-shop, kde se dá náhradní náplň zakoupit, či popis jakéhokoliv jiného obvyklého způsobu, jak náhradní náplň zakoupit.</a:t>
            </a:r>
          </a:p>
          <a:p>
            <a:pPr marL="0" marR="14605" lvl="0" indent="0" algn="l">
              <a:lnSpc>
                <a:spcPct val="120000"/>
              </a:lnSpc>
              <a:spcBef>
                <a:spcPts val="0"/>
              </a:spcBef>
              <a:buFont typeface="Symbol" panose="05050102010706020507" pitchFamily="18" charset="2"/>
              <a:buNone/>
            </a:pPr>
            <a:endParaRPr lang="cs-CZ" sz="1200" dirty="0">
              <a:effectLst/>
              <a:latin typeface="Arial" panose="020B0604020202020204" pitchFamily="34" charset="0"/>
              <a:ea typeface="Times New Roman" panose="02020603050405020304" pitchFamily="18" charset="0"/>
            </a:endParaRPr>
          </a:p>
          <a:p>
            <a:pPr marL="0" marR="14605" lvl="0" indent="0" algn="l" defTabSz="914400" rtl="0" eaLnBrk="1" fontAlgn="auto" latinLnBrk="0" hangingPunct="1">
              <a:lnSpc>
                <a:spcPct val="120000"/>
              </a:lnSpc>
              <a:spcBef>
                <a:spcPts val="0"/>
              </a:spcBef>
              <a:spcAft>
                <a:spcPts val="0"/>
              </a:spcAft>
              <a:buClrTx/>
              <a:buSzTx/>
              <a:buFont typeface="Symbol" panose="05050102010706020507" pitchFamily="18" charset="2"/>
              <a:buNone/>
              <a:tabLst/>
              <a:defRPr/>
            </a:pPr>
            <a:r>
              <a:rPr lang="cs-CZ" sz="1200" dirty="0">
                <a:effectLst/>
                <a:latin typeface="Arial" panose="020B0604020202020204" pitchFamily="34" charset="0"/>
                <a:ea typeface="Times New Roman" panose="02020603050405020304" pitchFamily="18" charset="0"/>
              </a:rPr>
              <a:t>Dodavatel za účelem prokázání splnění snadné oddělitelnosti předloží vzorek pera, který bude zadavatelem rozebrán na jednotlivé dílčí části tak, aby od sebe byly oddělitelné jednotlivé části tvořené jedním materiálem.</a:t>
            </a:r>
          </a:p>
          <a:p>
            <a:pPr marL="0" marR="14605" lvl="0" indent="0" algn="l">
              <a:lnSpc>
                <a:spcPct val="120000"/>
              </a:lnSpc>
              <a:spcBef>
                <a:spcPts val="0"/>
              </a:spcBef>
              <a:buFont typeface="Symbol" panose="05050102010706020507" pitchFamily="18" charset="2"/>
              <a:buNone/>
            </a:pPr>
            <a:endParaRPr lang="cs-CZ" sz="1200" dirty="0">
              <a:effectLst/>
              <a:latin typeface="Arial" panose="020B0604020202020204" pitchFamily="34" charset="0"/>
              <a:ea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1C98D-62D6-412B-A4CD-95E5D21C92FE}"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6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1C98D-62D6-412B-A4CD-95E5D21C92FE}"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8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Téma stravování /nákupu potravin – v poslední době velmi živé, dochází k některým legislativním změnám, ale i posun ve společenském vnímání směrem k udržitelnosti při zabezpečení potravin (klimatické změny, krize spojená s pandemií covid-19 , válka…), </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B7EDE-09BD-4F75-AEB1-C9E4A5C4169F}"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9F1352D7-F72A-4895-8D94-E1E6BB64B0CE}" type="datetime1">
              <a:rPr lang="cs-CZ" smtClean="0"/>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A9EC93A-F924-4E05-BDC7-CE9A7D82030D}" type="datetime1">
              <a:rPr lang="cs-CZ" smtClean="0"/>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BCD3423-E53C-41EA-B6BD-538FAB342D1C}" type="datetime1">
              <a:rPr lang="cs-CZ" smtClean="0"/>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200F9AD6-4233-469E-BFFB-36EE007ACCEE}"/>
              </a:ext>
            </a:extLst>
          </p:cNvPr>
          <p:cNvSpPr>
            <a:spLocks noGrp="1"/>
          </p:cNvSpPr>
          <p:nvPr>
            <p:ph type="dt" sz="half" idx="10"/>
          </p:nvPr>
        </p:nvSpPr>
        <p:spPr/>
        <p:txBody>
          <a:bodyPr/>
          <a:lstStyle>
            <a:lvl1pPr>
              <a:defRPr/>
            </a:lvl1pPr>
          </a:lstStyle>
          <a:p>
            <a:pPr>
              <a:defRPr/>
            </a:pPr>
            <a:fld id="{88F4BDEB-6894-4A51-8E18-FA97F98B7ADD}" type="datetime1">
              <a:rPr lang="cs-CZ"/>
              <a:pPr>
                <a:defRPr/>
              </a:pPr>
              <a:t>10.04.2022</a:t>
            </a:fld>
            <a:endParaRPr lang="cs-CZ"/>
          </a:p>
        </p:txBody>
      </p:sp>
      <p:sp>
        <p:nvSpPr>
          <p:cNvPr id="5" name="Zástupný symbol pro zápatí 4">
            <a:extLst>
              <a:ext uri="{FF2B5EF4-FFF2-40B4-BE49-F238E27FC236}">
                <a16:creationId xmlns:a16="http://schemas.microsoft.com/office/drawing/2014/main" id="{D6C1E517-5A2B-4D93-AF86-9FEF63CCA069}"/>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977E03BB-FC7D-477F-A663-27411EB46B97}"/>
              </a:ext>
            </a:extLst>
          </p:cNvPr>
          <p:cNvSpPr>
            <a:spLocks noGrp="1"/>
          </p:cNvSpPr>
          <p:nvPr>
            <p:ph type="sldNum" sz="quarter" idx="12"/>
          </p:nvPr>
        </p:nvSpPr>
        <p:spPr/>
        <p:txBody>
          <a:bodyPr/>
          <a:lstStyle>
            <a:lvl1pPr>
              <a:defRPr/>
            </a:lvl1pPr>
          </a:lstStyle>
          <a:p>
            <a:pPr>
              <a:defRPr/>
            </a:pPr>
            <a:fld id="{2B7E6B13-49ED-4549-8817-4C917A63EBEF}" type="slidenum">
              <a:rPr lang="cs-CZ"/>
              <a:pPr>
                <a:defRPr/>
              </a:pPr>
              <a:t>‹#›</a:t>
            </a:fld>
            <a:endParaRPr lang="cs-CZ"/>
          </a:p>
        </p:txBody>
      </p:sp>
    </p:spTree>
    <p:extLst>
      <p:ext uri="{BB962C8B-B14F-4D97-AF65-F5344CB8AC3E}">
        <p14:creationId xmlns:p14="http://schemas.microsoft.com/office/powerpoint/2010/main" val="393604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34934D9-CDB0-42B7-ABC9-2A4F626B3378}"/>
              </a:ext>
            </a:extLst>
          </p:cNvPr>
          <p:cNvSpPr>
            <a:spLocks noGrp="1"/>
          </p:cNvSpPr>
          <p:nvPr>
            <p:ph type="dt" sz="half" idx="10"/>
          </p:nvPr>
        </p:nvSpPr>
        <p:spPr/>
        <p:txBody>
          <a:bodyPr/>
          <a:lstStyle>
            <a:lvl1pPr>
              <a:defRPr/>
            </a:lvl1pPr>
          </a:lstStyle>
          <a:p>
            <a:pPr>
              <a:defRPr/>
            </a:pPr>
            <a:fld id="{DFFB3917-EAB5-4DC5-9FB6-9A5F03F192AA}" type="datetime1">
              <a:rPr lang="cs-CZ"/>
              <a:pPr>
                <a:defRPr/>
              </a:pPr>
              <a:t>10.04.2022</a:t>
            </a:fld>
            <a:endParaRPr lang="cs-CZ"/>
          </a:p>
        </p:txBody>
      </p:sp>
      <p:sp>
        <p:nvSpPr>
          <p:cNvPr id="5" name="Zástupný symbol pro zápatí 4">
            <a:extLst>
              <a:ext uri="{FF2B5EF4-FFF2-40B4-BE49-F238E27FC236}">
                <a16:creationId xmlns:a16="http://schemas.microsoft.com/office/drawing/2014/main" id="{B98A1A62-7447-4489-801B-3FD7B144C99C}"/>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7D9105B0-94E7-4124-8E8E-3AF0AF896989}"/>
              </a:ext>
            </a:extLst>
          </p:cNvPr>
          <p:cNvSpPr>
            <a:spLocks noGrp="1"/>
          </p:cNvSpPr>
          <p:nvPr>
            <p:ph type="sldNum" sz="quarter" idx="12"/>
          </p:nvPr>
        </p:nvSpPr>
        <p:spPr/>
        <p:txBody>
          <a:bodyPr/>
          <a:lstStyle>
            <a:lvl1pPr>
              <a:defRPr/>
            </a:lvl1pPr>
          </a:lstStyle>
          <a:p>
            <a:pPr>
              <a:defRPr/>
            </a:pPr>
            <a:fld id="{A9D7A40D-19BB-4668-A3BE-7A0D6C955D9D}" type="slidenum">
              <a:rPr lang="cs-CZ"/>
              <a:pPr>
                <a:defRPr/>
              </a:pPr>
              <a:t>‹#›</a:t>
            </a:fld>
            <a:endParaRPr lang="cs-CZ"/>
          </a:p>
        </p:txBody>
      </p:sp>
    </p:spTree>
    <p:extLst>
      <p:ext uri="{BB962C8B-B14F-4D97-AF65-F5344CB8AC3E}">
        <p14:creationId xmlns:p14="http://schemas.microsoft.com/office/powerpoint/2010/main" val="877981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B8D4AC97-213D-4F02-8B6A-DC6BBA0FF916}"/>
              </a:ext>
            </a:extLst>
          </p:cNvPr>
          <p:cNvSpPr>
            <a:spLocks noGrp="1"/>
          </p:cNvSpPr>
          <p:nvPr>
            <p:ph type="dt" sz="half" idx="10"/>
          </p:nvPr>
        </p:nvSpPr>
        <p:spPr/>
        <p:txBody>
          <a:bodyPr/>
          <a:lstStyle>
            <a:lvl1pPr>
              <a:defRPr/>
            </a:lvl1pPr>
          </a:lstStyle>
          <a:p>
            <a:pPr>
              <a:defRPr/>
            </a:pPr>
            <a:fld id="{CC140961-D1A3-49B2-8B14-B6AB41F888AE}" type="datetime1">
              <a:rPr lang="cs-CZ"/>
              <a:pPr>
                <a:defRPr/>
              </a:pPr>
              <a:t>10.04.2022</a:t>
            </a:fld>
            <a:endParaRPr lang="cs-CZ"/>
          </a:p>
        </p:txBody>
      </p:sp>
      <p:sp>
        <p:nvSpPr>
          <p:cNvPr id="5" name="Zástupný symbol pro zápatí 4">
            <a:extLst>
              <a:ext uri="{FF2B5EF4-FFF2-40B4-BE49-F238E27FC236}">
                <a16:creationId xmlns:a16="http://schemas.microsoft.com/office/drawing/2014/main" id="{85E1ECA6-1B43-496D-BE3E-BBDB94256757}"/>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5D37E6F-2EDF-4329-9A3E-0777C043F88D}"/>
              </a:ext>
            </a:extLst>
          </p:cNvPr>
          <p:cNvSpPr>
            <a:spLocks noGrp="1"/>
          </p:cNvSpPr>
          <p:nvPr>
            <p:ph type="sldNum" sz="quarter" idx="12"/>
          </p:nvPr>
        </p:nvSpPr>
        <p:spPr/>
        <p:txBody>
          <a:bodyPr/>
          <a:lstStyle>
            <a:lvl1pPr>
              <a:defRPr/>
            </a:lvl1pPr>
          </a:lstStyle>
          <a:p>
            <a:pPr>
              <a:defRPr/>
            </a:pPr>
            <a:fld id="{A264C807-35C0-4170-95B6-0FBB3D043D0A}" type="slidenum">
              <a:rPr lang="cs-CZ"/>
              <a:pPr>
                <a:defRPr/>
              </a:pPr>
              <a:t>‹#›</a:t>
            </a:fld>
            <a:endParaRPr lang="cs-CZ"/>
          </a:p>
        </p:txBody>
      </p:sp>
    </p:spTree>
    <p:extLst>
      <p:ext uri="{BB962C8B-B14F-4D97-AF65-F5344CB8AC3E}">
        <p14:creationId xmlns:p14="http://schemas.microsoft.com/office/powerpoint/2010/main" val="15129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F02D4234-7EDA-4A8B-BF29-663BB20E24E8}"/>
              </a:ext>
            </a:extLst>
          </p:cNvPr>
          <p:cNvSpPr>
            <a:spLocks noGrp="1"/>
          </p:cNvSpPr>
          <p:nvPr>
            <p:ph type="dt" sz="half" idx="10"/>
          </p:nvPr>
        </p:nvSpPr>
        <p:spPr/>
        <p:txBody>
          <a:bodyPr/>
          <a:lstStyle>
            <a:lvl1pPr>
              <a:defRPr/>
            </a:lvl1pPr>
          </a:lstStyle>
          <a:p>
            <a:pPr>
              <a:defRPr/>
            </a:pPr>
            <a:fld id="{2D95D3CA-A4AA-4E17-8A3B-6491B1E781D8}" type="datetime1">
              <a:rPr lang="cs-CZ"/>
              <a:pPr>
                <a:defRPr/>
              </a:pPr>
              <a:t>10.04.2022</a:t>
            </a:fld>
            <a:endParaRPr lang="cs-CZ"/>
          </a:p>
        </p:txBody>
      </p:sp>
      <p:sp>
        <p:nvSpPr>
          <p:cNvPr id="6" name="Zástupný symbol pro zápatí 4">
            <a:extLst>
              <a:ext uri="{FF2B5EF4-FFF2-40B4-BE49-F238E27FC236}">
                <a16:creationId xmlns:a16="http://schemas.microsoft.com/office/drawing/2014/main" id="{181F6CD0-0717-48EF-B113-A2166E939E54}"/>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1AC354F9-C2A3-450B-865B-072189324007}"/>
              </a:ext>
            </a:extLst>
          </p:cNvPr>
          <p:cNvSpPr>
            <a:spLocks noGrp="1"/>
          </p:cNvSpPr>
          <p:nvPr>
            <p:ph type="sldNum" sz="quarter" idx="12"/>
          </p:nvPr>
        </p:nvSpPr>
        <p:spPr/>
        <p:txBody>
          <a:bodyPr/>
          <a:lstStyle>
            <a:lvl1pPr>
              <a:defRPr/>
            </a:lvl1pPr>
          </a:lstStyle>
          <a:p>
            <a:pPr>
              <a:defRPr/>
            </a:pPr>
            <a:fld id="{F23037B6-1596-4958-B130-57C14768C780}" type="slidenum">
              <a:rPr lang="cs-CZ"/>
              <a:pPr>
                <a:defRPr/>
              </a:pPr>
              <a:t>‹#›</a:t>
            </a:fld>
            <a:endParaRPr lang="cs-CZ"/>
          </a:p>
        </p:txBody>
      </p:sp>
    </p:spTree>
    <p:extLst>
      <p:ext uri="{BB962C8B-B14F-4D97-AF65-F5344CB8AC3E}">
        <p14:creationId xmlns:p14="http://schemas.microsoft.com/office/powerpoint/2010/main" val="228882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67AAA4A7-07EB-4E64-A319-F0DAC0E6AE2D}"/>
              </a:ext>
            </a:extLst>
          </p:cNvPr>
          <p:cNvSpPr>
            <a:spLocks noGrp="1"/>
          </p:cNvSpPr>
          <p:nvPr>
            <p:ph type="dt" sz="half" idx="10"/>
          </p:nvPr>
        </p:nvSpPr>
        <p:spPr/>
        <p:txBody>
          <a:bodyPr/>
          <a:lstStyle>
            <a:lvl1pPr>
              <a:defRPr/>
            </a:lvl1pPr>
          </a:lstStyle>
          <a:p>
            <a:pPr>
              <a:defRPr/>
            </a:pPr>
            <a:fld id="{538F70BD-D4CA-4506-854C-D3448290F05F}" type="datetime1">
              <a:rPr lang="cs-CZ"/>
              <a:pPr>
                <a:defRPr/>
              </a:pPr>
              <a:t>10.04.2022</a:t>
            </a:fld>
            <a:endParaRPr lang="cs-CZ"/>
          </a:p>
        </p:txBody>
      </p:sp>
      <p:sp>
        <p:nvSpPr>
          <p:cNvPr id="8" name="Zástupný symbol pro zápatí 4">
            <a:extLst>
              <a:ext uri="{FF2B5EF4-FFF2-40B4-BE49-F238E27FC236}">
                <a16:creationId xmlns:a16="http://schemas.microsoft.com/office/drawing/2014/main" id="{6A47834A-0A64-44A7-9049-DA69AB16AA81}"/>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AFFF1C57-6E7C-4496-8EEA-F0515663439D}"/>
              </a:ext>
            </a:extLst>
          </p:cNvPr>
          <p:cNvSpPr>
            <a:spLocks noGrp="1"/>
          </p:cNvSpPr>
          <p:nvPr>
            <p:ph type="sldNum" sz="quarter" idx="12"/>
          </p:nvPr>
        </p:nvSpPr>
        <p:spPr/>
        <p:txBody>
          <a:bodyPr/>
          <a:lstStyle>
            <a:lvl1pPr>
              <a:defRPr/>
            </a:lvl1pPr>
          </a:lstStyle>
          <a:p>
            <a:pPr>
              <a:defRPr/>
            </a:pPr>
            <a:fld id="{BD1AE63F-5505-40A9-81A8-402BB6FA33E7}" type="slidenum">
              <a:rPr lang="cs-CZ"/>
              <a:pPr>
                <a:defRPr/>
              </a:pPr>
              <a:t>‹#›</a:t>
            </a:fld>
            <a:endParaRPr lang="cs-CZ"/>
          </a:p>
        </p:txBody>
      </p:sp>
    </p:spTree>
    <p:extLst>
      <p:ext uri="{BB962C8B-B14F-4D97-AF65-F5344CB8AC3E}">
        <p14:creationId xmlns:p14="http://schemas.microsoft.com/office/powerpoint/2010/main" val="144438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a:extLst>
              <a:ext uri="{FF2B5EF4-FFF2-40B4-BE49-F238E27FC236}">
                <a16:creationId xmlns:a16="http://schemas.microsoft.com/office/drawing/2014/main" id="{9210188C-CF40-48CE-B7C0-D1030EF6ABE6}"/>
              </a:ext>
            </a:extLst>
          </p:cNvPr>
          <p:cNvSpPr>
            <a:spLocks noGrp="1"/>
          </p:cNvSpPr>
          <p:nvPr>
            <p:ph type="dt" sz="half" idx="10"/>
          </p:nvPr>
        </p:nvSpPr>
        <p:spPr/>
        <p:txBody>
          <a:bodyPr/>
          <a:lstStyle>
            <a:lvl1pPr>
              <a:defRPr/>
            </a:lvl1pPr>
          </a:lstStyle>
          <a:p>
            <a:pPr>
              <a:defRPr/>
            </a:pPr>
            <a:fld id="{406E8DE3-7171-4C49-B278-88C6E62C1E57}" type="datetime1">
              <a:rPr lang="cs-CZ"/>
              <a:pPr>
                <a:defRPr/>
              </a:pPr>
              <a:t>10.04.2022</a:t>
            </a:fld>
            <a:endParaRPr lang="cs-CZ"/>
          </a:p>
        </p:txBody>
      </p:sp>
      <p:sp>
        <p:nvSpPr>
          <p:cNvPr id="4" name="Zástupný symbol pro zápatí 4">
            <a:extLst>
              <a:ext uri="{FF2B5EF4-FFF2-40B4-BE49-F238E27FC236}">
                <a16:creationId xmlns:a16="http://schemas.microsoft.com/office/drawing/2014/main" id="{E829DBDA-5B5E-493B-ADC8-83F1DE3E5DDD}"/>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A844ED51-38DC-402B-8DA3-5584A5D3BAD8}"/>
              </a:ext>
            </a:extLst>
          </p:cNvPr>
          <p:cNvSpPr>
            <a:spLocks noGrp="1"/>
          </p:cNvSpPr>
          <p:nvPr>
            <p:ph type="sldNum" sz="quarter" idx="12"/>
          </p:nvPr>
        </p:nvSpPr>
        <p:spPr/>
        <p:txBody>
          <a:bodyPr/>
          <a:lstStyle>
            <a:lvl1pPr>
              <a:defRPr/>
            </a:lvl1pPr>
          </a:lstStyle>
          <a:p>
            <a:pPr>
              <a:defRPr/>
            </a:pPr>
            <a:fld id="{8C16B546-46A8-4EDB-8D46-243AF0DFE1BB}" type="slidenum">
              <a:rPr lang="cs-CZ"/>
              <a:pPr>
                <a:defRPr/>
              </a:pPr>
              <a:t>‹#›</a:t>
            </a:fld>
            <a:endParaRPr lang="cs-CZ"/>
          </a:p>
        </p:txBody>
      </p:sp>
    </p:spTree>
    <p:extLst>
      <p:ext uri="{BB962C8B-B14F-4D97-AF65-F5344CB8AC3E}">
        <p14:creationId xmlns:p14="http://schemas.microsoft.com/office/powerpoint/2010/main" val="316258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421DA738-F2A0-4A75-9AB5-5DF641700DAA}"/>
              </a:ext>
            </a:extLst>
          </p:cNvPr>
          <p:cNvSpPr>
            <a:spLocks noGrp="1"/>
          </p:cNvSpPr>
          <p:nvPr>
            <p:ph type="dt" sz="half" idx="10"/>
          </p:nvPr>
        </p:nvSpPr>
        <p:spPr/>
        <p:txBody>
          <a:bodyPr/>
          <a:lstStyle>
            <a:lvl1pPr>
              <a:defRPr/>
            </a:lvl1pPr>
          </a:lstStyle>
          <a:p>
            <a:pPr>
              <a:defRPr/>
            </a:pPr>
            <a:fld id="{31100C9B-659C-41DF-88BD-4AFC6F2E51A6}" type="datetime1">
              <a:rPr lang="cs-CZ"/>
              <a:pPr>
                <a:defRPr/>
              </a:pPr>
              <a:t>10.04.2022</a:t>
            </a:fld>
            <a:endParaRPr lang="cs-CZ"/>
          </a:p>
        </p:txBody>
      </p:sp>
      <p:sp>
        <p:nvSpPr>
          <p:cNvPr id="3" name="Zástupný symbol pro zápatí 4">
            <a:extLst>
              <a:ext uri="{FF2B5EF4-FFF2-40B4-BE49-F238E27FC236}">
                <a16:creationId xmlns:a16="http://schemas.microsoft.com/office/drawing/2014/main" id="{F2B9BE47-1349-47CD-9AF3-738A831A5719}"/>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B0FC8C34-1B99-4A2C-9364-2A2D7BB78A1B}"/>
              </a:ext>
            </a:extLst>
          </p:cNvPr>
          <p:cNvSpPr>
            <a:spLocks noGrp="1"/>
          </p:cNvSpPr>
          <p:nvPr>
            <p:ph type="sldNum" sz="quarter" idx="12"/>
          </p:nvPr>
        </p:nvSpPr>
        <p:spPr/>
        <p:txBody>
          <a:bodyPr/>
          <a:lstStyle>
            <a:lvl1pPr>
              <a:defRPr/>
            </a:lvl1pPr>
          </a:lstStyle>
          <a:p>
            <a:pPr>
              <a:defRPr/>
            </a:pPr>
            <a:fld id="{6490A149-E0F1-44F0-A574-6AD256803A36}" type="slidenum">
              <a:rPr lang="cs-CZ"/>
              <a:pPr>
                <a:defRPr/>
              </a:pPr>
              <a:t>‹#›</a:t>
            </a:fld>
            <a:endParaRPr lang="cs-CZ"/>
          </a:p>
        </p:txBody>
      </p:sp>
    </p:spTree>
    <p:extLst>
      <p:ext uri="{BB962C8B-B14F-4D97-AF65-F5344CB8AC3E}">
        <p14:creationId xmlns:p14="http://schemas.microsoft.com/office/powerpoint/2010/main" val="3629971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65A6FACE-5D59-439A-84F4-D4A99EC2A1F1}"/>
              </a:ext>
            </a:extLst>
          </p:cNvPr>
          <p:cNvSpPr>
            <a:spLocks noGrp="1"/>
          </p:cNvSpPr>
          <p:nvPr>
            <p:ph type="dt" sz="half" idx="10"/>
          </p:nvPr>
        </p:nvSpPr>
        <p:spPr/>
        <p:txBody>
          <a:bodyPr/>
          <a:lstStyle>
            <a:lvl1pPr>
              <a:defRPr/>
            </a:lvl1pPr>
          </a:lstStyle>
          <a:p>
            <a:pPr>
              <a:defRPr/>
            </a:pPr>
            <a:fld id="{73A5BD96-378F-41C3-AA7A-B5F73A1A5753}" type="datetime1">
              <a:rPr lang="cs-CZ"/>
              <a:pPr>
                <a:defRPr/>
              </a:pPr>
              <a:t>10.04.2022</a:t>
            </a:fld>
            <a:endParaRPr lang="cs-CZ"/>
          </a:p>
        </p:txBody>
      </p:sp>
      <p:sp>
        <p:nvSpPr>
          <p:cNvPr id="6" name="Zástupný symbol pro zápatí 4">
            <a:extLst>
              <a:ext uri="{FF2B5EF4-FFF2-40B4-BE49-F238E27FC236}">
                <a16:creationId xmlns:a16="http://schemas.microsoft.com/office/drawing/2014/main" id="{C5B02BD6-04B9-424B-A4B5-E43DFC3DF9F9}"/>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C2B69CFC-0BD5-410F-B6DE-0B7248253033}"/>
              </a:ext>
            </a:extLst>
          </p:cNvPr>
          <p:cNvSpPr>
            <a:spLocks noGrp="1"/>
          </p:cNvSpPr>
          <p:nvPr>
            <p:ph type="sldNum" sz="quarter" idx="12"/>
          </p:nvPr>
        </p:nvSpPr>
        <p:spPr/>
        <p:txBody>
          <a:bodyPr/>
          <a:lstStyle>
            <a:lvl1pPr>
              <a:defRPr/>
            </a:lvl1pPr>
          </a:lstStyle>
          <a:p>
            <a:pPr>
              <a:defRPr/>
            </a:pPr>
            <a:fld id="{675F5A74-6A4F-4737-A888-BCDB5507A7C5}" type="slidenum">
              <a:rPr lang="cs-CZ"/>
              <a:pPr>
                <a:defRPr/>
              </a:pPr>
              <a:t>‹#›</a:t>
            </a:fld>
            <a:endParaRPr lang="cs-CZ"/>
          </a:p>
        </p:txBody>
      </p:sp>
    </p:spTree>
    <p:extLst>
      <p:ext uri="{BB962C8B-B14F-4D97-AF65-F5344CB8AC3E}">
        <p14:creationId xmlns:p14="http://schemas.microsoft.com/office/powerpoint/2010/main" val="39768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62A1031-1033-4A88-8B47-6F93ED006166}" type="datetime1">
              <a:rPr lang="cs-CZ" smtClean="0"/>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0A594020-7C07-4BA0-9532-38191C1B48EC}"/>
              </a:ext>
            </a:extLst>
          </p:cNvPr>
          <p:cNvSpPr>
            <a:spLocks noGrp="1"/>
          </p:cNvSpPr>
          <p:nvPr>
            <p:ph type="dt" sz="half" idx="10"/>
          </p:nvPr>
        </p:nvSpPr>
        <p:spPr/>
        <p:txBody>
          <a:bodyPr/>
          <a:lstStyle>
            <a:lvl1pPr>
              <a:defRPr/>
            </a:lvl1pPr>
          </a:lstStyle>
          <a:p>
            <a:pPr>
              <a:defRPr/>
            </a:pPr>
            <a:fld id="{C4774DC0-D1A8-4535-B1F0-BD20467CBE8D}" type="datetime1">
              <a:rPr lang="cs-CZ"/>
              <a:pPr>
                <a:defRPr/>
              </a:pPr>
              <a:t>10.04.2022</a:t>
            </a:fld>
            <a:endParaRPr lang="cs-CZ"/>
          </a:p>
        </p:txBody>
      </p:sp>
      <p:sp>
        <p:nvSpPr>
          <p:cNvPr id="6" name="Zástupný symbol pro zápatí 4">
            <a:extLst>
              <a:ext uri="{FF2B5EF4-FFF2-40B4-BE49-F238E27FC236}">
                <a16:creationId xmlns:a16="http://schemas.microsoft.com/office/drawing/2014/main" id="{A0572A80-8ADA-46D5-B9D8-E6D99CE2DC9F}"/>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525589CA-6971-4B32-8C00-FB0F5077186B}"/>
              </a:ext>
            </a:extLst>
          </p:cNvPr>
          <p:cNvSpPr>
            <a:spLocks noGrp="1"/>
          </p:cNvSpPr>
          <p:nvPr>
            <p:ph type="sldNum" sz="quarter" idx="12"/>
          </p:nvPr>
        </p:nvSpPr>
        <p:spPr/>
        <p:txBody>
          <a:bodyPr/>
          <a:lstStyle>
            <a:lvl1pPr>
              <a:defRPr/>
            </a:lvl1pPr>
          </a:lstStyle>
          <a:p>
            <a:pPr>
              <a:defRPr/>
            </a:pPr>
            <a:fld id="{89B52FE6-AF49-46B8-8E5E-3FE79CDBD8F8}" type="slidenum">
              <a:rPr lang="cs-CZ"/>
              <a:pPr>
                <a:defRPr/>
              </a:pPr>
              <a:t>‹#›</a:t>
            </a:fld>
            <a:endParaRPr lang="cs-CZ"/>
          </a:p>
        </p:txBody>
      </p:sp>
    </p:spTree>
    <p:extLst>
      <p:ext uri="{BB962C8B-B14F-4D97-AF65-F5344CB8AC3E}">
        <p14:creationId xmlns:p14="http://schemas.microsoft.com/office/powerpoint/2010/main" val="576251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43FF2FA-738A-4E4C-B165-4626AA119D9E}"/>
              </a:ext>
            </a:extLst>
          </p:cNvPr>
          <p:cNvSpPr>
            <a:spLocks noGrp="1"/>
          </p:cNvSpPr>
          <p:nvPr>
            <p:ph type="dt" sz="half" idx="10"/>
          </p:nvPr>
        </p:nvSpPr>
        <p:spPr/>
        <p:txBody>
          <a:bodyPr/>
          <a:lstStyle>
            <a:lvl1pPr>
              <a:defRPr/>
            </a:lvl1pPr>
          </a:lstStyle>
          <a:p>
            <a:pPr>
              <a:defRPr/>
            </a:pPr>
            <a:fld id="{ED75809E-6135-4E67-B02C-DDFB2BA436A3}" type="datetime1">
              <a:rPr lang="cs-CZ"/>
              <a:pPr>
                <a:defRPr/>
              </a:pPr>
              <a:t>10.04.2022</a:t>
            </a:fld>
            <a:endParaRPr lang="cs-CZ"/>
          </a:p>
        </p:txBody>
      </p:sp>
      <p:sp>
        <p:nvSpPr>
          <p:cNvPr id="5" name="Zástupný symbol pro zápatí 4">
            <a:extLst>
              <a:ext uri="{FF2B5EF4-FFF2-40B4-BE49-F238E27FC236}">
                <a16:creationId xmlns:a16="http://schemas.microsoft.com/office/drawing/2014/main" id="{7B881CCB-B72C-4ED2-AA39-052C315B8060}"/>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FB58E4E6-AFDA-4776-AB76-2DF9648063FB}"/>
              </a:ext>
            </a:extLst>
          </p:cNvPr>
          <p:cNvSpPr>
            <a:spLocks noGrp="1"/>
          </p:cNvSpPr>
          <p:nvPr>
            <p:ph type="sldNum" sz="quarter" idx="12"/>
          </p:nvPr>
        </p:nvSpPr>
        <p:spPr/>
        <p:txBody>
          <a:bodyPr/>
          <a:lstStyle>
            <a:lvl1pPr>
              <a:defRPr/>
            </a:lvl1pPr>
          </a:lstStyle>
          <a:p>
            <a:pPr>
              <a:defRPr/>
            </a:pPr>
            <a:fld id="{83243674-91EA-459D-AF45-796305C66319}" type="slidenum">
              <a:rPr lang="cs-CZ"/>
              <a:pPr>
                <a:defRPr/>
              </a:pPr>
              <a:t>‹#›</a:t>
            </a:fld>
            <a:endParaRPr lang="cs-CZ"/>
          </a:p>
        </p:txBody>
      </p:sp>
    </p:spTree>
    <p:extLst>
      <p:ext uri="{BB962C8B-B14F-4D97-AF65-F5344CB8AC3E}">
        <p14:creationId xmlns:p14="http://schemas.microsoft.com/office/powerpoint/2010/main" val="253875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3BEC5D0-4EF5-4273-B46A-1ADC3541C42E}"/>
              </a:ext>
            </a:extLst>
          </p:cNvPr>
          <p:cNvSpPr>
            <a:spLocks noGrp="1"/>
          </p:cNvSpPr>
          <p:nvPr>
            <p:ph type="dt" sz="half" idx="10"/>
          </p:nvPr>
        </p:nvSpPr>
        <p:spPr/>
        <p:txBody>
          <a:bodyPr/>
          <a:lstStyle>
            <a:lvl1pPr>
              <a:defRPr/>
            </a:lvl1pPr>
          </a:lstStyle>
          <a:p>
            <a:pPr>
              <a:defRPr/>
            </a:pPr>
            <a:fld id="{5464EA50-149C-4D94-BD3C-DB23E4E3107A}" type="datetime1">
              <a:rPr lang="cs-CZ"/>
              <a:pPr>
                <a:defRPr/>
              </a:pPr>
              <a:t>10.04.2022</a:t>
            </a:fld>
            <a:endParaRPr lang="cs-CZ"/>
          </a:p>
        </p:txBody>
      </p:sp>
      <p:sp>
        <p:nvSpPr>
          <p:cNvPr id="5" name="Zástupný symbol pro zápatí 4">
            <a:extLst>
              <a:ext uri="{FF2B5EF4-FFF2-40B4-BE49-F238E27FC236}">
                <a16:creationId xmlns:a16="http://schemas.microsoft.com/office/drawing/2014/main" id="{ADB1C2E9-091D-4D56-A8AD-22C516E0FB20}"/>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676892A-2C84-450D-9CE3-A3808664D651}"/>
              </a:ext>
            </a:extLst>
          </p:cNvPr>
          <p:cNvSpPr>
            <a:spLocks noGrp="1"/>
          </p:cNvSpPr>
          <p:nvPr>
            <p:ph type="sldNum" sz="quarter" idx="12"/>
          </p:nvPr>
        </p:nvSpPr>
        <p:spPr/>
        <p:txBody>
          <a:bodyPr/>
          <a:lstStyle>
            <a:lvl1pPr>
              <a:defRPr/>
            </a:lvl1pPr>
          </a:lstStyle>
          <a:p>
            <a:pPr>
              <a:defRPr/>
            </a:pPr>
            <a:fld id="{15969B73-921A-4242-8D63-DBA7866C1468}" type="slidenum">
              <a:rPr lang="cs-CZ"/>
              <a:pPr>
                <a:defRPr/>
              </a:pPr>
              <a:t>‹#›</a:t>
            </a:fld>
            <a:endParaRPr lang="cs-CZ"/>
          </a:p>
        </p:txBody>
      </p:sp>
    </p:spTree>
    <p:extLst>
      <p:ext uri="{BB962C8B-B14F-4D97-AF65-F5344CB8AC3E}">
        <p14:creationId xmlns:p14="http://schemas.microsoft.com/office/powerpoint/2010/main" val="410878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918129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2257054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297390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398467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464171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479984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59426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F8288431-C742-418A-97A0-056D4A357257}" type="datetime1">
              <a:rPr lang="cs-CZ" smtClean="0"/>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646821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694557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277213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314155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335404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884818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622020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794567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4063401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6870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09EE201-3487-4C8D-BDF0-F161DA717B71}" type="datetime1">
              <a:rPr lang="cs-CZ" smtClean="0"/>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174441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466521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3039331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1829696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0C0611-A051-4D19-BFAC-E438F04A4E9A}" type="slidenum">
              <a:rPr lang="cs-CZ" smtClean="0"/>
              <a:pPr/>
              <a:t>‹#›</a:t>
            </a:fld>
            <a:endParaRPr lang="cs-CZ"/>
          </a:p>
        </p:txBody>
      </p:sp>
    </p:spTree>
    <p:extLst>
      <p:ext uri="{BB962C8B-B14F-4D97-AF65-F5344CB8AC3E}">
        <p14:creationId xmlns:p14="http://schemas.microsoft.com/office/powerpoint/2010/main" val="567348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A38D9ACB-D186-4468-80E4-21055246E62F}"/>
              </a:ext>
            </a:extLst>
          </p:cNvPr>
          <p:cNvSpPr>
            <a:spLocks noGrp="1"/>
          </p:cNvSpPr>
          <p:nvPr>
            <p:ph type="dt" sz="half" idx="10"/>
          </p:nvPr>
        </p:nvSpPr>
        <p:spPr/>
        <p:txBody>
          <a:bodyPr/>
          <a:lstStyle>
            <a:lvl1pPr>
              <a:defRPr/>
            </a:lvl1pPr>
          </a:lstStyle>
          <a:p>
            <a:pPr>
              <a:defRPr/>
            </a:pPr>
            <a:fld id="{68EBE6B6-D007-4B3F-92CD-6485B2634D28}" type="datetime1">
              <a:rPr lang="cs-CZ"/>
              <a:pPr>
                <a:defRPr/>
              </a:pPr>
              <a:t>10.04.2022</a:t>
            </a:fld>
            <a:endParaRPr lang="cs-CZ"/>
          </a:p>
        </p:txBody>
      </p:sp>
      <p:sp>
        <p:nvSpPr>
          <p:cNvPr id="5" name="Zástupný symbol pro zápatí 4">
            <a:extLst>
              <a:ext uri="{FF2B5EF4-FFF2-40B4-BE49-F238E27FC236}">
                <a16:creationId xmlns:a16="http://schemas.microsoft.com/office/drawing/2014/main" id="{A660314F-0722-41E5-A1D7-DD1B4C2F639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2A4735FA-F788-4C6B-A784-A879D44018BF}"/>
              </a:ext>
            </a:extLst>
          </p:cNvPr>
          <p:cNvSpPr>
            <a:spLocks noGrp="1"/>
          </p:cNvSpPr>
          <p:nvPr>
            <p:ph type="sldNum" sz="quarter" idx="12"/>
          </p:nvPr>
        </p:nvSpPr>
        <p:spPr/>
        <p:txBody>
          <a:bodyPr/>
          <a:lstStyle>
            <a:lvl1pPr>
              <a:defRPr/>
            </a:lvl1pPr>
          </a:lstStyle>
          <a:p>
            <a:pPr>
              <a:defRPr/>
            </a:pPr>
            <a:fld id="{570E0EBC-0794-4695-91F9-06980B2D899B}" type="slidenum">
              <a:rPr lang="cs-CZ"/>
              <a:pPr>
                <a:defRPr/>
              </a:pPr>
              <a:t>‹#›</a:t>
            </a:fld>
            <a:endParaRPr lang="cs-CZ"/>
          </a:p>
        </p:txBody>
      </p:sp>
    </p:spTree>
    <p:extLst>
      <p:ext uri="{BB962C8B-B14F-4D97-AF65-F5344CB8AC3E}">
        <p14:creationId xmlns:p14="http://schemas.microsoft.com/office/powerpoint/2010/main" val="3804867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261942A-F485-4DCE-B6E9-79762F7D9338}"/>
              </a:ext>
            </a:extLst>
          </p:cNvPr>
          <p:cNvSpPr>
            <a:spLocks noGrp="1"/>
          </p:cNvSpPr>
          <p:nvPr>
            <p:ph type="dt" sz="half" idx="10"/>
          </p:nvPr>
        </p:nvSpPr>
        <p:spPr/>
        <p:txBody>
          <a:bodyPr/>
          <a:lstStyle>
            <a:lvl1pPr>
              <a:defRPr/>
            </a:lvl1pPr>
          </a:lstStyle>
          <a:p>
            <a:pPr>
              <a:defRPr/>
            </a:pPr>
            <a:fld id="{7B202FA2-398E-454D-BC08-9224762C39C9}" type="datetime1">
              <a:rPr lang="cs-CZ"/>
              <a:pPr>
                <a:defRPr/>
              </a:pPr>
              <a:t>10.04.2022</a:t>
            </a:fld>
            <a:endParaRPr lang="cs-CZ"/>
          </a:p>
        </p:txBody>
      </p:sp>
      <p:sp>
        <p:nvSpPr>
          <p:cNvPr id="5" name="Zástupný symbol pro zápatí 4">
            <a:extLst>
              <a:ext uri="{FF2B5EF4-FFF2-40B4-BE49-F238E27FC236}">
                <a16:creationId xmlns:a16="http://schemas.microsoft.com/office/drawing/2014/main" id="{155D2DF1-0837-4C7F-94D3-0EB7F74065CE}"/>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33790F34-5197-4CAD-BCA3-8BDE3558C4E5}"/>
              </a:ext>
            </a:extLst>
          </p:cNvPr>
          <p:cNvSpPr>
            <a:spLocks noGrp="1"/>
          </p:cNvSpPr>
          <p:nvPr>
            <p:ph type="sldNum" sz="quarter" idx="12"/>
          </p:nvPr>
        </p:nvSpPr>
        <p:spPr/>
        <p:txBody>
          <a:bodyPr/>
          <a:lstStyle>
            <a:lvl1pPr>
              <a:defRPr/>
            </a:lvl1pPr>
          </a:lstStyle>
          <a:p>
            <a:pPr>
              <a:defRPr/>
            </a:pPr>
            <a:fld id="{33371D8E-0E5B-4E25-B6E8-55159BECAC68}" type="slidenum">
              <a:rPr lang="cs-CZ"/>
              <a:pPr>
                <a:defRPr/>
              </a:pPr>
              <a:t>‹#›</a:t>
            </a:fld>
            <a:endParaRPr lang="cs-CZ"/>
          </a:p>
        </p:txBody>
      </p:sp>
    </p:spTree>
    <p:extLst>
      <p:ext uri="{BB962C8B-B14F-4D97-AF65-F5344CB8AC3E}">
        <p14:creationId xmlns:p14="http://schemas.microsoft.com/office/powerpoint/2010/main" val="936584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7C0DE471-16BB-4D05-A61E-60C6BBE38F39}"/>
              </a:ext>
            </a:extLst>
          </p:cNvPr>
          <p:cNvSpPr>
            <a:spLocks noGrp="1"/>
          </p:cNvSpPr>
          <p:nvPr>
            <p:ph type="dt" sz="half" idx="10"/>
          </p:nvPr>
        </p:nvSpPr>
        <p:spPr/>
        <p:txBody>
          <a:bodyPr/>
          <a:lstStyle>
            <a:lvl1pPr>
              <a:defRPr/>
            </a:lvl1pPr>
          </a:lstStyle>
          <a:p>
            <a:pPr>
              <a:defRPr/>
            </a:pPr>
            <a:fld id="{BE54F7A1-A634-4DB7-B929-A71A5DF37B63}" type="datetime1">
              <a:rPr lang="cs-CZ"/>
              <a:pPr>
                <a:defRPr/>
              </a:pPr>
              <a:t>10.04.2022</a:t>
            </a:fld>
            <a:endParaRPr lang="cs-CZ"/>
          </a:p>
        </p:txBody>
      </p:sp>
      <p:sp>
        <p:nvSpPr>
          <p:cNvPr id="5" name="Zástupný symbol pro zápatí 4">
            <a:extLst>
              <a:ext uri="{FF2B5EF4-FFF2-40B4-BE49-F238E27FC236}">
                <a16:creationId xmlns:a16="http://schemas.microsoft.com/office/drawing/2014/main" id="{F63C4128-2FD5-4E54-9485-E1EA1B426A7A}"/>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1008C20A-C017-4D12-A2B3-7DE1171DF497}"/>
              </a:ext>
            </a:extLst>
          </p:cNvPr>
          <p:cNvSpPr>
            <a:spLocks noGrp="1"/>
          </p:cNvSpPr>
          <p:nvPr>
            <p:ph type="sldNum" sz="quarter" idx="12"/>
          </p:nvPr>
        </p:nvSpPr>
        <p:spPr/>
        <p:txBody>
          <a:bodyPr/>
          <a:lstStyle>
            <a:lvl1pPr>
              <a:defRPr/>
            </a:lvl1pPr>
          </a:lstStyle>
          <a:p>
            <a:pPr>
              <a:defRPr/>
            </a:pPr>
            <a:fld id="{4E32D32E-3671-4656-85EF-DAA60E555E81}" type="slidenum">
              <a:rPr lang="cs-CZ"/>
              <a:pPr>
                <a:defRPr/>
              </a:pPr>
              <a:t>‹#›</a:t>
            </a:fld>
            <a:endParaRPr lang="cs-CZ"/>
          </a:p>
        </p:txBody>
      </p:sp>
    </p:spTree>
    <p:extLst>
      <p:ext uri="{BB962C8B-B14F-4D97-AF65-F5344CB8AC3E}">
        <p14:creationId xmlns:p14="http://schemas.microsoft.com/office/powerpoint/2010/main" val="2616424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305A702A-0FDF-469E-804C-AB68809BFC2B}"/>
              </a:ext>
            </a:extLst>
          </p:cNvPr>
          <p:cNvSpPr>
            <a:spLocks noGrp="1"/>
          </p:cNvSpPr>
          <p:nvPr>
            <p:ph type="dt" sz="half" idx="10"/>
          </p:nvPr>
        </p:nvSpPr>
        <p:spPr/>
        <p:txBody>
          <a:bodyPr/>
          <a:lstStyle>
            <a:lvl1pPr>
              <a:defRPr/>
            </a:lvl1pPr>
          </a:lstStyle>
          <a:p>
            <a:pPr>
              <a:defRPr/>
            </a:pPr>
            <a:fld id="{937F025F-571D-4D94-90F7-D98717A601EE}" type="datetime1">
              <a:rPr lang="cs-CZ"/>
              <a:pPr>
                <a:defRPr/>
              </a:pPr>
              <a:t>10.04.2022</a:t>
            </a:fld>
            <a:endParaRPr lang="cs-CZ"/>
          </a:p>
        </p:txBody>
      </p:sp>
      <p:sp>
        <p:nvSpPr>
          <p:cNvPr id="6" name="Zástupný symbol pro zápatí 4">
            <a:extLst>
              <a:ext uri="{FF2B5EF4-FFF2-40B4-BE49-F238E27FC236}">
                <a16:creationId xmlns:a16="http://schemas.microsoft.com/office/drawing/2014/main" id="{A16C7AAA-190B-48C5-B259-F1245060BAA0}"/>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EA811E2B-349A-47ED-8916-32648BA10B7C}"/>
              </a:ext>
            </a:extLst>
          </p:cNvPr>
          <p:cNvSpPr>
            <a:spLocks noGrp="1"/>
          </p:cNvSpPr>
          <p:nvPr>
            <p:ph type="sldNum" sz="quarter" idx="12"/>
          </p:nvPr>
        </p:nvSpPr>
        <p:spPr/>
        <p:txBody>
          <a:bodyPr/>
          <a:lstStyle>
            <a:lvl1pPr>
              <a:defRPr/>
            </a:lvl1pPr>
          </a:lstStyle>
          <a:p>
            <a:pPr>
              <a:defRPr/>
            </a:pPr>
            <a:fld id="{368D2831-AFE4-4BFA-ABD1-63917DF17208}" type="slidenum">
              <a:rPr lang="cs-CZ"/>
              <a:pPr>
                <a:defRPr/>
              </a:pPr>
              <a:t>‹#›</a:t>
            </a:fld>
            <a:endParaRPr lang="cs-CZ"/>
          </a:p>
        </p:txBody>
      </p:sp>
    </p:spTree>
    <p:extLst>
      <p:ext uri="{BB962C8B-B14F-4D97-AF65-F5344CB8AC3E}">
        <p14:creationId xmlns:p14="http://schemas.microsoft.com/office/powerpoint/2010/main" val="4241272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D2165CB0-B517-400A-A8B1-C3D8C7DA9B98}"/>
              </a:ext>
            </a:extLst>
          </p:cNvPr>
          <p:cNvSpPr>
            <a:spLocks noGrp="1"/>
          </p:cNvSpPr>
          <p:nvPr>
            <p:ph type="dt" sz="half" idx="10"/>
          </p:nvPr>
        </p:nvSpPr>
        <p:spPr/>
        <p:txBody>
          <a:bodyPr/>
          <a:lstStyle>
            <a:lvl1pPr>
              <a:defRPr/>
            </a:lvl1pPr>
          </a:lstStyle>
          <a:p>
            <a:pPr>
              <a:defRPr/>
            </a:pPr>
            <a:fld id="{298E2CE8-C703-4C0F-9689-50B02F6FBCB3}" type="datetime1">
              <a:rPr lang="cs-CZ"/>
              <a:pPr>
                <a:defRPr/>
              </a:pPr>
              <a:t>10.04.2022</a:t>
            </a:fld>
            <a:endParaRPr lang="cs-CZ"/>
          </a:p>
        </p:txBody>
      </p:sp>
      <p:sp>
        <p:nvSpPr>
          <p:cNvPr id="8" name="Zástupný symbol pro zápatí 4">
            <a:extLst>
              <a:ext uri="{FF2B5EF4-FFF2-40B4-BE49-F238E27FC236}">
                <a16:creationId xmlns:a16="http://schemas.microsoft.com/office/drawing/2014/main" id="{5CC0BF0E-A7B7-415F-ADA2-1DB3983FC89F}"/>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F94A86E6-E7E0-47B2-8857-6C36BF9D42E6}"/>
              </a:ext>
            </a:extLst>
          </p:cNvPr>
          <p:cNvSpPr>
            <a:spLocks noGrp="1"/>
          </p:cNvSpPr>
          <p:nvPr>
            <p:ph type="sldNum" sz="quarter" idx="12"/>
          </p:nvPr>
        </p:nvSpPr>
        <p:spPr/>
        <p:txBody>
          <a:bodyPr/>
          <a:lstStyle>
            <a:lvl1pPr>
              <a:defRPr/>
            </a:lvl1pPr>
          </a:lstStyle>
          <a:p>
            <a:pPr>
              <a:defRPr/>
            </a:pPr>
            <a:fld id="{C1868841-BF18-4887-BD38-6C3D231627F9}" type="slidenum">
              <a:rPr lang="cs-CZ"/>
              <a:pPr>
                <a:defRPr/>
              </a:pPr>
              <a:t>‹#›</a:t>
            </a:fld>
            <a:endParaRPr lang="cs-CZ"/>
          </a:p>
        </p:txBody>
      </p:sp>
    </p:spTree>
    <p:extLst>
      <p:ext uri="{BB962C8B-B14F-4D97-AF65-F5344CB8AC3E}">
        <p14:creationId xmlns:p14="http://schemas.microsoft.com/office/powerpoint/2010/main" val="107946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9707E79-A1DE-48EE-81DB-4F392B48B187}" type="datetime1">
              <a:rPr lang="cs-CZ" smtClean="0"/>
              <a:t>10.04.2022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a:extLst>
              <a:ext uri="{FF2B5EF4-FFF2-40B4-BE49-F238E27FC236}">
                <a16:creationId xmlns:a16="http://schemas.microsoft.com/office/drawing/2014/main" id="{2AE3BADA-F4D5-4297-9CF3-65B3790A8DE1}"/>
              </a:ext>
            </a:extLst>
          </p:cNvPr>
          <p:cNvSpPr>
            <a:spLocks noGrp="1"/>
          </p:cNvSpPr>
          <p:nvPr>
            <p:ph type="dt" sz="half" idx="10"/>
          </p:nvPr>
        </p:nvSpPr>
        <p:spPr/>
        <p:txBody>
          <a:bodyPr/>
          <a:lstStyle>
            <a:lvl1pPr>
              <a:defRPr/>
            </a:lvl1pPr>
          </a:lstStyle>
          <a:p>
            <a:pPr>
              <a:defRPr/>
            </a:pPr>
            <a:fld id="{6E304D94-B462-446E-8EC3-4E4BFADC9EC2}" type="datetime1">
              <a:rPr lang="cs-CZ"/>
              <a:pPr>
                <a:defRPr/>
              </a:pPr>
              <a:t>10.04.2022</a:t>
            </a:fld>
            <a:endParaRPr lang="cs-CZ"/>
          </a:p>
        </p:txBody>
      </p:sp>
      <p:sp>
        <p:nvSpPr>
          <p:cNvPr id="4" name="Zástupný symbol pro zápatí 4">
            <a:extLst>
              <a:ext uri="{FF2B5EF4-FFF2-40B4-BE49-F238E27FC236}">
                <a16:creationId xmlns:a16="http://schemas.microsoft.com/office/drawing/2014/main" id="{760C39AC-E537-439C-B1B7-C581B21EC8B9}"/>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344E9620-45B6-4A76-AC14-D6E5163606ED}"/>
              </a:ext>
            </a:extLst>
          </p:cNvPr>
          <p:cNvSpPr>
            <a:spLocks noGrp="1"/>
          </p:cNvSpPr>
          <p:nvPr>
            <p:ph type="sldNum" sz="quarter" idx="12"/>
          </p:nvPr>
        </p:nvSpPr>
        <p:spPr/>
        <p:txBody>
          <a:bodyPr/>
          <a:lstStyle>
            <a:lvl1pPr>
              <a:defRPr/>
            </a:lvl1pPr>
          </a:lstStyle>
          <a:p>
            <a:pPr>
              <a:defRPr/>
            </a:pPr>
            <a:fld id="{35720091-E42C-4034-BCF4-5C28C8FC1295}" type="slidenum">
              <a:rPr lang="cs-CZ"/>
              <a:pPr>
                <a:defRPr/>
              </a:pPr>
              <a:t>‹#›</a:t>
            </a:fld>
            <a:endParaRPr lang="cs-CZ"/>
          </a:p>
        </p:txBody>
      </p:sp>
    </p:spTree>
    <p:extLst>
      <p:ext uri="{BB962C8B-B14F-4D97-AF65-F5344CB8AC3E}">
        <p14:creationId xmlns:p14="http://schemas.microsoft.com/office/powerpoint/2010/main" val="3166251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D5F4B09F-0BB6-43CB-ADFD-DBD4071523D4}"/>
              </a:ext>
            </a:extLst>
          </p:cNvPr>
          <p:cNvSpPr>
            <a:spLocks noGrp="1"/>
          </p:cNvSpPr>
          <p:nvPr>
            <p:ph type="dt" sz="half" idx="10"/>
          </p:nvPr>
        </p:nvSpPr>
        <p:spPr/>
        <p:txBody>
          <a:bodyPr/>
          <a:lstStyle>
            <a:lvl1pPr>
              <a:defRPr/>
            </a:lvl1pPr>
          </a:lstStyle>
          <a:p>
            <a:pPr>
              <a:defRPr/>
            </a:pPr>
            <a:fld id="{71ED954A-49C3-44C2-B6AF-84191B82B8BD}" type="datetime1">
              <a:rPr lang="cs-CZ"/>
              <a:pPr>
                <a:defRPr/>
              </a:pPr>
              <a:t>10.04.2022</a:t>
            </a:fld>
            <a:endParaRPr lang="cs-CZ"/>
          </a:p>
        </p:txBody>
      </p:sp>
      <p:sp>
        <p:nvSpPr>
          <p:cNvPr id="3" name="Zástupný symbol pro zápatí 4">
            <a:extLst>
              <a:ext uri="{FF2B5EF4-FFF2-40B4-BE49-F238E27FC236}">
                <a16:creationId xmlns:a16="http://schemas.microsoft.com/office/drawing/2014/main" id="{79B43F62-87A7-4495-BCB8-31D97DE39642}"/>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211BBDE1-1A28-4CB8-A356-F7C70E21BAA5}"/>
              </a:ext>
            </a:extLst>
          </p:cNvPr>
          <p:cNvSpPr>
            <a:spLocks noGrp="1"/>
          </p:cNvSpPr>
          <p:nvPr>
            <p:ph type="sldNum" sz="quarter" idx="12"/>
          </p:nvPr>
        </p:nvSpPr>
        <p:spPr/>
        <p:txBody>
          <a:bodyPr/>
          <a:lstStyle>
            <a:lvl1pPr>
              <a:defRPr/>
            </a:lvl1pPr>
          </a:lstStyle>
          <a:p>
            <a:pPr>
              <a:defRPr/>
            </a:pPr>
            <a:fld id="{BF423907-F259-473B-82CB-B0EBA1A340F7}" type="slidenum">
              <a:rPr lang="cs-CZ"/>
              <a:pPr>
                <a:defRPr/>
              </a:pPr>
              <a:t>‹#›</a:t>
            </a:fld>
            <a:endParaRPr lang="cs-CZ"/>
          </a:p>
        </p:txBody>
      </p:sp>
    </p:spTree>
    <p:extLst>
      <p:ext uri="{BB962C8B-B14F-4D97-AF65-F5344CB8AC3E}">
        <p14:creationId xmlns:p14="http://schemas.microsoft.com/office/powerpoint/2010/main" val="3810487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7B65EC5D-F647-48DB-AC35-790F7BEFD62A}"/>
              </a:ext>
            </a:extLst>
          </p:cNvPr>
          <p:cNvSpPr>
            <a:spLocks noGrp="1"/>
          </p:cNvSpPr>
          <p:nvPr>
            <p:ph type="dt" sz="half" idx="10"/>
          </p:nvPr>
        </p:nvSpPr>
        <p:spPr/>
        <p:txBody>
          <a:bodyPr/>
          <a:lstStyle>
            <a:lvl1pPr>
              <a:defRPr/>
            </a:lvl1pPr>
          </a:lstStyle>
          <a:p>
            <a:pPr>
              <a:defRPr/>
            </a:pPr>
            <a:fld id="{7BE06EA9-8D0A-4DB3-A926-1D9E859022A1}" type="datetime1">
              <a:rPr lang="cs-CZ"/>
              <a:pPr>
                <a:defRPr/>
              </a:pPr>
              <a:t>10.04.2022</a:t>
            </a:fld>
            <a:endParaRPr lang="cs-CZ"/>
          </a:p>
        </p:txBody>
      </p:sp>
      <p:sp>
        <p:nvSpPr>
          <p:cNvPr id="6" name="Zástupný symbol pro zápatí 4">
            <a:extLst>
              <a:ext uri="{FF2B5EF4-FFF2-40B4-BE49-F238E27FC236}">
                <a16:creationId xmlns:a16="http://schemas.microsoft.com/office/drawing/2014/main" id="{29D666AC-9163-4FB1-8511-D2005E13D66B}"/>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C15E02F8-39A1-4CDA-A554-F188EDA00B1B}"/>
              </a:ext>
            </a:extLst>
          </p:cNvPr>
          <p:cNvSpPr>
            <a:spLocks noGrp="1"/>
          </p:cNvSpPr>
          <p:nvPr>
            <p:ph type="sldNum" sz="quarter" idx="12"/>
          </p:nvPr>
        </p:nvSpPr>
        <p:spPr/>
        <p:txBody>
          <a:bodyPr/>
          <a:lstStyle>
            <a:lvl1pPr>
              <a:defRPr/>
            </a:lvl1pPr>
          </a:lstStyle>
          <a:p>
            <a:pPr>
              <a:defRPr/>
            </a:pPr>
            <a:fld id="{19451547-1FA9-46E9-9E3B-4024D03685B7}" type="slidenum">
              <a:rPr lang="cs-CZ"/>
              <a:pPr>
                <a:defRPr/>
              </a:pPr>
              <a:t>‹#›</a:t>
            </a:fld>
            <a:endParaRPr lang="cs-CZ"/>
          </a:p>
        </p:txBody>
      </p:sp>
    </p:spTree>
    <p:extLst>
      <p:ext uri="{BB962C8B-B14F-4D97-AF65-F5344CB8AC3E}">
        <p14:creationId xmlns:p14="http://schemas.microsoft.com/office/powerpoint/2010/main" val="922165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CEFA4617-2247-4FB5-A522-14E585FF6183}"/>
              </a:ext>
            </a:extLst>
          </p:cNvPr>
          <p:cNvSpPr>
            <a:spLocks noGrp="1"/>
          </p:cNvSpPr>
          <p:nvPr>
            <p:ph type="dt" sz="half" idx="10"/>
          </p:nvPr>
        </p:nvSpPr>
        <p:spPr/>
        <p:txBody>
          <a:bodyPr/>
          <a:lstStyle>
            <a:lvl1pPr>
              <a:defRPr/>
            </a:lvl1pPr>
          </a:lstStyle>
          <a:p>
            <a:pPr>
              <a:defRPr/>
            </a:pPr>
            <a:fld id="{74546392-1BD2-4206-B56D-498F79D19B31}" type="datetime1">
              <a:rPr lang="cs-CZ"/>
              <a:pPr>
                <a:defRPr/>
              </a:pPr>
              <a:t>10.04.2022</a:t>
            </a:fld>
            <a:endParaRPr lang="cs-CZ"/>
          </a:p>
        </p:txBody>
      </p:sp>
      <p:sp>
        <p:nvSpPr>
          <p:cNvPr id="6" name="Zástupný symbol pro zápatí 4">
            <a:extLst>
              <a:ext uri="{FF2B5EF4-FFF2-40B4-BE49-F238E27FC236}">
                <a16:creationId xmlns:a16="http://schemas.microsoft.com/office/drawing/2014/main" id="{3D7D2E74-B4E4-431B-A486-5CDFBD78EF78}"/>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66CACACF-0546-4142-8CD1-FFB49104E187}"/>
              </a:ext>
            </a:extLst>
          </p:cNvPr>
          <p:cNvSpPr>
            <a:spLocks noGrp="1"/>
          </p:cNvSpPr>
          <p:nvPr>
            <p:ph type="sldNum" sz="quarter" idx="12"/>
          </p:nvPr>
        </p:nvSpPr>
        <p:spPr/>
        <p:txBody>
          <a:bodyPr/>
          <a:lstStyle>
            <a:lvl1pPr>
              <a:defRPr/>
            </a:lvl1pPr>
          </a:lstStyle>
          <a:p>
            <a:pPr>
              <a:defRPr/>
            </a:pPr>
            <a:fld id="{4AEE8859-621A-413F-8CA1-E34E93675878}" type="slidenum">
              <a:rPr lang="cs-CZ"/>
              <a:pPr>
                <a:defRPr/>
              </a:pPr>
              <a:t>‹#›</a:t>
            </a:fld>
            <a:endParaRPr lang="cs-CZ"/>
          </a:p>
        </p:txBody>
      </p:sp>
    </p:spTree>
    <p:extLst>
      <p:ext uri="{BB962C8B-B14F-4D97-AF65-F5344CB8AC3E}">
        <p14:creationId xmlns:p14="http://schemas.microsoft.com/office/powerpoint/2010/main" val="2334734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2FC24BC-D633-44AB-9AEF-78AFA168386D}"/>
              </a:ext>
            </a:extLst>
          </p:cNvPr>
          <p:cNvSpPr>
            <a:spLocks noGrp="1"/>
          </p:cNvSpPr>
          <p:nvPr>
            <p:ph type="dt" sz="half" idx="10"/>
          </p:nvPr>
        </p:nvSpPr>
        <p:spPr/>
        <p:txBody>
          <a:bodyPr/>
          <a:lstStyle>
            <a:lvl1pPr>
              <a:defRPr/>
            </a:lvl1pPr>
          </a:lstStyle>
          <a:p>
            <a:pPr>
              <a:defRPr/>
            </a:pPr>
            <a:fld id="{36FB29C0-1850-4465-9065-F49828994547}" type="datetime1">
              <a:rPr lang="cs-CZ"/>
              <a:pPr>
                <a:defRPr/>
              </a:pPr>
              <a:t>10.04.2022</a:t>
            </a:fld>
            <a:endParaRPr lang="cs-CZ"/>
          </a:p>
        </p:txBody>
      </p:sp>
      <p:sp>
        <p:nvSpPr>
          <p:cNvPr id="5" name="Zástupný symbol pro zápatí 4">
            <a:extLst>
              <a:ext uri="{FF2B5EF4-FFF2-40B4-BE49-F238E27FC236}">
                <a16:creationId xmlns:a16="http://schemas.microsoft.com/office/drawing/2014/main" id="{B8E44B8C-1639-46EE-8124-7E4DC4F2D146}"/>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8F41C928-86D7-45AF-AD9F-13A1598C1233}"/>
              </a:ext>
            </a:extLst>
          </p:cNvPr>
          <p:cNvSpPr>
            <a:spLocks noGrp="1"/>
          </p:cNvSpPr>
          <p:nvPr>
            <p:ph type="sldNum" sz="quarter" idx="12"/>
          </p:nvPr>
        </p:nvSpPr>
        <p:spPr/>
        <p:txBody>
          <a:bodyPr/>
          <a:lstStyle>
            <a:lvl1pPr>
              <a:defRPr/>
            </a:lvl1pPr>
          </a:lstStyle>
          <a:p>
            <a:pPr>
              <a:defRPr/>
            </a:pPr>
            <a:fld id="{87317A76-3B2E-453C-B022-F4AB2AC1D018}" type="slidenum">
              <a:rPr lang="cs-CZ"/>
              <a:pPr>
                <a:defRPr/>
              </a:pPr>
              <a:t>‹#›</a:t>
            </a:fld>
            <a:endParaRPr lang="cs-CZ"/>
          </a:p>
        </p:txBody>
      </p:sp>
    </p:spTree>
    <p:extLst>
      <p:ext uri="{BB962C8B-B14F-4D97-AF65-F5344CB8AC3E}">
        <p14:creationId xmlns:p14="http://schemas.microsoft.com/office/powerpoint/2010/main" val="3544121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401F234-FE2F-404F-837D-5809EB396506}"/>
              </a:ext>
            </a:extLst>
          </p:cNvPr>
          <p:cNvSpPr>
            <a:spLocks noGrp="1"/>
          </p:cNvSpPr>
          <p:nvPr>
            <p:ph type="dt" sz="half" idx="10"/>
          </p:nvPr>
        </p:nvSpPr>
        <p:spPr/>
        <p:txBody>
          <a:bodyPr/>
          <a:lstStyle>
            <a:lvl1pPr>
              <a:defRPr/>
            </a:lvl1pPr>
          </a:lstStyle>
          <a:p>
            <a:pPr>
              <a:defRPr/>
            </a:pPr>
            <a:fld id="{2B2EF10B-FB15-4473-AEF3-88A7434FB389}" type="datetime1">
              <a:rPr lang="cs-CZ"/>
              <a:pPr>
                <a:defRPr/>
              </a:pPr>
              <a:t>10.04.2022</a:t>
            </a:fld>
            <a:endParaRPr lang="cs-CZ"/>
          </a:p>
        </p:txBody>
      </p:sp>
      <p:sp>
        <p:nvSpPr>
          <p:cNvPr id="5" name="Zástupný symbol pro zápatí 4">
            <a:extLst>
              <a:ext uri="{FF2B5EF4-FFF2-40B4-BE49-F238E27FC236}">
                <a16:creationId xmlns:a16="http://schemas.microsoft.com/office/drawing/2014/main" id="{DD46C583-C211-409F-B3CB-47A7BC6AD11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32D14B7-372D-44B6-AE10-DE212F2F7DE1}"/>
              </a:ext>
            </a:extLst>
          </p:cNvPr>
          <p:cNvSpPr>
            <a:spLocks noGrp="1"/>
          </p:cNvSpPr>
          <p:nvPr>
            <p:ph type="sldNum" sz="quarter" idx="12"/>
          </p:nvPr>
        </p:nvSpPr>
        <p:spPr/>
        <p:txBody>
          <a:bodyPr/>
          <a:lstStyle>
            <a:lvl1pPr>
              <a:defRPr/>
            </a:lvl1pPr>
          </a:lstStyle>
          <a:p>
            <a:pPr>
              <a:defRPr/>
            </a:pPr>
            <a:fld id="{C2F8B0F7-9660-4CF1-B655-3355947B0078}" type="slidenum">
              <a:rPr lang="cs-CZ"/>
              <a:pPr>
                <a:defRPr/>
              </a:pPr>
              <a:t>‹#›</a:t>
            </a:fld>
            <a:endParaRPr lang="cs-CZ"/>
          </a:p>
        </p:txBody>
      </p:sp>
    </p:spTree>
    <p:extLst>
      <p:ext uri="{BB962C8B-B14F-4D97-AF65-F5344CB8AC3E}">
        <p14:creationId xmlns:p14="http://schemas.microsoft.com/office/powerpoint/2010/main" val="165313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A607489A-6E7E-4A40-B405-320F96B5312D}" type="datetime1">
              <a:rPr lang="cs-CZ" smtClean="0"/>
              <a:t>10.04.2022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9ACA32C-05D9-499B-9C71-E03C55C3C7AE}" type="datetime1">
              <a:rPr lang="cs-CZ" smtClean="0"/>
              <a:t>10.04.2022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C6B997CB-ACFF-44A2-ACAE-8948E2140CB4}" type="datetime1">
              <a:rPr lang="cs-CZ" smtClean="0"/>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65785098-F750-4918-91EB-CE02E6A84867}" type="datetime1">
              <a:rPr lang="cs-CZ" smtClean="0"/>
              <a:t>10.04.2022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0C0611-A051-4D19-BFAC-E438F04A4E9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C7E6137-C18B-481D-BBB2-48DC475778DF}" type="datetime1">
              <a:rPr lang="cs-CZ" smtClean="0"/>
              <a:t>10.04.2022</a:t>
            </a:fld>
            <a:endParaRPr lang="cs-CZ"/>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0C0611-A051-4D19-BFAC-E438F04A4E9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1E850731-6068-4B40-95E5-46C721341204}"/>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a:extLst>
              <a:ext uri="{FF2B5EF4-FFF2-40B4-BE49-F238E27FC236}">
                <a16:creationId xmlns:a16="http://schemas.microsoft.com/office/drawing/2014/main" id="{95C1DE2B-1536-4E3B-8981-71541BE6559A}"/>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4A260FD8-1DFA-4B36-9F67-7264D931738E}"/>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456D581-A661-4D31-90DB-B1561C3E802B}" type="datetime1">
              <a:rPr lang="cs-CZ"/>
              <a:pPr>
                <a:defRPr/>
              </a:pPr>
              <a:t>10.04.2022</a:t>
            </a:fld>
            <a:endParaRPr lang="cs-CZ"/>
          </a:p>
        </p:txBody>
      </p:sp>
      <p:sp>
        <p:nvSpPr>
          <p:cNvPr id="5" name="Zástupný symbol pro zápatí 4">
            <a:extLst>
              <a:ext uri="{FF2B5EF4-FFF2-40B4-BE49-F238E27FC236}">
                <a16:creationId xmlns:a16="http://schemas.microsoft.com/office/drawing/2014/main" id="{D4F64D27-9EEC-437B-A30B-347EE497B87C}"/>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8F879EAD-2556-40B1-A435-CD1F1ADA5B9A}"/>
              </a:ext>
            </a:extLst>
          </p:cNvPr>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9AB8B0B-2527-46DA-8B17-AAC976893D21}" type="slidenum">
              <a:rPr lang="cs-CZ"/>
              <a:pPr>
                <a:defRPr/>
              </a:pPr>
              <a:t>‹#›</a:t>
            </a:fld>
            <a:endParaRPr lang="cs-CZ"/>
          </a:p>
        </p:txBody>
      </p:sp>
    </p:spTree>
    <p:extLst>
      <p:ext uri="{BB962C8B-B14F-4D97-AF65-F5344CB8AC3E}">
        <p14:creationId xmlns:p14="http://schemas.microsoft.com/office/powerpoint/2010/main" val="1581592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0C0611-A051-4D19-BFAC-E438F04A4E9A}" type="slidenum">
              <a:rPr lang="cs-CZ" smtClean="0"/>
              <a:pPr/>
              <a:t>‹#›</a:t>
            </a:fld>
            <a:endParaRPr lang="cs-CZ"/>
          </a:p>
        </p:txBody>
      </p:sp>
    </p:spTree>
    <p:extLst>
      <p:ext uri="{BB962C8B-B14F-4D97-AF65-F5344CB8AC3E}">
        <p14:creationId xmlns:p14="http://schemas.microsoft.com/office/powerpoint/2010/main" val="13841756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0E0BB9-CFF3-4EB5-858E-5935B6BEB582}" type="datetimeFigureOut">
              <a:rPr lang="cs-CZ" smtClean="0"/>
              <a:pPr/>
              <a:t>10.04.2022</a:t>
            </a:fld>
            <a:endParaRPr lang="cs-CZ"/>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0C0611-A051-4D19-BFAC-E438F04A4E9A}" type="slidenum">
              <a:rPr lang="cs-CZ" smtClean="0"/>
              <a:pPr/>
              <a:t>‹#›</a:t>
            </a:fld>
            <a:endParaRPr lang="cs-CZ"/>
          </a:p>
        </p:txBody>
      </p:sp>
    </p:spTree>
    <p:extLst>
      <p:ext uri="{BB962C8B-B14F-4D97-AF65-F5344CB8AC3E}">
        <p14:creationId xmlns:p14="http://schemas.microsoft.com/office/powerpoint/2010/main" val="17524046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8D1F9AB3-CD2C-4E32-A3C5-6E9CB6C1D836}"/>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a:extLst>
              <a:ext uri="{FF2B5EF4-FFF2-40B4-BE49-F238E27FC236}">
                <a16:creationId xmlns:a16="http://schemas.microsoft.com/office/drawing/2014/main" id="{96C5FCEE-B3AF-4117-AE51-F933F91C8531}"/>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F72434B6-4D4E-4F41-AE28-9285BC32C03D}"/>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0816510-14CC-46D7-ABEE-A7A591226404}" type="datetime1">
              <a:rPr lang="cs-CZ"/>
              <a:pPr>
                <a:defRPr/>
              </a:pPr>
              <a:t>10.04.2022</a:t>
            </a:fld>
            <a:endParaRPr lang="cs-CZ"/>
          </a:p>
        </p:txBody>
      </p:sp>
      <p:sp>
        <p:nvSpPr>
          <p:cNvPr id="5" name="Zástupný symbol pro zápatí 4">
            <a:extLst>
              <a:ext uri="{FF2B5EF4-FFF2-40B4-BE49-F238E27FC236}">
                <a16:creationId xmlns:a16="http://schemas.microsoft.com/office/drawing/2014/main" id="{4DD2B187-B943-4FD8-BEFC-DB8D25BE9FE8}"/>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2F344756-4EE5-4111-9ED4-6160C8BA87F7}"/>
              </a:ext>
            </a:extLst>
          </p:cNvPr>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C945E0F-DF8D-4099-93C3-A2A6ED14440A}" type="slidenum">
              <a:rPr lang="cs-CZ"/>
              <a:pPr>
                <a:defRPr/>
              </a:pPr>
              <a:t>‹#›</a:t>
            </a:fld>
            <a:endParaRPr lang="cs-CZ"/>
          </a:p>
        </p:txBody>
      </p:sp>
    </p:spTree>
    <p:extLst>
      <p:ext uri="{BB962C8B-B14F-4D97-AF65-F5344CB8AC3E}">
        <p14:creationId xmlns:p14="http://schemas.microsoft.com/office/powerpoint/2010/main" val="6480818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org/sustainabledevelopment/sustainable-consumption-production/"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s://mpsv.ezak.cz/contract_display_2721.html" TargetMode="External"/><Relationship Id="rId2" Type="http://schemas.openxmlformats.org/officeDocument/2006/relationships/hyperlink" Target="https://sovz.cz/wp-content/uploads/2017/06/sovz_case_studies_potravinova-pomoc_170626.pdf" TargetMode="External"/><Relationship Id="rId1" Type="http://schemas.openxmlformats.org/officeDocument/2006/relationships/slideLayout" Target="../slideLayouts/slideLayout46.xml"/><Relationship Id="rId4" Type="http://schemas.openxmlformats.org/officeDocument/2006/relationships/hyperlink" Target="https://nen.nipez.cz/VestnikNEN/ZD-653466037"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2" Type="http://schemas.openxmlformats.org/officeDocument/2006/relationships/hyperlink" Target="https://tenderarena.cz/dodavatel/seznam-profilu-zadavatelu/detail/Z0001390/zakazka/488885" TargetMode="External"/><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2" Type="http://schemas.openxmlformats.org/officeDocument/2006/relationships/hyperlink" Target="http://sovz.cz/wp-content/uploads/2018/05/sovz_case_studies_kadan_180122.pdf" TargetMode="External"/><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hyperlink" Target="http://sovz.cz/wp-content/uploads/2018/11/sovz_case_studies_decin_cz.pdf" TargetMode="Externa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2" Type="http://schemas.openxmlformats.org/officeDocument/2006/relationships/hyperlink" Target="https://ec.europa.eu/docsroom/documents/42742" TargetMode="Externa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2" Type="http://schemas.openxmlformats.org/officeDocument/2006/relationships/hyperlink" Target="http://sovz.cz/praxe/tezebni-a-pestebni-prace-v-lesnich-porostech-technicke-sluzby-havlickuv-brod/" TargetMode="External"/><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2" Type="http://schemas.openxmlformats.org/officeDocument/2006/relationships/hyperlink" Target="https://www.sovz.cz/praxe/vodni-dilo-letovice-rekonstrukce-projektova-dokumentace-pro-uzemni-rizeni-povodi-moravy-s-p/" TargetMode="External"/><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s://eur-lex.europa.eu/legal-content/CS/TXT/?uri=CELEX:62018CJ0395"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eur-lex.europa.eu/legal-content/CS/TXT/?uri=CELEX%3A52021DC0778&amp;qid=1644937802979" TargetMode="External"/><Relationship Id="rId3" Type="http://schemas.openxmlformats.org/officeDocument/2006/relationships/hyperlink" Target="https://eur-lex.europa.eu/legal-content/CS/TXT/PDF/?uri=CELEX:32017H1805&amp;from=CS" TargetMode="External"/><Relationship Id="rId7" Type="http://schemas.openxmlformats.org/officeDocument/2006/relationships/hyperlink" Target="https://eur-lex.europa.eu/resource.html?uri=cellar:9903b325-6388-11ea-b735-01aa75ed71a1.0001.02/DOC_1&amp;format=PDF" TargetMode="External"/><Relationship Id="rId2" Type="http://schemas.openxmlformats.org/officeDocument/2006/relationships/hyperlink" Target="https://eur-lex.europa.eu/legal-content/EN/TXT/?uri=COM%3A2017%3A572%3AFIN" TargetMode="External"/><Relationship Id="rId1" Type="http://schemas.openxmlformats.org/officeDocument/2006/relationships/slideLayout" Target="../slideLayouts/slideLayout13.xml"/><Relationship Id="rId6" Type="http://schemas.openxmlformats.org/officeDocument/2006/relationships/hyperlink" Target="https://ec.europa.eu/food/system/files/2020-05/f2f_action-plan_2020_strategy-info_en.pdf" TargetMode="External"/><Relationship Id="rId5" Type="http://schemas.openxmlformats.org/officeDocument/2006/relationships/hyperlink" Target="https://data.consilium.europa.eu/doc/document/ST-13352-2020-INIT/cs/pdf" TargetMode="External"/><Relationship Id="rId4" Type="http://schemas.openxmlformats.org/officeDocument/2006/relationships/hyperlink" Target="https://www.europarl.europa.eu/doceo/document/TA-8-2018-0378_CS.html"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hyperlink" Target="mailto:tereza.smidova@mpsv.cz"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sovz.cz/wp-content/uploads/2020/08/platforma-ovz_prihlaska.pdf" TargetMode="External"/><Relationship Id="rId5" Type="http://schemas.openxmlformats.org/officeDocument/2006/relationships/hyperlink" Target="https://sovz.cz/wp-content/uploads/2020/08/platforma-ovz.pdf" TargetMode="External"/><Relationship Id="rId4" Type="http://schemas.openxmlformats.org/officeDocument/2006/relationships/image" Target="../media/image52.jpeg"/></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www.sovz.cz/wp-content/uploads/2022/03/sovz_case_studies_mpsv_kancelarsky_papir.pdf"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hyperlink" Target="https://sovz.cz/wp-content/uploads/2020/05/sovz_case_studies_jihomor_kraj_kanc_potreby.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ovz.cz/wp-content/uploads/2021/04/dp_msk_propagacni_predmety.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sovz.cz/wp-content/uploads/2017/10/dp_cs_mu_mikiny.pdf"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4.jpeg"/><Relationship Id="rId5" Type="http://schemas.openxmlformats.org/officeDocument/2006/relationships/hyperlink" Target="https://www.sovz.cz/praxe/nakup-osusek-a-odevu-obsahujici-minimalne-10-recyklovanych-textilnich-vlaken-ministerstvo-obrany-holandsko/" TargetMode="External"/><Relationship Id="rId4" Type="http://schemas.openxmlformats.org/officeDocument/2006/relationships/hyperlink" Target="https://sovz.cz/wp-content/uploads/2017/06/sovz_case_studies_potravinova-pomoc_170626.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ovz.cz/wp-content/uploads/2019/01/sovz_case_studies_catering_cz-4.pdf"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hyperlink" Target="https://en.wikipedia.org/wiki/File:Fairtrade_Certification_Mark.svg" TargetMode="Externa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hyperlink" Target="https://eur-lex.europa.eu/resource.html?uri=cellar:ea0f9f73-9ab2-11ea-9d2d-01aa75ed71a1.0013.02/DOC_1&amp;format=PDF"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ovz.cz/praxe/odpovedny-pristup-zadavatele-pri-organizovani-akci-s-durazem-na-udrzitelnost-decin/" TargetMode="External"/><Relationship Id="rId2" Type="http://schemas.openxmlformats.org/officeDocument/2006/relationships/hyperlink" Target="http://sovz.cz/wp-content/uploads/2020/05/sovz_case_studies_jicin_udrzitelna-akce.pdf" TargetMode="External"/><Relationship Id="rId1" Type="http://schemas.openxmlformats.org/officeDocument/2006/relationships/slideLayout" Target="../slideLayouts/slideLayout35.xml"/><Relationship Id="rId5" Type="http://schemas.openxmlformats.org/officeDocument/2006/relationships/image" Target="../media/image19.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hyperlink" Target="https://sovz.cz/wp-content/uploads/2021/01/sovz_publikace_udrzitelne-akce_komplet.pdf" TargetMode="External"/><Relationship Id="rId3" Type="http://schemas.openxmlformats.org/officeDocument/2006/relationships/hyperlink" Target="https://www.sovz.cz/predmety/stravovani-kantyny-a-bistra/" TargetMode="External"/><Relationship Id="rId7" Type="http://schemas.openxmlformats.org/officeDocument/2006/relationships/hyperlink" Target="https://www.sovz.cz/wp-content/uploads/2021/05/stravovani_pod_lupou_vzvp.pdf" TargetMode="External"/><Relationship Id="rId2" Type="http://schemas.openxmlformats.org/officeDocument/2006/relationships/hyperlink" Target="https://sovz.cz/wp-content/uploads/2021/01/sovz_publikace_udrzitelne-akce_soubor-pozadavku.pdf" TargetMode="External"/><Relationship Id="rId1" Type="http://schemas.openxmlformats.org/officeDocument/2006/relationships/slideLayout" Target="../slideLayouts/slideLayout35.xml"/><Relationship Id="rId6" Type="http://schemas.openxmlformats.org/officeDocument/2006/relationships/hyperlink" Target="https://institut.sovz.cz/seminar/zaznam-konference-odpovedne-verejne-zadavani-2021/" TargetMode="External"/><Relationship Id="rId5" Type="http://schemas.openxmlformats.org/officeDocument/2006/relationships/hyperlink" Target="https://institut.sovz.cz/seminar/odpovedny-pristup-ke-stravovani-a-nakupu-potravin-nejen-ve-verejnych-zakazkach-videoseminar/" TargetMode="External"/><Relationship Id="rId4" Type="http://schemas.openxmlformats.org/officeDocument/2006/relationships/hyperlink" Target="https://www.sovz.cz/predmety/udrzitelne-akce/" TargetMode="Externa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ovz.cz/wp-content/uploads/2020/12/environmentalni-pozadavky.pdf" TargetMode="External"/><Relationship Id="rId7" Type="http://schemas.openxmlformats.org/officeDocument/2006/relationships/image" Target="../media/image22.png"/><Relationship Id="rId2" Type="http://schemas.openxmlformats.org/officeDocument/2006/relationships/hyperlink" Target="http://sovz.cz/wp-content/uploads/2016/11/dp_cs_brnoluzanky.pdf" TargetMode="External"/><Relationship Id="rId1" Type="http://schemas.openxmlformats.org/officeDocument/2006/relationships/slideLayout" Target="../slideLayouts/slideLayout35.xml"/><Relationship Id="rId6" Type="http://schemas.openxmlformats.org/officeDocument/2006/relationships/image" Target="../media/image21.jpeg"/><Relationship Id="rId5" Type="http://schemas.openxmlformats.org/officeDocument/2006/relationships/hyperlink" Target="https://www.sovz.cz/wp-content/uploads/2021/02/ovz_publikace_cirkularni-nabytek_verze-pro-web.pdf" TargetMode="External"/><Relationship Id="rId4" Type="http://schemas.openxmlformats.org/officeDocument/2006/relationships/hyperlink" Target="https://sovz.cz/wp-content/uploads/2021/01/sovz_case_studies_mpsv_nabytek-a-zidle.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ovz.cz/praxe/opetovne-pouziti-a-renovace-nabytku-prostrednictvim-cirkularniho-verejneho-zadavani-public-health-wales-gb/" TargetMode="Externa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sovz.cz/wp-content/uploads/2020/03/sovz_case_studies_mpsv_nakup-zelene-elektriny.pdf"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hyperlink" Target="https://www.sovz.cz/wp-content/uploads/2021/10/sovz_case_study_mzp_obnovitelna-energie.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environment/gpp/eu_gpp_criteria_en.htm"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hyperlink" Target="https://ec.europa.eu/info/policies/public-procurement/support-tools-public-buyers/social-procurement_cs" TargetMode="Externa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electronicswatch.org/en/" TargetMode="External"/><Relationship Id="rId7" Type="http://schemas.openxmlformats.org/officeDocument/2006/relationships/hyperlink" Target="https://circularcomputing.com/public-procurement/" TargetMode="External"/><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hyperlink" Target="https://www.responsiblebusiness.org/" TargetMode="External"/><Relationship Id="rId5" Type="http://schemas.openxmlformats.org/officeDocument/2006/relationships/hyperlink" Target="https://www.epeat.net/" TargetMode="External"/><Relationship Id="rId4" Type="http://schemas.openxmlformats.org/officeDocument/2006/relationships/hyperlink" Target="https://tcocertified.com/"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sovz.cz/praxe/dodavka-vypocetni-techniky-notebooky-2022-2023/" TargetMode="Externa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hyperlink" Target="https://tcocertified.com/product-finder/" TargetMode="Externa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hyperlink" Target="https://tcocertified.com/equivalent-proof-of-compliance-with-tco-certified/" TargetMode="Externa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hyperlink" Target="https://www.uohs.cz/cs/verejne-zakazky/sbirky-rozhodnuti/detail-9272.html"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s://www.uohs.cz/cs/verejne-zakazky/sbirky-rozhodnuti/detail-9272.html" TargetMode="External"/><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uohs.cz/cs/verejne-zakazky/sbirky-rozhodnuti/detail-9272.html" TargetMode="External"/><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hyperlink" Target="https://www.sovz.cz/praxe/zajisteni-servisu-a-provozu-tiskovych-a-multifunkcnich-zarizeni-mpsv/" TargetMode="Externa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https://sovz.cz/wp-content/uploads/2019/04/sovz_case_studies_sazava_rekonstrukce-jezu.pdf" TargetMode="External"/><Relationship Id="rId4" Type="http://schemas.openxmlformats.org/officeDocument/2006/relationships/hyperlink" Target="https://sovz.cz/wp-content/uploads/2018/05/sovz_case_studies_kadan_180122.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hyperlink" Target="https://sovz.cz/wp-content/uploads/2021/01/vzorova_textace_memorandum_o-_ferovych_podminkach_v_dodavatelskem_retezci.pdf" TargetMode="External"/><Relationship Id="rId4" Type="http://schemas.openxmlformats.org/officeDocument/2006/relationships/hyperlink" Target="https://sovz.cz/wp-content/uploads/2021/01/vzorova_textace_cestne_prohlaseni_k_so_plneni_vz.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hyperlink" Target="https://zakazky.eagri.cz/contract_display_13639.html" TargetMode="External"/><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33.jp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hyperlink" Target="https://www.orlikppo.cz/" TargetMode="Externa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zakazky.muni.cz/contract_display_5005.html" TargetMode="External"/><Relationship Id="rId4" Type="http://schemas.openxmlformats.org/officeDocument/2006/relationships/hyperlink" Target="https://www.e-zakazky.cz/Detail-Verejne-Zakazky/f0e3a11e-e918-4e79-a7bf-6a5e0d3fb260/4758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s://www.sovz.cz/wp-content/uploads/2022/02/sovz_case_studies_jmk_vymena-oken.pdf"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hyperlink" Target="https://www.sovz.cz/wp-content/uploads/2021/05/sovz_case_studies_praha12_modularni-skolka.pdf" TargetMode="External"/><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hyperlink" Target="https://zakazky.praha12.cz/document_download_13.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sovz.cz/praxe/stavba-depozitare-vychodoceskeho-muzea-v-pardubicich-s-vyuzitim-recyklatu-pardubicky-kraj/" TargetMode="External"/><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hyperlink" Target="https://zakazky.cenakhk.cz/contract_display_7401.html" TargetMode="External"/><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hyperlink" Target="https://www.mzp.cz/cz/metodika_stavebni_odpady"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sovz.cz/praxe/zhotoveni-stavby-areal-sportovnich-nadeji/" TargetMode="External"/><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hyperlink" Target="https://ezak.praha14.cz/contract_display_1138.html" TargetMode="External"/><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hyperlink" Target="https://eur-lex.europa.eu/legal-content/CS/TXT/?uri=CELEX:62018CJ0395" TargetMode="External"/><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hyperlink" Target="https://www.sovz.cz/temata/ferove-a-dustojne-pracovni-podmninky/" TargetMode="Externa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hyperlink" Target="http://sovz.cz/wp-content/uploads/2019/02/sovz_case_study_ferove_podminky_konzervator.pdf" TargetMode="External"/><Relationship Id="rId2" Type="http://schemas.openxmlformats.org/officeDocument/2006/relationships/hyperlink" Target="http://sovz.cz/partneri/vysoka-skola-chemicko-technologicka-v-praze/" TargetMode="Externa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hyperlink" Target="https://www.uohs.cz/cs/verejne-zakazky/sbirky-rozhodnuti/detail-15817.html" TargetMode="External"/><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hyperlink" Target="https://sovz.cz/wp-content/uploads/2019/12/sovz_case_studies_uklid-v-ceske-televizi.pdf" TargetMode="External"/><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hyperlink" Target="https://www.youtube.com/watch?v=OR9CGR60bJ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zakazky.cuni.cz/contract_display_4671.html" TargetMode="External"/><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hyperlink" Target="https://www.sovz.cz/wp-content/uploads/2021/05/dp_mpsv_ostraha_210526-1.pdf" TargetMode="External"/><Relationship Id="rId2" Type="http://schemas.openxmlformats.org/officeDocument/2006/relationships/hyperlink" Target="https://nen.nipez.cz/SeznamZadavacichPostupu/ZakladniInformaceOZadavacimPostupuM-911501091-45519330/ZakladniInformaceOZadavacimPostupu-911501091-45519330" TargetMode="Externa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hyperlink" Target="#_ednref1"/><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779912" y="915566"/>
            <a:ext cx="4906888" cy="3384375"/>
          </a:xfrm>
        </p:spPr>
        <p:txBody>
          <a:bodyPr>
            <a:normAutofit fontScale="90000"/>
          </a:bodyPr>
          <a:lstStyle/>
          <a:p>
            <a:br>
              <a:rPr lang="cs-CZ" sz="3100" b="1" dirty="0"/>
            </a:br>
            <a:r>
              <a:rPr lang="cs-CZ" sz="3100" b="1" dirty="0"/>
              <a:t>Odpovědné veřejné zadávání </a:t>
            </a:r>
            <a:br>
              <a:rPr lang="cs-CZ" sz="3100" b="1" dirty="0"/>
            </a:br>
            <a:r>
              <a:rPr lang="cs-CZ" sz="3100" b="1" dirty="0"/>
              <a:t>v praxi</a:t>
            </a:r>
            <a:br>
              <a:rPr lang="cs-CZ" sz="3100" b="1" dirty="0"/>
            </a:br>
            <a:br>
              <a:rPr lang="cs-CZ" sz="3100" b="1" dirty="0"/>
            </a:br>
            <a:r>
              <a:rPr lang="cs-CZ" sz="1800" dirty="0"/>
              <a:t>7. dubna 2022</a:t>
            </a:r>
            <a:br>
              <a:rPr lang="cs-CZ" sz="2000" dirty="0"/>
            </a:br>
            <a:br>
              <a:rPr lang="cs-CZ" sz="2000" dirty="0"/>
            </a:br>
            <a:r>
              <a:rPr lang="cs-CZ" sz="1800" dirty="0"/>
              <a:t>Leona Gergelová Šteigrová</a:t>
            </a:r>
            <a:br>
              <a:rPr lang="cs-CZ" sz="1800" dirty="0"/>
            </a:br>
            <a:r>
              <a:rPr lang="cs-CZ" sz="1800" dirty="0"/>
              <a:t>Monika Dobrovodská</a:t>
            </a:r>
            <a:br>
              <a:rPr lang="cs-CZ" sz="1800" dirty="0"/>
            </a:br>
            <a:r>
              <a:rPr lang="cs-CZ" sz="1800" dirty="0"/>
              <a:t>Adam Gromnica</a:t>
            </a:r>
            <a:br>
              <a:rPr lang="cs-CZ" sz="1800" dirty="0"/>
            </a:br>
            <a:r>
              <a:rPr lang="cs-CZ" sz="1800" dirty="0"/>
              <a:t>Zbyněk Pochmon</a:t>
            </a:r>
            <a:br>
              <a:rPr lang="cs-CZ" sz="1800" dirty="0"/>
            </a:br>
            <a:r>
              <a:rPr lang="cs-CZ" sz="1800" dirty="0"/>
              <a:t>Regina Hulmanová</a:t>
            </a:r>
            <a:br>
              <a:rPr lang="cs-CZ" sz="1800" dirty="0"/>
            </a:br>
            <a:r>
              <a:rPr lang="cs-CZ" sz="1800" dirty="0"/>
              <a:t>Markéta Matysíková</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a:extLst>
              <a:ext uri="{FF2B5EF4-FFF2-40B4-BE49-F238E27FC236}">
                <a16:creationId xmlns:a16="http://schemas.microsoft.com/office/drawing/2014/main" id="{E2E745BB-8F3B-49F5-B580-5124CEA4CD9B}"/>
              </a:ext>
            </a:extLst>
          </p:cNvPr>
          <p:cNvSpPr>
            <a:spLocks noGrp="1" noChangeArrowheads="1"/>
          </p:cNvSpPr>
          <p:nvPr>
            <p:ph type="title"/>
          </p:nvPr>
        </p:nvSpPr>
        <p:spPr>
          <a:xfrm>
            <a:off x="457200" y="206375"/>
            <a:ext cx="7499350" cy="857250"/>
          </a:xfrm>
        </p:spPr>
        <p:txBody>
          <a:bodyPr/>
          <a:lstStyle/>
          <a:p>
            <a:pPr algn="l" eaLnBrk="1" hangingPunct="1"/>
            <a:r>
              <a:rPr lang="cs-CZ" altLang="cs-CZ" sz="2800" b="1" dirty="0"/>
              <a:t>OVZ v kontextu udržitelnosti</a:t>
            </a:r>
          </a:p>
        </p:txBody>
      </p:sp>
      <p:sp>
        <p:nvSpPr>
          <p:cNvPr id="4" name="Zástupný obsah 3">
            <a:extLst>
              <a:ext uri="{FF2B5EF4-FFF2-40B4-BE49-F238E27FC236}">
                <a16:creationId xmlns:a16="http://schemas.microsoft.com/office/drawing/2014/main" id="{2424477D-C730-47B5-BBA0-0072421CB0DA}"/>
              </a:ext>
            </a:extLst>
          </p:cNvPr>
          <p:cNvSpPr>
            <a:spLocks noGrp="1"/>
          </p:cNvSpPr>
          <p:nvPr>
            <p:ph idx="1"/>
          </p:nvPr>
        </p:nvSpPr>
        <p:spPr>
          <a:xfrm>
            <a:off x="349250" y="1063625"/>
            <a:ext cx="7715250" cy="3840163"/>
          </a:xfrm>
        </p:spPr>
        <p:txBody>
          <a:bodyPr rtlCol="0">
            <a:noAutofit/>
          </a:bodyPr>
          <a:lstStyle/>
          <a:p>
            <a:pPr eaLnBrk="1" fontAlgn="auto" hangingPunct="1">
              <a:spcAft>
                <a:spcPts val="0"/>
              </a:spcAft>
              <a:defRPr/>
            </a:pPr>
            <a:endParaRPr lang="cs-CZ" sz="1800" dirty="0"/>
          </a:p>
          <a:p>
            <a:pPr eaLnBrk="1" fontAlgn="auto" hangingPunct="1">
              <a:spcAft>
                <a:spcPts val="0"/>
              </a:spcAft>
              <a:defRPr/>
            </a:pPr>
            <a:r>
              <a:rPr lang="cs-CZ" sz="1800" dirty="0"/>
              <a:t>Udržitelné veřejné zakázky (v rámci národních legislativ) představují nedílnou součást cílů udržitelného rozvoje OSN, zejména v oblasti cíle 12 – </a:t>
            </a:r>
            <a:r>
              <a:rPr lang="cs-CZ" sz="1800" dirty="0">
                <a:latin typeface="+mj-lt"/>
              </a:rPr>
              <a:t>„</a:t>
            </a:r>
            <a:r>
              <a:rPr lang="cs-CZ" sz="1800" i="1" dirty="0">
                <a:solidFill>
                  <a:srgbClr val="191919"/>
                </a:solidFill>
                <a:latin typeface="+mj-lt"/>
              </a:rPr>
              <a:t>Zajistit udržitelnou spotřebu a výrobu</a:t>
            </a:r>
            <a:r>
              <a:rPr lang="cs-CZ" sz="1800" dirty="0"/>
              <a:t>“</a:t>
            </a:r>
          </a:p>
          <a:p>
            <a:pPr eaLnBrk="1" fontAlgn="auto" hangingPunct="1">
              <a:spcAft>
                <a:spcPts val="0"/>
              </a:spcAft>
              <a:defRPr/>
            </a:pPr>
            <a:r>
              <a:rPr lang="cs-CZ" sz="1800" dirty="0">
                <a:latin typeface="+mj-lt"/>
              </a:rPr>
              <a:t>Mj. SDG 12.7: „</a:t>
            </a:r>
            <a:r>
              <a:rPr lang="cs-CZ" sz="1800" i="1" dirty="0">
                <a:latin typeface="+mj-lt"/>
              </a:rPr>
              <a:t>Prosazovat udržitelné postupy v zadávání veřejných zakázek v souladu s národními politikami a prioritami</a:t>
            </a:r>
            <a:r>
              <a:rPr lang="cs-CZ" sz="1800" dirty="0">
                <a:latin typeface="+mj-lt"/>
              </a:rPr>
              <a:t>“</a:t>
            </a:r>
          </a:p>
          <a:p>
            <a:pPr eaLnBrk="1" fontAlgn="auto" hangingPunct="1">
              <a:spcAft>
                <a:spcPts val="0"/>
              </a:spcAft>
              <a:defRPr/>
            </a:pPr>
            <a:r>
              <a:rPr lang="en-US" sz="1800" dirty="0">
                <a:hlinkClick r:id="rId2"/>
              </a:rPr>
              <a:t>Sustainable consumption and production (un.org)</a:t>
            </a:r>
            <a:endParaRPr lang="cs-CZ" sz="1800" dirty="0">
              <a:latin typeface="+mj-lt"/>
            </a:endParaRPr>
          </a:p>
        </p:txBody>
      </p:sp>
      <p:sp>
        <p:nvSpPr>
          <p:cNvPr id="3" name="Zástupný symbol pro číslo snímku 2">
            <a:extLst>
              <a:ext uri="{FF2B5EF4-FFF2-40B4-BE49-F238E27FC236}">
                <a16:creationId xmlns:a16="http://schemas.microsoft.com/office/drawing/2014/main" id="{35659515-B48D-4395-9E1A-76CE279821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F01A24-FAB1-45E9-836C-BCA378CD19F8}" type="slidenum">
              <a:rPr kumimoji="0" lang="cs-CZ"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7C305497-4176-448E-945C-1C8974005161}"/>
              </a:ext>
            </a:extLst>
          </p:cNvPr>
          <p:cNvSpPr>
            <a:spLocks noGrp="1" noChangeArrowheads="1"/>
          </p:cNvSpPr>
          <p:nvPr>
            <p:ph type="title"/>
          </p:nvPr>
        </p:nvSpPr>
        <p:spPr>
          <a:xfrm>
            <a:off x="457200" y="182563"/>
            <a:ext cx="8229600" cy="857250"/>
          </a:xfrm>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D150CC37-C285-49CE-82F8-E181B7F91678}"/>
              </a:ext>
            </a:extLst>
          </p:cNvPr>
          <p:cNvSpPr>
            <a:spLocks noGrp="1"/>
          </p:cNvSpPr>
          <p:nvPr>
            <p:ph idx="1"/>
          </p:nvPr>
        </p:nvSpPr>
        <p:spPr>
          <a:xfrm>
            <a:off x="457200" y="1200150"/>
            <a:ext cx="7643813" cy="3394075"/>
          </a:xfrm>
        </p:spPr>
        <p:txBody>
          <a:bodyPr>
            <a:normAutofit lnSpcReduction="10000"/>
          </a:bodyPr>
          <a:lstStyle/>
          <a:p>
            <a:pPr marL="0" indent="0">
              <a:buFont typeface="Arial" panose="020B0604020202020204" pitchFamily="34" charset="0"/>
              <a:buNone/>
              <a:defRPr/>
            </a:pPr>
            <a:r>
              <a:rPr lang="cs-CZ" sz="1400" b="1" dirty="0"/>
              <a:t>MPSV: Dodávky potravinové a materiální pomoci hrazené z Fondu evropské pomoci nejchudším osobám – Textil</a:t>
            </a:r>
          </a:p>
          <a:p>
            <a:pPr marL="0" indent="0">
              <a:buFont typeface="Arial" panose="020B0604020202020204" pitchFamily="34" charset="0"/>
              <a:buNone/>
              <a:defRPr/>
            </a:pPr>
            <a:endParaRPr lang="pl-PL" sz="1400" dirty="0"/>
          </a:p>
          <a:p>
            <a:pPr marL="0" indent="0">
              <a:buFont typeface="Arial" panose="020B0604020202020204" pitchFamily="34" charset="0"/>
              <a:buNone/>
              <a:defRPr/>
            </a:pPr>
            <a:r>
              <a:rPr lang="pl-PL" sz="1400" dirty="0"/>
              <a:t>Předmět plnění: ponožky, leginy, tílka, spodní prádlo, ručníky, utěrky, prostěradlo, čepice, šály a další</a:t>
            </a:r>
          </a:p>
          <a:p>
            <a:pPr marL="0" indent="0">
              <a:buFont typeface="Arial" panose="020B0604020202020204" pitchFamily="34" charset="0"/>
              <a:buNone/>
              <a:defRPr/>
            </a:pPr>
            <a:r>
              <a:rPr lang="pl-PL" sz="1400" dirty="0">
                <a:latin typeface="+mj-lt"/>
              </a:rPr>
              <a:t>PH: 14 mil. Kč bez DPH, otevřené řízení, hodnoceno na cenu</a:t>
            </a:r>
          </a:p>
          <a:p>
            <a:pPr marL="0" indent="0">
              <a:buFont typeface="Arial" panose="020B0604020202020204" pitchFamily="34" charset="0"/>
              <a:buNone/>
              <a:defRPr/>
            </a:pPr>
            <a:r>
              <a:rPr lang="pl-PL" sz="1400" dirty="0">
                <a:latin typeface="+mj-lt"/>
              </a:rPr>
              <a:t>2 nabídky</a:t>
            </a:r>
          </a:p>
          <a:p>
            <a:pPr marL="0" indent="0">
              <a:buFont typeface="Arial" panose="020B0604020202020204" pitchFamily="34" charset="0"/>
              <a:buNone/>
              <a:defRPr/>
            </a:pPr>
            <a:r>
              <a:rPr lang="pl-PL" sz="1400" dirty="0">
                <a:latin typeface="+mj-lt"/>
              </a:rPr>
              <a:t>Smlouva uzavřena v roce 2017</a:t>
            </a:r>
            <a:endParaRPr lang="cs-CZ" sz="1400" dirty="0">
              <a:latin typeface="+mj-lt"/>
            </a:endParaRPr>
          </a:p>
          <a:p>
            <a:pPr marL="0" indent="0">
              <a:buFont typeface="Arial" panose="020B0604020202020204" pitchFamily="34" charset="0"/>
              <a:buNone/>
              <a:defRPr/>
            </a:pPr>
            <a:r>
              <a:rPr lang="cs-CZ" sz="1400" dirty="0">
                <a:latin typeface="+mj-lt"/>
                <a:hlinkClick r:id="rId2"/>
              </a:rPr>
              <a:t>SOVZ_CASE_STUDIES_POTRAVINOVA </a:t>
            </a:r>
            <a:r>
              <a:rPr lang="cs-CZ" sz="1400" dirty="0" err="1">
                <a:latin typeface="+mj-lt"/>
                <a:hlinkClick r:id="rId2"/>
              </a:rPr>
              <a:t>POMOC.cdr</a:t>
            </a:r>
            <a:endParaRPr lang="cs-CZ" sz="1400" dirty="0">
              <a:latin typeface="+mj-lt"/>
            </a:endParaRPr>
          </a:p>
          <a:p>
            <a:pPr marL="0" indent="0">
              <a:buFont typeface="Arial" panose="020B0604020202020204" pitchFamily="34" charset="0"/>
              <a:buNone/>
              <a:defRPr/>
            </a:pPr>
            <a:r>
              <a:rPr lang="cs-CZ" sz="1400" u="sng" dirty="0">
                <a:solidFill>
                  <a:srgbClr val="0000FF"/>
                </a:solidFill>
                <a:latin typeface="+mj-lt"/>
                <a:ea typeface="Times New Roman" panose="02020603050405020304" pitchFamily="18" charset="0"/>
                <a:hlinkClick r:id="rId3"/>
              </a:rPr>
              <a:t>https://mpsv.ezak.cz/contract_display_2721.html</a:t>
            </a:r>
            <a:endParaRPr lang="cs-CZ" sz="1400" u="sng" dirty="0">
              <a:solidFill>
                <a:srgbClr val="0000FF"/>
              </a:solidFill>
              <a:latin typeface="+mj-lt"/>
              <a:ea typeface="Times New Roman" panose="02020603050405020304" pitchFamily="18" charset="0"/>
            </a:endParaRPr>
          </a:p>
          <a:p>
            <a:pPr marL="0" indent="0">
              <a:buFont typeface="Arial" panose="020B0604020202020204" pitchFamily="34" charset="0"/>
              <a:buNone/>
              <a:defRPr/>
            </a:pPr>
            <a:endParaRPr lang="cs-CZ" sz="1400" dirty="0">
              <a:latin typeface="+mj-lt"/>
            </a:endParaRPr>
          </a:p>
          <a:p>
            <a:pPr marL="0" indent="0">
              <a:buFont typeface="Arial" panose="020B0604020202020204" pitchFamily="34" charset="0"/>
              <a:buNone/>
              <a:defRPr/>
            </a:pPr>
            <a:r>
              <a:rPr lang="cs-CZ" sz="1400" dirty="0">
                <a:latin typeface="+mj-lt"/>
              </a:rPr>
              <a:t>PH: 7 mil. Kč bez DPH, otevřené řízeni, hodnoceno na cenu</a:t>
            </a:r>
          </a:p>
          <a:p>
            <a:pPr marL="0" indent="0">
              <a:buFont typeface="Arial" panose="020B0604020202020204" pitchFamily="34" charset="0"/>
              <a:buNone/>
              <a:defRPr/>
            </a:pPr>
            <a:r>
              <a:rPr lang="cs-CZ" sz="1400" dirty="0">
                <a:latin typeface="+mj-lt"/>
              </a:rPr>
              <a:t>2 nabídky</a:t>
            </a:r>
          </a:p>
          <a:p>
            <a:pPr marL="0" indent="0">
              <a:buFont typeface="Arial" panose="020B0604020202020204" pitchFamily="34" charset="0"/>
              <a:buNone/>
              <a:defRPr/>
            </a:pPr>
            <a:r>
              <a:rPr lang="cs-CZ" sz="1400" dirty="0">
                <a:latin typeface="+mj-lt"/>
              </a:rPr>
              <a:t>Smlouva uzavřena v roce 2020</a:t>
            </a:r>
          </a:p>
          <a:p>
            <a:pPr marL="0" indent="0">
              <a:buFont typeface="Arial" panose="020B0604020202020204" pitchFamily="34" charset="0"/>
              <a:buNone/>
              <a:defRPr/>
            </a:pPr>
            <a:r>
              <a:rPr lang="cs-CZ" sz="1400" dirty="0">
                <a:solidFill>
                  <a:srgbClr val="000000"/>
                </a:solidFill>
                <a:latin typeface="+mj-lt"/>
                <a:ea typeface="Times New Roman" panose="02020603050405020304" pitchFamily="18" charset="0"/>
                <a:hlinkClick r:id="rId4"/>
              </a:rPr>
              <a:t>https://nen.nipez.cz/VestnikNEN/ZD-653466037</a:t>
            </a:r>
            <a:endParaRPr lang="cs-CZ" sz="1400" dirty="0">
              <a:solidFill>
                <a:srgbClr val="000000"/>
              </a:solidFill>
              <a:latin typeface="+mj-lt"/>
              <a:ea typeface="Times New Roman" panose="02020603050405020304" pitchFamily="18" charset="0"/>
            </a:endParaRPr>
          </a:p>
          <a:p>
            <a:pPr marL="0" indent="0">
              <a:buFont typeface="Arial" panose="020B0604020202020204" pitchFamily="34" charset="0"/>
              <a:buNone/>
              <a:defRPr/>
            </a:pPr>
            <a:endParaRPr lang="cs-CZ" sz="1600" dirty="0">
              <a:latin typeface="+mj-lt"/>
            </a:endParaRPr>
          </a:p>
        </p:txBody>
      </p:sp>
      <p:sp>
        <p:nvSpPr>
          <p:cNvPr id="4" name="Zástupný symbol pro číslo snímku 3">
            <a:extLst>
              <a:ext uri="{FF2B5EF4-FFF2-40B4-BE49-F238E27FC236}">
                <a16:creationId xmlns:a16="http://schemas.microsoft.com/office/drawing/2014/main" id="{00AD3BD9-5510-4A79-900D-9AB6BB0354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52848-2A7C-46A9-B0F2-E2A1DDA53DC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4945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a:extLst>
              <a:ext uri="{FF2B5EF4-FFF2-40B4-BE49-F238E27FC236}">
                <a16:creationId xmlns:a16="http://schemas.microsoft.com/office/drawing/2014/main" id="{26A239BF-DB3B-4B75-AF8C-1BC3C6AF5A30}"/>
              </a:ext>
            </a:extLst>
          </p:cNvPr>
          <p:cNvSpPr>
            <a:spLocks noGrp="1" noChangeArrowheads="1"/>
          </p:cNvSpPr>
          <p:nvPr>
            <p:ph type="title"/>
          </p:nvPr>
        </p:nvSpPr>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36859038-7EB4-4245-B5A1-C8E5D79EBA0B}"/>
              </a:ext>
            </a:extLst>
          </p:cNvPr>
          <p:cNvSpPr>
            <a:spLocks noGrp="1"/>
          </p:cNvSpPr>
          <p:nvPr>
            <p:ph idx="1"/>
          </p:nvPr>
        </p:nvSpPr>
        <p:spPr>
          <a:xfrm>
            <a:off x="457200" y="1200150"/>
            <a:ext cx="7570788" cy="3394075"/>
          </a:xfrm>
        </p:spPr>
        <p:txBody>
          <a:bodyPr>
            <a:normAutofit fontScale="47500" lnSpcReduction="20000"/>
          </a:bodyPr>
          <a:lstStyle/>
          <a:p>
            <a:pPr algn="just">
              <a:buFontTx/>
              <a:buChar char="-"/>
              <a:defRPr/>
            </a:pPr>
            <a:r>
              <a:rPr lang="cs-CZ" dirty="0"/>
              <a:t>Bylo požadováno (jako zvláštní podmínka plnění): aby výrobce nabízeného a dodávaného zboží při výrobním procesu (tj. šití, pletení a jiné úpravy látek či jiných použitých materiálů nezbytné ke vzniku nabízeného finálního produktu) důsledně dbal na následující: </a:t>
            </a:r>
            <a:r>
              <a:rPr lang="cs-CZ" b="1" dirty="0"/>
              <a:t>zákaz nucené práce, zákaz dětské práce, bezpečné a zdravotně nezávadné pracovní podmínky, platné pracovní smlouvy</a:t>
            </a:r>
            <a:r>
              <a:rPr lang="cs-CZ" dirty="0"/>
              <a:t>.</a:t>
            </a:r>
          </a:p>
          <a:p>
            <a:pPr algn="just">
              <a:buFontTx/>
              <a:buChar char="-"/>
              <a:defRPr/>
            </a:pPr>
            <a:endParaRPr lang="cs-CZ" dirty="0"/>
          </a:p>
          <a:p>
            <a:pPr algn="just">
              <a:buFontTx/>
              <a:buChar char="-"/>
              <a:defRPr/>
            </a:pPr>
            <a:r>
              <a:rPr lang="cs-CZ" dirty="0"/>
              <a:t>Připuštěné způsoby prokázání: členství v iniciativě </a:t>
            </a:r>
            <a:r>
              <a:rPr lang="cs-CZ" b="1" dirty="0"/>
              <a:t>Fair </a:t>
            </a:r>
            <a:r>
              <a:rPr lang="cs-CZ" b="1" dirty="0" err="1"/>
              <a:t>Wear</a:t>
            </a:r>
            <a:r>
              <a:rPr lang="cs-CZ" b="1" dirty="0"/>
              <a:t> </a:t>
            </a:r>
            <a:r>
              <a:rPr lang="cs-CZ" b="1" dirty="0" err="1"/>
              <a:t>Foundation</a:t>
            </a:r>
            <a:r>
              <a:rPr lang="cs-CZ" dirty="0"/>
              <a:t>, nebo </a:t>
            </a:r>
            <a:r>
              <a:rPr lang="cs-CZ" b="1" dirty="0"/>
              <a:t>ČP</a:t>
            </a:r>
            <a:r>
              <a:rPr lang="cs-CZ" dirty="0"/>
              <a:t> účastníka o dodržování požadovaných podmínek + u každé položky identifikace výrobce, značky, </a:t>
            </a:r>
            <a:r>
              <a:rPr lang="cs-CZ" b="1" dirty="0"/>
              <a:t>včetně uvedení adresy továrny</a:t>
            </a:r>
            <a:r>
              <a:rPr lang="cs-CZ" dirty="0"/>
              <a:t>, v níž fakticky probíhá proces výroby + možnost zadavatele provést (a to i prostřednictvím zmocněné třetí strany) </a:t>
            </a:r>
            <a:r>
              <a:rPr lang="cs-CZ" b="1" dirty="0"/>
              <a:t>audit</a:t>
            </a:r>
            <a:r>
              <a:rPr lang="cs-CZ" dirty="0"/>
              <a:t> dodavatelské továrny za účelem prověření plnění požadovaných podmínek a povinnost prodávajícího (i jeho poddodavatele) poskytnout k tomu </a:t>
            </a:r>
            <a:r>
              <a:rPr lang="cs-CZ" b="1" dirty="0"/>
              <a:t>součinnost</a:t>
            </a:r>
            <a:r>
              <a:rPr lang="cs-CZ" dirty="0"/>
              <a:t> + </a:t>
            </a:r>
            <a:r>
              <a:rPr lang="cs-CZ" b="1" dirty="0"/>
              <a:t>možnost odstoupení</a:t>
            </a:r>
            <a:r>
              <a:rPr lang="cs-CZ" dirty="0"/>
              <a:t> při porušení deklarovaného v ČP nebo neposkytnutí součinnosti při auditu.</a:t>
            </a:r>
          </a:p>
          <a:p>
            <a:pPr>
              <a:defRPr/>
            </a:pPr>
            <a:endParaRPr lang="cs-CZ" dirty="0"/>
          </a:p>
        </p:txBody>
      </p:sp>
      <p:sp>
        <p:nvSpPr>
          <p:cNvPr id="4" name="Zástupný symbol pro číslo snímku 3">
            <a:extLst>
              <a:ext uri="{FF2B5EF4-FFF2-40B4-BE49-F238E27FC236}">
                <a16:creationId xmlns:a16="http://schemas.microsoft.com/office/drawing/2014/main" id="{B2F0BB11-188A-4798-AEB1-C8BFFEE4BE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9FA4A-671D-44C3-9382-2D4C749D5BC8}"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0087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dpis 1">
            <a:extLst>
              <a:ext uri="{FF2B5EF4-FFF2-40B4-BE49-F238E27FC236}">
                <a16:creationId xmlns:a16="http://schemas.microsoft.com/office/drawing/2014/main" id="{4BE21C6D-8C10-4FD7-ABD3-A257944F43CD}"/>
              </a:ext>
            </a:extLst>
          </p:cNvPr>
          <p:cNvSpPr>
            <a:spLocks noGrp="1" noChangeArrowheads="1"/>
          </p:cNvSpPr>
          <p:nvPr>
            <p:ph type="title"/>
          </p:nvPr>
        </p:nvSpPr>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D0A796F8-D246-460A-B9C1-F7A6BA6203F8}"/>
              </a:ext>
            </a:extLst>
          </p:cNvPr>
          <p:cNvSpPr>
            <a:spLocks noGrp="1"/>
          </p:cNvSpPr>
          <p:nvPr>
            <p:ph idx="1"/>
          </p:nvPr>
        </p:nvSpPr>
        <p:spPr>
          <a:xfrm>
            <a:off x="457200" y="1200150"/>
            <a:ext cx="7715250" cy="3394075"/>
          </a:xfrm>
        </p:spPr>
        <p:txBody>
          <a:bodyPr/>
          <a:lstStyle/>
          <a:p>
            <a:pPr>
              <a:defRPr/>
            </a:pPr>
            <a:endParaRPr lang="cs-CZ" sz="1800" dirty="0"/>
          </a:p>
          <a:p>
            <a:pPr marL="0" indent="0">
              <a:buFont typeface="Arial" panose="020B0604020202020204" pitchFamily="34" charset="0"/>
              <a:buNone/>
              <a:defRPr/>
            </a:pPr>
            <a:r>
              <a:rPr lang="cs-CZ" sz="1800" dirty="0"/>
              <a:t>První smlouva byla uzavřena s dodavatelem šijícím převážně na </a:t>
            </a:r>
            <a:r>
              <a:rPr lang="cs-CZ" sz="1800" b="1" dirty="0"/>
              <a:t>Slovensku</a:t>
            </a:r>
            <a:r>
              <a:rPr lang="cs-CZ" sz="1800" dirty="0"/>
              <a:t> a druhá s dodavatelem dovážejícím zboží z </a:t>
            </a:r>
            <a:r>
              <a:rPr lang="cs-CZ" sz="1800" b="1" dirty="0"/>
              <a:t>Číny. </a:t>
            </a:r>
            <a:r>
              <a:rPr lang="cs-CZ" sz="1800" dirty="0"/>
              <a:t>V obou případech byly požadavky na etické podmínky prokazovány skrze ČP + adresy továren.</a:t>
            </a:r>
          </a:p>
          <a:p>
            <a:pPr>
              <a:defRPr/>
            </a:pPr>
            <a:endParaRPr lang="cs-CZ" dirty="0"/>
          </a:p>
        </p:txBody>
      </p:sp>
      <p:sp>
        <p:nvSpPr>
          <p:cNvPr id="4" name="Zástupný symbol pro číslo snímku 3">
            <a:extLst>
              <a:ext uri="{FF2B5EF4-FFF2-40B4-BE49-F238E27FC236}">
                <a16:creationId xmlns:a16="http://schemas.microsoft.com/office/drawing/2014/main" id="{B08E7E4D-B91B-49B0-9F28-503C21FE9C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EB070-E2D6-401B-9BEA-7E7008D727B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3145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a:extLst>
              <a:ext uri="{FF2B5EF4-FFF2-40B4-BE49-F238E27FC236}">
                <a16:creationId xmlns:a16="http://schemas.microsoft.com/office/drawing/2014/main" id="{84B456FB-B7BE-4E5D-942D-12C3C0DD81B5}"/>
              </a:ext>
            </a:extLst>
          </p:cNvPr>
          <p:cNvSpPr>
            <a:spLocks noGrp="1" noChangeArrowheads="1"/>
          </p:cNvSpPr>
          <p:nvPr>
            <p:ph type="title"/>
          </p:nvPr>
        </p:nvSpPr>
        <p:spPr>
          <a:xfrm>
            <a:off x="457200" y="182563"/>
            <a:ext cx="8229600" cy="857250"/>
          </a:xfrm>
        </p:spPr>
        <p:txBody>
          <a:bodyPr/>
          <a:lstStyle/>
          <a:p>
            <a:pPr algn="l"/>
            <a:r>
              <a:rPr lang="cs-CZ" altLang="cs-CZ" sz="2800" b="1" dirty="0"/>
              <a:t>Oděvy/textil</a:t>
            </a:r>
          </a:p>
        </p:txBody>
      </p:sp>
      <p:sp>
        <p:nvSpPr>
          <p:cNvPr id="84995" name="Zástupný obsah 2">
            <a:extLst>
              <a:ext uri="{FF2B5EF4-FFF2-40B4-BE49-F238E27FC236}">
                <a16:creationId xmlns:a16="http://schemas.microsoft.com/office/drawing/2014/main" id="{5D650B69-9A71-4317-BB0A-0F815E0AD77B}"/>
              </a:ext>
            </a:extLst>
          </p:cNvPr>
          <p:cNvSpPr>
            <a:spLocks noGrp="1" noChangeArrowheads="1"/>
          </p:cNvSpPr>
          <p:nvPr>
            <p:ph idx="1"/>
          </p:nvPr>
        </p:nvSpPr>
        <p:spPr>
          <a:xfrm>
            <a:off x="457200" y="1200150"/>
            <a:ext cx="7643813" cy="3394075"/>
          </a:xfrm>
        </p:spPr>
        <p:txBody>
          <a:bodyPr/>
          <a:lstStyle/>
          <a:p>
            <a:pPr marL="0" indent="0">
              <a:buFont typeface="Arial" panose="020B0604020202020204" pitchFamily="34" charset="0"/>
              <a:buNone/>
            </a:pPr>
            <a:r>
              <a:rPr lang="cs-CZ" altLang="cs-CZ" sz="2000" b="1" dirty="0"/>
              <a:t>VUT: Propagační textil: Rámcová dohoda 2022 – 2023</a:t>
            </a:r>
          </a:p>
          <a:p>
            <a:pPr marL="0" indent="0">
              <a:buFont typeface="Arial" panose="020B0604020202020204" pitchFamily="34" charset="0"/>
              <a:buNone/>
            </a:pPr>
            <a:endParaRPr lang="cs-CZ" altLang="cs-CZ" sz="2000" b="1" dirty="0"/>
          </a:p>
          <a:p>
            <a:pPr marL="0" indent="0">
              <a:buFont typeface="Arial" panose="020B0604020202020204" pitchFamily="34" charset="0"/>
              <a:buNone/>
            </a:pPr>
            <a:r>
              <a:rPr lang="cs-CZ" altLang="cs-CZ" sz="1800" u="sng" dirty="0">
                <a:solidFill>
                  <a:srgbClr val="0563C1"/>
                </a:solidFill>
                <a:cs typeface="Calibri" panose="020F0502020204030204" pitchFamily="34" charset="0"/>
                <a:hlinkClick r:id="rId2"/>
              </a:rPr>
              <a:t>2474: Propagační textil: Rámcová dohoda 2022 – 2023 - TENDER ARENA</a:t>
            </a:r>
            <a:endParaRPr lang="cs-CZ" altLang="cs-CZ" sz="2000" dirty="0"/>
          </a:p>
          <a:p>
            <a:pPr marL="0" indent="0">
              <a:buFont typeface="Arial" panose="020B0604020202020204" pitchFamily="34" charset="0"/>
              <a:buNone/>
            </a:pPr>
            <a:endParaRPr lang="cs-CZ" altLang="cs-CZ" sz="2000" dirty="0"/>
          </a:p>
          <a:p>
            <a:pPr marL="0" indent="0">
              <a:buFont typeface="Arial" panose="020B0604020202020204" pitchFamily="34" charset="0"/>
              <a:buNone/>
            </a:pPr>
            <a:r>
              <a:rPr lang="cs-CZ" altLang="cs-CZ" sz="2000" dirty="0"/>
              <a:t>Zjednodušené podlimitní řízení, smlouva na 2 roky</a:t>
            </a:r>
          </a:p>
          <a:p>
            <a:pPr marL="0" indent="0">
              <a:buFont typeface="Arial" panose="020B0604020202020204" pitchFamily="34" charset="0"/>
              <a:buNone/>
            </a:pPr>
            <a:r>
              <a:rPr lang="cs-CZ" altLang="cs-CZ" sz="2000" dirty="0"/>
              <a:t>PH: zadavatel neuvedl, dle smlouvy je max. možný odběr 2 mil. Kč bez DPH</a:t>
            </a:r>
          </a:p>
          <a:p>
            <a:pPr marL="0" indent="0">
              <a:buFont typeface="Arial" panose="020B0604020202020204" pitchFamily="34" charset="0"/>
              <a:buNone/>
            </a:pPr>
            <a:r>
              <a:rPr lang="cs-CZ" altLang="cs-CZ" sz="2000" dirty="0"/>
              <a:t>Předmět plnění: trička, polokošile, mikiny</a:t>
            </a:r>
          </a:p>
        </p:txBody>
      </p:sp>
      <p:sp>
        <p:nvSpPr>
          <p:cNvPr id="4" name="Zástupný symbol pro číslo snímku 3">
            <a:extLst>
              <a:ext uri="{FF2B5EF4-FFF2-40B4-BE49-F238E27FC236}">
                <a16:creationId xmlns:a16="http://schemas.microsoft.com/office/drawing/2014/main" id="{7E70B6DF-D517-4A9B-9E14-3D1B7B4DB0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62731-B87D-4D04-8A30-68FB53E29CDF}"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0512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C908A3DF-1E2F-44B9-A093-99B212DA79B5}"/>
              </a:ext>
            </a:extLst>
          </p:cNvPr>
          <p:cNvSpPr>
            <a:spLocks noGrp="1" noChangeArrowheads="1"/>
          </p:cNvSpPr>
          <p:nvPr>
            <p:ph type="title"/>
          </p:nvPr>
        </p:nvSpPr>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7B9A16F4-6E5C-49CC-A98F-BDA428300CDF}"/>
              </a:ext>
            </a:extLst>
          </p:cNvPr>
          <p:cNvSpPr>
            <a:spLocks noGrp="1"/>
          </p:cNvSpPr>
          <p:nvPr>
            <p:ph idx="1"/>
          </p:nvPr>
        </p:nvSpPr>
        <p:spPr/>
        <p:txBody>
          <a:bodyPr>
            <a:normAutofit/>
          </a:bodyPr>
          <a:lstStyle/>
          <a:p>
            <a:pPr marL="0" indent="0">
              <a:buFont typeface="Arial" panose="020B0604020202020204" pitchFamily="34" charset="0"/>
              <a:buNone/>
              <a:defRPr/>
            </a:pPr>
            <a:r>
              <a:rPr lang="cs-CZ" sz="2400" dirty="0"/>
              <a:t>Hodnotící kritéria:</a:t>
            </a:r>
          </a:p>
          <a:p>
            <a:pPr marL="514350" indent="-514350">
              <a:buFont typeface="Arial" panose="020B0604020202020204" pitchFamily="34" charset="0"/>
              <a:buAutoNum type="arabicPeriod"/>
              <a:defRPr/>
            </a:pPr>
            <a:r>
              <a:rPr lang="cs-CZ" sz="2400" dirty="0"/>
              <a:t>Nabídková cena v Kč bez DPH 40 % </a:t>
            </a:r>
          </a:p>
          <a:p>
            <a:pPr marL="514350" indent="-514350">
              <a:buFont typeface="Arial" panose="020B0604020202020204" pitchFamily="34" charset="0"/>
              <a:buAutoNum type="arabicPeriod"/>
              <a:defRPr/>
            </a:pPr>
            <a:r>
              <a:rPr lang="cs-CZ" sz="2400" dirty="0"/>
              <a:t>Férové pracovní podmínky při výrobě 30 % </a:t>
            </a:r>
          </a:p>
          <a:p>
            <a:pPr marL="514350" indent="-514350">
              <a:buFont typeface="Arial" panose="020B0604020202020204" pitchFamily="34" charset="0"/>
              <a:buAutoNum type="arabicPeriod"/>
              <a:defRPr/>
            </a:pPr>
            <a:r>
              <a:rPr lang="cs-CZ" sz="2400" dirty="0"/>
              <a:t>Bavlněná složka v kvalitě </a:t>
            </a:r>
            <a:r>
              <a:rPr lang="cs-CZ" sz="2400" dirty="0" err="1"/>
              <a:t>biobavlny</a:t>
            </a:r>
            <a:r>
              <a:rPr lang="cs-CZ" sz="2400" dirty="0"/>
              <a:t> 20 % </a:t>
            </a:r>
          </a:p>
          <a:p>
            <a:pPr marL="514350" indent="-514350">
              <a:buFont typeface="Arial" panose="020B0604020202020204" pitchFamily="34" charset="0"/>
              <a:buAutoNum type="arabicPeriod"/>
              <a:defRPr/>
            </a:pPr>
            <a:r>
              <a:rPr lang="cs-CZ" sz="2400" dirty="0"/>
              <a:t>Směsová složka z viskózového vlákna z buničiny 10 %</a:t>
            </a:r>
          </a:p>
        </p:txBody>
      </p:sp>
      <p:sp>
        <p:nvSpPr>
          <p:cNvPr id="4" name="Zástupný symbol pro číslo snímku 3">
            <a:extLst>
              <a:ext uri="{FF2B5EF4-FFF2-40B4-BE49-F238E27FC236}">
                <a16:creationId xmlns:a16="http://schemas.microsoft.com/office/drawing/2014/main" id="{0E1BC637-1A5B-4BD3-A743-72EA13B18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105B2-1E3C-4586-92DA-DCB4E4E737F0}"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2074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5EC68E4C-6946-4C23-9F6B-2C11D13323BF}"/>
              </a:ext>
            </a:extLst>
          </p:cNvPr>
          <p:cNvSpPr>
            <a:spLocks noGrp="1" noChangeArrowheads="1"/>
          </p:cNvSpPr>
          <p:nvPr>
            <p:ph type="title"/>
          </p:nvPr>
        </p:nvSpPr>
        <p:spPr>
          <a:xfrm>
            <a:off x="457200" y="182563"/>
            <a:ext cx="8229600" cy="857250"/>
          </a:xfrm>
        </p:spPr>
        <p:txBody>
          <a:bodyPr/>
          <a:lstStyle/>
          <a:p>
            <a:pPr algn="l"/>
            <a:r>
              <a:rPr lang="cs-CZ" altLang="cs-CZ" sz="2800" b="1" dirty="0"/>
              <a:t>Oděvy/textil</a:t>
            </a:r>
          </a:p>
        </p:txBody>
      </p:sp>
      <p:sp>
        <p:nvSpPr>
          <p:cNvPr id="87043" name="Zástupný obsah 2">
            <a:extLst>
              <a:ext uri="{FF2B5EF4-FFF2-40B4-BE49-F238E27FC236}">
                <a16:creationId xmlns:a16="http://schemas.microsoft.com/office/drawing/2014/main" id="{3B7E7CA9-8B88-4E30-A052-3A0853D66BD5}"/>
              </a:ext>
            </a:extLst>
          </p:cNvPr>
          <p:cNvSpPr>
            <a:spLocks noGrp="1" noChangeArrowheads="1"/>
          </p:cNvSpPr>
          <p:nvPr>
            <p:ph idx="1"/>
          </p:nvPr>
        </p:nvSpPr>
        <p:spPr>
          <a:xfrm>
            <a:off x="457200" y="1200150"/>
            <a:ext cx="7643813" cy="3394075"/>
          </a:xfrm>
        </p:spPr>
        <p:txBody>
          <a:bodyPr/>
          <a:lstStyle/>
          <a:p>
            <a:pPr marL="0" indent="0">
              <a:buFont typeface="Arial" panose="020B0604020202020204" pitchFamily="34" charset="0"/>
              <a:buNone/>
            </a:pPr>
            <a:r>
              <a:rPr lang="cs-CZ" altLang="cs-CZ" sz="1600" dirty="0"/>
              <a:t>HK „Férové pracovní podmínky při výrobě“ </a:t>
            </a:r>
          </a:p>
          <a:p>
            <a:pPr marL="0" indent="0">
              <a:buFont typeface="Arial" panose="020B0604020202020204" pitchFamily="34" charset="0"/>
              <a:buNone/>
            </a:pPr>
            <a:endParaRPr lang="cs-CZ" altLang="cs-CZ" sz="1600" dirty="0"/>
          </a:p>
          <a:p>
            <a:pPr marL="0" indent="0">
              <a:buFont typeface="Arial" panose="020B0604020202020204" pitchFamily="34" charset="0"/>
              <a:buNone/>
            </a:pPr>
            <a:r>
              <a:rPr lang="cs-CZ" altLang="cs-CZ" sz="1600" dirty="0"/>
              <a:t>Předmětem hodnocení - zda nabízená komodita pochází z produkce dodržující tyto férové pracovní podmínky: </a:t>
            </a:r>
            <a:r>
              <a:rPr lang="cs-CZ" altLang="cs-CZ" sz="1600" b="1" dirty="0"/>
              <a:t>zákaz nucené práce, zákaz používání dětské práce, mzdy a dávky vyplácené za standardní pracovní týden musí splňovat alespoň zákonné minimum, úměrná pracovní doba, tj. nepřekračování 48hodinové týdenní pracovní doby, bezpečné a zdravé pracovní podmínky</a:t>
            </a:r>
            <a:r>
              <a:rPr lang="cs-CZ" altLang="cs-CZ" sz="1600" dirty="0"/>
              <a:t>. </a:t>
            </a:r>
          </a:p>
          <a:p>
            <a:pPr marL="0" indent="0">
              <a:buFont typeface="Arial" panose="020B0604020202020204" pitchFamily="34" charset="0"/>
              <a:buNone/>
            </a:pPr>
            <a:endParaRPr lang="cs-CZ" altLang="cs-CZ" sz="1800" dirty="0"/>
          </a:p>
          <a:p>
            <a:pPr marL="0" indent="0">
              <a:buFont typeface="Arial" panose="020B0604020202020204" pitchFamily="34" charset="0"/>
              <a:buNone/>
            </a:pPr>
            <a:r>
              <a:rPr lang="cs-CZ" altLang="cs-CZ" sz="1600" dirty="0"/>
              <a:t>Splnění lze prokázat např. certifikátem </a:t>
            </a:r>
            <a:r>
              <a:rPr lang="cs-CZ" altLang="cs-CZ" sz="1600" b="1" dirty="0"/>
              <a:t>Fair </a:t>
            </a:r>
            <a:r>
              <a:rPr lang="cs-CZ" altLang="cs-CZ" sz="1600" b="1" dirty="0" err="1"/>
              <a:t>Wear</a:t>
            </a:r>
            <a:r>
              <a:rPr lang="cs-CZ" altLang="cs-CZ" sz="1600" b="1" dirty="0"/>
              <a:t> </a:t>
            </a:r>
            <a:r>
              <a:rPr lang="cs-CZ" altLang="cs-CZ" sz="1600" b="1" dirty="0" err="1"/>
              <a:t>Foundation</a:t>
            </a:r>
            <a:r>
              <a:rPr lang="cs-CZ" altLang="cs-CZ" sz="1600" dirty="0"/>
              <a:t> (dále jen „FWF“), </a:t>
            </a:r>
            <a:r>
              <a:rPr lang="cs-CZ" altLang="cs-CZ" sz="1600" b="1" dirty="0"/>
              <a:t>GOTS</a:t>
            </a:r>
            <a:r>
              <a:rPr lang="cs-CZ" altLang="cs-CZ" sz="1600" dirty="0"/>
              <a:t>, nebo jiným certifikátem či dokumentem, ze kterého však musí ověřitelným způsobem vyplývat srovnatelné dosažení uvedených férových pracovních podmínek.</a:t>
            </a:r>
          </a:p>
        </p:txBody>
      </p:sp>
      <p:sp>
        <p:nvSpPr>
          <p:cNvPr id="4" name="Zástupný symbol pro číslo snímku 3">
            <a:extLst>
              <a:ext uri="{FF2B5EF4-FFF2-40B4-BE49-F238E27FC236}">
                <a16:creationId xmlns:a16="http://schemas.microsoft.com/office/drawing/2014/main" id="{3EBDD548-9DC9-4DF9-88D0-722FEC188C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115FE-3567-454A-8336-B28D9DEE3B2C}"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76285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a:extLst>
              <a:ext uri="{FF2B5EF4-FFF2-40B4-BE49-F238E27FC236}">
                <a16:creationId xmlns:a16="http://schemas.microsoft.com/office/drawing/2014/main" id="{7B8E5713-F834-40FE-B227-2377D12933DE}"/>
              </a:ext>
            </a:extLst>
          </p:cNvPr>
          <p:cNvSpPr>
            <a:spLocks noGrp="1" noChangeArrowheads="1"/>
          </p:cNvSpPr>
          <p:nvPr>
            <p:ph type="title"/>
          </p:nvPr>
        </p:nvSpPr>
        <p:spPr/>
        <p:txBody>
          <a:bodyPr/>
          <a:lstStyle/>
          <a:p>
            <a:pPr algn="l"/>
            <a:r>
              <a:rPr lang="cs-CZ" altLang="cs-CZ" sz="2800" b="1" dirty="0"/>
              <a:t>Oděvy/textil</a:t>
            </a:r>
          </a:p>
        </p:txBody>
      </p:sp>
      <p:sp>
        <p:nvSpPr>
          <p:cNvPr id="88067" name="Zástupný obsah 2">
            <a:extLst>
              <a:ext uri="{FF2B5EF4-FFF2-40B4-BE49-F238E27FC236}">
                <a16:creationId xmlns:a16="http://schemas.microsoft.com/office/drawing/2014/main" id="{E43B6AD3-0B1B-4CFA-91E8-C97C6F9937C7}"/>
              </a:ext>
            </a:extLst>
          </p:cNvPr>
          <p:cNvSpPr>
            <a:spLocks noGrp="1" noChangeArrowheads="1"/>
          </p:cNvSpPr>
          <p:nvPr>
            <p:ph idx="1"/>
          </p:nvPr>
        </p:nvSpPr>
        <p:spPr>
          <a:xfrm>
            <a:off x="457200" y="1200150"/>
            <a:ext cx="7643813" cy="3394075"/>
          </a:xfrm>
        </p:spPr>
        <p:txBody>
          <a:bodyPr/>
          <a:lstStyle/>
          <a:p>
            <a:pPr marL="0" indent="0">
              <a:buFont typeface="Arial" panose="020B0604020202020204" pitchFamily="34" charset="0"/>
              <a:buNone/>
            </a:pPr>
            <a:r>
              <a:rPr lang="cs-CZ" altLang="cs-CZ" sz="1800" dirty="0"/>
              <a:t>HK „Bavlněná složka v kvalitě </a:t>
            </a:r>
            <a:r>
              <a:rPr lang="cs-CZ" altLang="cs-CZ" sz="1800" dirty="0" err="1"/>
              <a:t>biobavlny</a:t>
            </a:r>
            <a:r>
              <a:rPr lang="cs-CZ" altLang="cs-CZ" sz="1800" dirty="0"/>
              <a:t>“ </a:t>
            </a:r>
          </a:p>
          <a:p>
            <a:pPr marL="0" indent="0">
              <a:buFont typeface="Arial" panose="020B0604020202020204" pitchFamily="34" charset="0"/>
              <a:buNone/>
            </a:pPr>
            <a:endParaRPr lang="cs-CZ" altLang="cs-CZ" sz="1800" dirty="0"/>
          </a:p>
          <a:p>
            <a:pPr marL="0" indent="0">
              <a:buFont typeface="Arial" panose="020B0604020202020204" pitchFamily="34" charset="0"/>
              <a:buNone/>
            </a:pPr>
            <a:r>
              <a:rPr lang="cs-CZ" altLang="cs-CZ" sz="1800" dirty="0"/>
              <a:t>Předmětem hodnocení - zda nabízená komodita pochází z produkce dodržující tyto podmínky: </a:t>
            </a:r>
            <a:r>
              <a:rPr lang="cs-CZ" altLang="cs-CZ" sz="1800" b="1" dirty="0"/>
              <a:t>Při výrobě a zpracování byly použity postupy a přípravky, které jsou zdravotně a ekologicky šetrné, s využitím zdravotně a ekologicky nezávadných postřiků a hnojiv, etická výroba garantuje bezpečné a důstojné pracovní podmínky</a:t>
            </a:r>
            <a:r>
              <a:rPr lang="cs-CZ" altLang="cs-CZ" sz="1800" dirty="0"/>
              <a:t>. </a:t>
            </a:r>
          </a:p>
          <a:p>
            <a:pPr marL="0" indent="0">
              <a:buFont typeface="Arial" panose="020B0604020202020204" pitchFamily="34" charset="0"/>
              <a:buNone/>
            </a:pPr>
            <a:endParaRPr lang="cs-CZ" altLang="cs-CZ" sz="1800" dirty="0"/>
          </a:p>
          <a:p>
            <a:pPr marL="0" indent="0">
              <a:buFont typeface="Arial" panose="020B0604020202020204" pitchFamily="34" charset="0"/>
              <a:buNone/>
            </a:pPr>
            <a:r>
              <a:rPr lang="cs-CZ" altLang="cs-CZ" sz="1800" dirty="0"/>
              <a:t>Splnění lze prokázat např. certifikátem </a:t>
            </a:r>
            <a:r>
              <a:rPr lang="cs-CZ" altLang="cs-CZ" sz="1800" dirty="0" err="1"/>
              <a:t>Global</a:t>
            </a:r>
            <a:r>
              <a:rPr lang="cs-CZ" altLang="cs-CZ" sz="1800" dirty="0"/>
              <a:t> </a:t>
            </a:r>
            <a:r>
              <a:rPr lang="cs-CZ" altLang="cs-CZ" sz="1800" dirty="0" err="1"/>
              <a:t>Organic</a:t>
            </a:r>
            <a:r>
              <a:rPr lang="cs-CZ" altLang="cs-CZ" sz="1800" dirty="0"/>
              <a:t> Textile Standard (dále jen „</a:t>
            </a:r>
            <a:r>
              <a:rPr lang="cs-CZ" altLang="cs-CZ" sz="1800" b="1" dirty="0"/>
              <a:t>GOTS</a:t>
            </a:r>
            <a:r>
              <a:rPr lang="cs-CZ" altLang="cs-CZ" sz="1800" dirty="0"/>
              <a:t>“), </a:t>
            </a:r>
            <a:r>
              <a:rPr lang="cs-CZ" altLang="cs-CZ" sz="1800" dirty="0" err="1"/>
              <a:t>Soil</a:t>
            </a:r>
            <a:r>
              <a:rPr lang="cs-CZ" altLang="cs-CZ" sz="1800" dirty="0"/>
              <a:t> </a:t>
            </a:r>
            <a:r>
              <a:rPr lang="cs-CZ" altLang="cs-CZ" sz="1800" dirty="0" err="1"/>
              <a:t>Association</a:t>
            </a:r>
            <a:r>
              <a:rPr lang="cs-CZ" altLang="cs-CZ" sz="1800" dirty="0"/>
              <a:t> nebo jiným certifikátem či dokumentem, ze kterého musí ověřitelným způsobem vyplývat dosažení výše uvedené kvality bavlny.</a:t>
            </a:r>
          </a:p>
        </p:txBody>
      </p:sp>
      <p:sp>
        <p:nvSpPr>
          <p:cNvPr id="4" name="Zástupný symbol pro číslo snímku 3">
            <a:extLst>
              <a:ext uri="{FF2B5EF4-FFF2-40B4-BE49-F238E27FC236}">
                <a16:creationId xmlns:a16="http://schemas.microsoft.com/office/drawing/2014/main" id="{96CD5970-E7C5-4B31-AFF3-CFA5D26F50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C4C17-461A-43F4-9ACB-E83C0EE6C9DD}"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2559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dpis 1">
            <a:extLst>
              <a:ext uri="{FF2B5EF4-FFF2-40B4-BE49-F238E27FC236}">
                <a16:creationId xmlns:a16="http://schemas.microsoft.com/office/drawing/2014/main" id="{DE49B500-6D35-4640-A995-37ABF245ADEF}"/>
              </a:ext>
            </a:extLst>
          </p:cNvPr>
          <p:cNvSpPr>
            <a:spLocks noGrp="1" noChangeArrowheads="1"/>
          </p:cNvSpPr>
          <p:nvPr>
            <p:ph type="title"/>
          </p:nvPr>
        </p:nvSpPr>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561504FF-EDDE-45FC-941C-02098B54E319}"/>
              </a:ext>
            </a:extLst>
          </p:cNvPr>
          <p:cNvSpPr>
            <a:spLocks noGrp="1"/>
          </p:cNvSpPr>
          <p:nvPr>
            <p:ph idx="1"/>
          </p:nvPr>
        </p:nvSpPr>
        <p:spPr>
          <a:xfrm>
            <a:off x="457200" y="1200150"/>
            <a:ext cx="7715250" cy="3394075"/>
          </a:xfrm>
        </p:spPr>
        <p:txBody>
          <a:bodyPr>
            <a:normAutofit fontScale="85000" lnSpcReduction="10000"/>
          </a:bodyPr>
          <a:lstStyle/>
          <a:p>
            <a:pPr>
              <a:buFontTx/>
              <a:buChar char="-"/>
              <a:defRPr/>
            </a:pPr>
            <a:r>
              <a:rPr lang="cs-CZ" dirty="0"/>
              <a:t>Naráží se na limity (připravenost) trhu – nutno provádět PTK a průzkum trhu.</a:t>
            </a:r>
          </a:p>
          <a:p>
            <a:pPr>
              <a:buFontTx/>
              <a:buChar char="-"/>
              <a:defRPr/>
            </a:pPr>
            <a:r>
              <a:rPr lang="cs-CZ" dirty="0"/>
              <a:t>Potřeba kultivovat trh - u delších smluv (např. 4 letých) za velké finanční obnosy je vhodné zvážit nastavení povinnosti ve smlouvě – výrobce se např. do roka od uzavření smlouvy podrobí sociálnímu auditu (audit šicích továren), nebo se stane členem iniciativy FWF, která audit svých členů provádí.</a:t>
            </a:r>
          </a:p>
          <a:p>
            <a:pPr>
              <a:buFontTx/>
              <a:buChar char="-"/>
              <a:defRPr/>
            </a:pPr>
            <a:endParaRPr lang="cs-CZ" dirty="0"/>
          </a:p>
        </p:txBody>
      </p:sp>
      <p:sp>
        <p:nvSpPr>
          <p:cNvPr id="4" name="Zástupný symbol pro číslo snímku 3">
            <a:extLst>
              <a:ext uri="{FF2B5EF4-FFF2-40B4-BE49-F238E27FC236}">
                <a16:creationId xmlns:a16="http://schemas.microsoft.com/office/drawing/2014/main" id="{A76E59DF-EDB9-435C-B029-40BFCFEDD3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C18E5-78F1-4B64-AE4B-CD4D396FDF99}"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8468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B6AF7-8AB7-4F2C-8540-943F9E482429}"/>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627B13CF-37D1-43E6-89FA-26D83B09E6AC}"/>
              </a:ext>
            </a:extLst>
          </p:cNvPr>
          <p:cNvSpPr txBox="1">
            <a:spLocks/>
          </p:cNvSpPr>
          <p:nvPr/>
        </p:nvSpPr>
        <p:spPr bwMode="auto">
          <a:xfrm>
            <a:off x="1435100" y="193675"/>
            <a:ext cx="6169025"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4000" b="1" i="0" u="none" strike="noStrike" kern="1200" cap="none" spc="0" normalizeH="0" baseline="0" noProof="0" dirty="0">
                <a:ln>
                  <a:noFill/>
                </a:ln>
                <a:solidFill>
                  <a:prstClr val="black"/>
                </a:solidFill>
                <a:effectLst/>
                <a:uLnTx/>
                <a:uFillTx/>
                <a:latin typeface="+mj-lt"/>
                <a:ea typeface="+mn-ea"/>
                <a:cs typeface="Arial" charset="0"/>
              </a:rPr>
              <a:t>Požadavky v oblasti zaměstnanosti a sociální ekonomiky</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1E62C8A7-2040-4972-A595-F56C4312B007}"/>
              </a:ext>
            </a:extLst>
          </p:cNvPr>
          <p:cNvSpPr>
            <a:spLocks noGrp="1"/>
          </p:cNvSpPr>
          <p:nvPr>
            <p:ph type="title"/>
          </p:nvPr>
        </p:nvSpPr>
        <p:spPr>
          <a:xfrm>
            <a:off x="2195513" y="206375"/>
            <a:ext cx="5461000" cy="857250"/>
          </a:xfrm>
        </p:spPr>
        <p:txBody>
          <a:bodyPr/>
          <a:lstStyle/>
          <a:p>
            <a:pPr eaLnBrk="1" hangingPunct="1">
              <a:defRPr/>
            </a:pPr>
            <a:r>
              <a:rPr lang="cs-CZ" altLang="cs-CZ" sz="3173" b="1" dirty="0"/>
              <a:t>Definice cíle</a:t>
            </a:r>
          </a:p>
        </p:txBody>
      </p:sp>
      <p:sp>
        <p:nvSpPr>
          <p:cNvPr id="4" name="Text Box 2">
            <a:extLst>
              <a:ext uri="{FF2B5EF4-FFF2-40B4-BE49-F238E27FC236}">
                <a16:creationId xmlns:a16="http://schemas.microsoft.com/office/drawing/2014/main" id="{BDC48509-CD89-4B60-B9B2-44BAD15C7D6A}"/>
              </a:ext>
            </a:extLst>
          </p:cNvPr>
          <p:cNvSpPr txBox="1">
            <a:spLocks noChangeArrowheads="1"/>
          </p:cNvSpPr>
          <p:nvPr/>
        </p:nvSpPr>
        <p:spPr bwMode="auto">
          <a:xfrm>
            <a:off x="457200" y="1428750"/>
            <a:ext cx="8232775" cy="3656013"/>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Vyhodnocení vhodnosti (vč. definice okruhu osob)</a:t>
            </a: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Zapojení stakeholderů</a:t>
            </a: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Vytvoření systému podpory dosahování cíle</a:t>
            </a: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Systematická a správná aplikace v jednotlivých zakázkách</a:t>
            </a: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14313" marR="0" lvl="0" indent="-209550"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Sledování/vyhodnocování naplňování</a:t>
            </a:r>
          </a:p>
        </p:txBody>
      </p:sp>
      <p:graphicFrame>
        <p:nvGraphicFramePr>
          <p:cNvPr id="5" name="Tabulka 4">
            <a:extLst>
              <a:ext uri="{FF2B5EF4-FFF2-40B4-BE49-F238E27FC236}">
                <a16:creationId xmlns:a16="http://schemas.microsoft.com/office/drawing/2014/main" id="{5A3B59A6-6408-48B6-8093-864958F8F0D4}"/>
              </a:ext>
            </a:extLst>
          </p:cNvPr>
          <p:cNvGraphicFramePr>
            <a:graphicFrameLocks noGrp="1"/>
          </p:cNvGraphicFramePr>
          <p:nvPr/>
        </p:nvGraphicFramePr>
        <p:xfrm>
          <a:off x="0" y="0"/>
          <a:ext cx="9144000" cy="6943725"/>
        </p:xfrm>
        <a:graphic>
          <a:graphicData uri="http://schemas.openxmlformats.org/drawingml/2006/table">
            <a:tbl>
              <a:tblPr firstRow="1" firstCol="1" bandRow="1">
                <a:tableStyleId>{5C22544A-7EE6-4342-B048-85BDC9FD1C3A}</a:tableStyleId>
              </a:tblPr>
              <a:tblGrid>
                <a:gridCol w="3212071">
                  <a:extLst>
                    <a:ext uri="{9D8B030D-6E8A-4147-A177-3AD203B41FA5}">
                      <a16:colId xmlns:a16="http://schemas.microsoft.com/office/drawing/2014/main" val="20000"/>
                    </a:ext>
                  </a:extLst>
                </a:gridCol>
                <a:gridCol w="5931929">
                  <a:extLst>
                    <a:ext uri="{9D8B030D-6E8A-4147-A177-3AD203B41FA5}">
                      <a16:colId xmlns:a16="http://schemas.microsoft.com/office/drawing/2014/main" val="20001"/>
                    </a:ext>
                  </a:extLst>
                </a:gridCol>
              </a:tblGrid>
              <a:tr h="243848">
                <a:tc>
                  <a:txBody>
                    <a:bodyPr/>
                    <a:lstStyle/>
                    <a:p>
                      <a:pPr algn="ctr">
                        <a:spcAft>
                          <a:spcPts val="0"/>
                        </a:spcAft>
                      </a:pPr>
                      <a:r>
                        <a:rPr lang="cs-CZ" sz="1600" dirty="0">
                          <a:effectLst/>
                        </a:rPr>
                        <a:t>Cílová skupina</a:t>
                      </a:r>
                      <a:endParaRPr lang="cs-CZ" sz="1600" dirty="0">
                        <a:effectLst/>
                        <a:latin typeface="Calibri"/>
                        <a:ea typeface="Calibri"/>
                        <a:cs typeface="Times New Roman"/>
                      </a:endParaRPr>
                    </a:p>
                  </a:txBody>
                  <a:tcPr marL="97984" marR="97984" marT="0" marB="0"/>
                </a:tc>
                <a:tc>
                  <a:txBody>
                    <a:bodyPr/>
                    <a:lstStyle/>
                    <a:p>
                      <a:pPr algn="ctr">
                        <a:spcAft>
                          <a:spcPts val="0"/>
                        </a:spcAft>
                      </a:pPr>
                      <a:r>
                        <a:rPr lang="cs-CZ" sz="1600">
                          <a:effectLst/>
                        </a:rPr>
                        <a:t>Definice jednotlivce</a:t>
                      </a:r>
                      <a:endParaRPr lang="cs-CZ" sz="1600">
                        <a:effectLst/>
                        <a:latin typeface="Calibri"/>
                        <a:ea typeface="Calibri"/>
                        <a:cs typeface="Times New Roman"/>
                      </a:endParaRPr>
                    </a:p>
                  </a:txBody>
                  <a:tcPr marL="97984" marR="97984" marT="0" marB="0"/>
                </a:tc>
                <a:extLst>
                  <a:ext uri="{0D108BD9-81ED-4DB2-BD59-A6C34878D82A}">
                    <a16:rowId xmlns:a16="http://schemas.microsoft.com/office/drawing/2014/main" val="10000"/>
                  </a:ext>
                </a:extLst>
              </a:tr>
              <a:tr h="731544">
                <a:tc>
                  <a:txBody>
                    <a:bodyPr/>
                    <a:lstStyle/>
                    <a:p>
                      <a:pPr algn="just">
                        <a:spcAft>
                          <a:spcPts val="0"/>
                        </a:spcAft>
                      </a:pPr>
                      <a:r>
                        <a:rPr lang="cs-CZ" sz="1600" dirty="0">
                          <a:effectLst/>
                        </a:rPr>
                        <a:t>Osoby se zdravotním postižením</a:t>
                      </a:r>
                      <a:endParaRPr lang="cs-CZ" sz="1600" dirty="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splňující některou ze zákonných definic podle ustanovení § 67 odst. 2, 3 nebo 4 zákona č. 435/2004 Sb., o zaměstnanosti, ve znění pozdějších předpisů.</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1"/>
                  </a:ext>
                </a:extLst>
              </a:tr>
              <a:tr h="1790437">
                <a:tc>
                  <a:txBody>
                    <a:bodyPr/>
                    <a:lstStyle/>
                    <a:p>
                      <a:pPr algn="just">
                        <a:spcAft>
                          <a:spcPts val="0"/>
                        </a:spcAft>
                      </a:pPr>
                      <a:r>
                        <a:rPr lang="cs-CZ" sz="1600" dirty="0">
                          <a:effectLst/>
                        </a:rPr>
                        <a:t>Osoby s vypracovaným individuálním akčním plánem</a:t>
                      </a:r>
                      <a:endParaRPr lang="cs-CZ" sz="1600" dirty="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které vypracovala Krajská pobočka Úřadu práce v souladu s ustanovením § 33 zákona č. 435/2004 Sb., o zaměstnanosti, ve znění pozdějších předpisů, individuální akční plán (např.: osoba zařazená do evidence uchazečů o zaměstnání nepřetržitě po dobu nejméně 5 měsíců. Přitom evidenci po dobu přesahující uvedený časový úsek lze bonifikovat v rámci hodnocení (například zvláštní hodnocení pro osoby evidované po dobu delší 12 měsíců)).</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2"/>
                  </a:ext>
                </a:extLst>
              </a:tr>
              <a:tr h="904326">
                <a:tc>
                  <a:txBody>
                    <a:bodyPr/>
                    <a:lstStyle/>
                    <a:p>
                      <a:pPr algn="just">
                        <a:spcAft>
                          <a:spcPts val="0"/>
                        </a:spcAft>
                      </a:pPr>
                      <a:r>
                        <a:rPr lang="cs-CZ" sz="1600" dirty="0">
                          <a:effectLst/>
                        </a:rPr>
                        <a:t>Osoby nekvalifikované či s nízkou kvalifikací</a:t>
                      </a:r>
                      <a:endParaRPr lang="cs-CZ" sz="1600" dirty="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která dosáhla v rámci systému CZ-ISCED 2011 nejvýše stupně vzdělání 2 (tedy završila alespoň: 2. stupeň základní školy, 1. – 4. ročník osmiletých, resp. 1. – 2. ročník šestiletých středních škol).</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3"/>
                  </a:ext>
                </a:extLst>
              </a:tr>
              <a:tr h="243848">
                <a:tc>
                  <a:txBody>
                    <a:bodyPr/>
                    <a:lstStyle/>
                    <a:p>
                      <a:pPr algn="just">
                        <a:spcAft>
                          <a:spcPts val="0"/>
                        </a:spcAft>
                      </a:pPr>
                      <a:r>
                        <a:rPr lang="cs-CZ" sz="1600">
                          <a:effectLst/>
                        </a:rPr>
                        <a:t>Osoby starší 55 let</a:t>
                      </a:r>
                      <a:endParaRPr lang="cs-CZ" sz="1600">
                        <a:effectLst/>
                        <a:latin typeface="Calibri"/>
                        <a:ea typeface="Calibri"/>
                        <a:cs typeface="Times New Roman"/>
                      </a:endParaRPr>
                    </a:p>
                  </a:txBody>
                  <a:tcPr marL="97984" marR="97984" marT="0" marB="0"/>
                </a:tc>
                <a:tc>
                  <a:txBody>
                    <a:bodyPr/>
                    <a:lstStyle/>
                    <a:p>
                      <a:pPr algn="just">
                        <a:spcAft>
                          <a:spcPts val="0"/>
                        </a:spcAft>
                      </a:pPr>
                      <a:r>
                        <a:rPr lang="cs-CZ" sz="1600">
                          <a:effectLst/>
                        </a:rPr>
                        <a:t>Osoba, která překročila věk 55 let.</a:t>
                      </a:r>
                      <a:endParaRPr lang="cs-CZ" sz="1600">
                        <a:effectLst/>
                        <a:latin typeface="Calibri"/>
                        <a:ea typeface="Calibri"/>
                        <a:cs typeface="Times New Roman"/>
                      </a:endParaRPr>
                    </a:p>
                  </a:txBody>
                  <a:tcPr marL="97984" marR="97984" marT="0" marB="0"/>
                </a:tc>
                <a:extLst>
                  <a:ext uri="{0D108BD9-81ED-4DB2-BD59-A6C34878D82A}">
                    <a16:rowId xmlns:a16="http://schemas.microsoft.com/office/drawing/2014/main" val="10004"/>
                  </a:ext>
                </a:extLst>
              </a:tr>
              <a:tr h="895221">
                <a:tc>
                  <a:txBody>
                    <a:bodyPr/>
                    <a:lstStyle/>
                    <a:p>
                      <a:pPr algn="just">
                        <a:spcAft>
                          <a:spcPts val="0"/>
                        </a:spcAft>
                      </a:pPr>
                      <a:r>
                        <a:rPr lang="cs-CZ" sz="1600" dirty="0">
                          <a:effectLst/>
                        </a:rPr>
                        <a:t>Absolventi</a:t>
                      </a:r>
                      <a:endParaRPr lang="cs-CZ" sz="1600" dirty="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bez pracovní zkušenosti po skončení její soustavné přípravy na budoucí povolání. Přitom obor a případnou úroveň vzdělání dodavatel stanoví „na míru“ předmětu veřejné zakázce.</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5"/>
                  </a:ext>
                </a:extLst>
              </a:tr>
              <a:tr h="487696">
                <a:tc>
                  <a:txBody>
                    <a:bodyPr/>
                    <a:lstStyle/>
                    <a:p>
                      <a:pPr algn="just">
                        <a:spcAft>
                          <a:spcPts val="0"/>
                        </a:spcAft>
                      </a:pPr>
                      <a:r>
                        <a:rPr lang="cs-CZ" sz="1600">
                          <a:effectLst/>
                        </a:rPr>
                        <a:t>Mladí do 24 let</a:t>
                      </a:r>
                      <a:endParaRPr lang="cs-CZ" sz="160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bez pracovní zkušenosti, která dosud nedosáhla věkové hranice 24 let.</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6"/>
                  </a:ext>
                </a:extLst>
              </a:tr>
              <a:tr h="487696">
                <a:tc>
                  <a:txBody>
                    <a:bodyPr/>
                    <a:lstStyle/>
                    <a:p>
                      <a:pPr algn="just">
                        <a:spcAft>
                          <a:spcPts val="0"/>
                        </a:spcAft>
                      </a:pPr>
                      <a:r>
                        <a:rPr lang="cs-CZ" sz="1600">
                          <a:effectLst/>
                        </a:rPr>
                        <a:t>Osoby po skončení rodičovské dovolené</a:t>
                      </a:r>
                      <a:endParaRPr lang="cs-CZ" sz="1600">
                        <a:effectLst/>
                        <a:latin typeface="Calibri"/>
                        <a:ea typeface="Calibri"/>
                        <a:cs typeface="Times New Roman"/>
                      </a:endParaRPr>
                    </a:p>
                  </a:txBody>
                  <a:tcPr marL="97984" marR="97984" marT="0" marB="0"/>
                </a:tc>
                <a:tc>
                  <a:txBody>
                    <a:bodyPr/>
                    <a:lstStyle/>
                    <a:p>
                      <a:pPr algn="just">
                        <a:spcAft>
                          <a:spcPts val="0"/>
                        </a:spcAft>
                      </a:pPr>
                      <a:r>
                        <a:rPr lang="cs-CZ" sz="1600">
                          <a:effectLst/>
                        </a:rPr>
                        <a:t>Osoba, která ztratila zaměstnání nejpozději do 6 měsíců ode dne skončení rodičovské dovolené.</a:t>
                      </a:r>
                      <a:endParaRPr lang="cs-CZ" sz="1600">
                        <a:effectLst/>
                        <a:latin typeface="Calibri"/>
                        <a:ea typeface="Calibri"/>
                        <a:cs typeface="Times New Roman"/>
                      </a:endParaRPr>
                    </a:p>
                  </a:txBody>
                  <a:tcPr marL="97984" marR="97984" marT="0" marB="0"/>
                </a:tc>
                <a:extLst>
                  <a:ext uri="{0D108BD9-81ED-4DB2-BD59-A6C34878D82A}">
                    <a16:rowId xmlns:a16="http://schemas.microsoft.com/office/drawing/2014/main" val="10007"/>
                  </a:ext>
                </a:extLst>
              </a:tr>
              <a:tr h="671413">
                <a:tc>
                  <a:txBody>
                    <a:bodyPr/>
                    <a:lstStyle/>
                    <a:p>
                      <a:pPr algn="just">
                        <a:spcAft>
                          <a:spcPts val="0"/>
                        </a:spcAft>
                      </a:pPr>
                      <a:r>
                        <a:rPr lang="cs-CZ" sz="1600">
                          <a:effectLst/>
                        </a:rPr>
                        <a:t>Osoby po propuštění z výkonu trestu odnětí svobody</a:t>
                      </a:r>
                      <a:endParaRPr lang="cs-CZ" sz="160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která se octla bez zaměstnání bezprostředně po propuštění z výkonu trestu odnětí svobody (i podmíněném).</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8"/>
                  </a:ext>
                </a:extLst>
              </a:tr>
              <a:tr h="487696">
                <a:tc>
                  <a:txBody>
                    <a:bodyPr/>
                    <a:lstStyle/>
                    <a:p>
                      <a:pPr algn="just">
                        <a:spcAft>
                          <a:spcPts val="0"/>
                        </a:spcAft>
                      </a:pPr>
                      <a:r>
                        <a:rPr lang="cs-CZ" sz="1600">
                          <a:effectLst/>
                        </a:rPr>
                        <a:t>Osoby se záznamem v evidenci rejstříku trestů</a:t>
                      </a:r>
                      <a:endParaRPr lang="cs-CZ" sz="1600">
                        <a:effectLst/>
                        <a:latin typeface="Calibri"/>
                        <a:ea typeface="Calibri"/>
                        <a:cs typeface="Times New Roman"/>
                      </a:endParaRPr>
                    </a:p>
                  </a:txBody>
                  <a:tcPr marL="97984" marR="97984" marT="0" marB="0"/>
                </a:tc>
                <a:tc>
                  <a:txBody>
                    <a:bodyPr/>
                    <a:lstStyle/>
                    <a:p>
                      <a:pPr algn="just">
                        <a:spcAft>
                          <a:spcPts val="0"/>
                        </a:spcAft>
                      </a:pPr>
                      <a:r>
                        <a:rPr lang="cs-CZ" sz="1600" dirty="0">
                          <a:effectLst/>
                        </a:rPr>
                        <a:t>Osoba s nenulovým záznamem v evidenci rejstříku trestů.</a:t>
                      </a:r>
                      <a:endParaRPr lang="cs-CZ" sz="1600" dirty="0">
                        <a:effectLst/>
                        <a:latin typeface="Calibri"/>
                        <a:ea typeface="Calibri"/>
                        <a:cs typeface="Times New Roman"/>
                      </a:endParaRPr>
                    </a:p>
                  </a:txBody>
                  <a:tcPr marL="97984" marR="97984" marT="0" marB="0"/>
                </a:tc>
                <a:extLst>
                  <a:ext uri="{0D108BD9-81ED-4DB2-BD59-A6C34878D82A}">
                    <a16:rowId xmlns:a16="http://schemas.microsoft.com/office/drawing/2014/main" val="10009"/>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xit" presetSubtype="0" fill="hold" nodeType="clickEffect">
                                  <p:stCondLst>
                                    <p:cond delay="0"/>
                                  </p:stCondLst>
                                  <p:childTnLst>
                                    <p:animEffect transition="out" filter="fade">
                                      <p:cBhvr>
                                        <p:cTn id="11" dur="2000"/>
                                        <p:tgtEl>
                                          <p:spTgt spid="5"/>
                                        </p:tgtEl>
                                      </p:cBhvr>
                                    </p:animEffect>
                                    <p:anim calcmode="lin" valueType="num">
                                      <p:cBhvr>
                                        <p:cTn id="12"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5"/>
                                        </p:tgtEl>
                                        <p:attrNameLst>
                                          <p:attrName>ppt_h</p:attrName>
                                        </p:attrNameLst>
                                      </p:cBhvr>
                                      <p:tavLst>
                                        <p:tav tm="0">
                                          <p:val>
                                            <p:strVal val="ppt_h"/>
                                          </p:val>
                                        </p:tav>
                                        <p:tav tm="100000">
                                          <p:val>
                                            <p:strVal val="ppt_h"/>
                                          </p:val>
                                        </p:tav>
                                      </p:tavLst>
                                    </p:anim>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0FE86015-1C0C-4BDE-840C-5F555C6BEBFD}"/>
              </a:ext>
            </a:extLst>
          </p:cNvPr>
          <p:cNvSpPr>
            <a:spLocks noGrp="1" noChangeArrowheads="1"/>
          </p:cNvSpPr>
          <p:nvPr>
            <p:ph type="title"/>
          </p:nvPr>
        </p:nvSpPr>
        <p:spPr>
          <a:xfrm>
            <a:off x="457200" y="206375"/>
            <a:ext cx="7499350" cy="857250"/>
          </a:xfrm>
        </p:spPr>
        <p:txBody>
          <a:bodyPr/>
          <a:lstStyle/>
          <a:p>
            <a:pPr algn="l" eaLnBrk="1" hangingPunct="1"/>
            <a:r>
              <a:rPr lang="cs-CZ" altLang="cs-CZ" sz="2800" b="1" dirty="0"/>
              <a:t>Vývoj OVZ - Evropa</a:t>
            </a:r>
          </a:p>
        </p:txBody>
      </p:sp>
      <p:sp>
        <p:nvSpPr>
          <p:cNvPr id="4" name="Zástupný obsah 3">
            <a:extLst>
              <a:ext uri="{FF2B5EF4-FFF2-40B4-BE49-F238E27FC236}">
                <a16:creationId xmlns:a16="http://schemas.microsoft.com/office/drawing/2014/main" id="{1A202345-D2DA-4751-A1A0-5DB075E7B827}"/>
              </a:ext>
            </a:extLst>
          </p:cNvPr>
          <p:cNvSpPr>
            <a:spLocks noGrp="1"/>
          </p:cNvSpPr>
          <p:nvPr>
            <p:ph idx="1"/>
          </p:nvPr>
        </p:nvSpPr>
        <p:spPr>
          <a:xfrm>
            <a:off x="349250" y="1063625"/>
            <a:ext cx="7715250" cy="3840163"/>
          </a:xfrm>
        </p:spPr>
        <p:txBody>
          <a:bodyPr rtlCol="0">
            <a:noAutofit/>
          </a:bodyPr>
          <a:lstStyle/>
          <a:p>
            <a:pPr eaLnBrk="1" fontAlgn="auto" hangingPunct="1">
              <a:spcAft>
                <a:spcPts val="0"/>
              </a:spcAft>
              <a:defRPr/>
            </a:pPr>
            <a:r>
              <a:rPr lang="cs-CZ" sz="1800" dirty="0"/>
              <a:t>Od počátečních jednoduchých pokusů ke komplexním a efektivním řešením</a:t>
            </a:r>
          </a:p>
          <a:p>
            <a:pPr eaLnBrk="1" fontAlgn="auto" hangingPunct="1">
              <a:spcAft>
                <a:spcPts val="0"/>
              </a:spcAft>
              <a:defRPr/>
            </a:pPr>
            <a:r>
              <a:rPr lang="cs-CZ" sz="1800" dirty="0"/>
              <a:t>Od individuálních snah zadavatelů k evropskému trendu podporovanému EK</a:t>
            </a:r>
          </a:p>
          <a:p>
            <a:pPr eaLnBrk="1" fontAlgn="auto" hangingPunct="1">
              <a:spcAft>
                <a:spcPts val="0"/>
              </a:spcAft>
              <a:defRPr/>
            </a:pPr>
            <a:r>
              <a:rPr lang="cs-CZ" sz="1800" dirty="0"/>
              <a:t>OECD: veřejné zakázky jako příležitost pro naplňování strategických cílů</a:t>
            </a:r>
          </a:p>
          <a:p>
            <a:pPr marL="0" indent="0" algn="r" eaLnBrk="1" fontAlgn="auto" hangingPunct="1">
              <a:spcAft>
                <a:spcPts val="0"/>
              </a:spcAft>
              <a:buFont typeface="Arial" panose="020B0604020202020204" pitchFamily="34" charset="0"/>
              <a:buNone/>
              <a:defRPr/>
            </a:pPr>
            <a:r>
              <a:rPr lang="cs-CZ" sz="1800" i="1" dirty="0"/>
              <a:t>Strategické veřejné zadávání se stalo nezbytným nástrojem veřejné správy a politiků. Otevírá nové možnosti a umožňuje čelit dnešním rostoucím výzvám vytvářením důležitých ekonomických, sociálních a environmentálních příležitostí. (OECD) </a:t>
            </a:r>
          </a:p>
          <a:p>
            <a:pPr marL="0" indent="0" algn="r" eaLnBrk="1" fontAlgn="auto" hangingPunct="1">
              <a:spcAft>
                <a:spcPts val="0"/>
              </a:spcAft>
              <a:buFont typeface="Arial" panose="020B0604020202020204" pitchFamily="34" charset="0"/>
              <a:buNone/>
              <a:defRPr/>
            </a:pPr>
            <a:r>
              <a:rPr lang="cs-CZ" sz="1800" i="1" dirty="0"/>
              <a:t>Podporujeme veřejné zadavatele, aby využívali veřejné zadávání strategicky jako nástroj k získání lepší hodnoty za peníze daňových poplatníků a přispěli tak k inovativnější a udržitelnější ekonomice podporující začlenění a soutěž. (EK)</a:t>
            </a:r>
            <a:endParaRPr lang="cs-CZ" sz="1800" i="1" dirty="0">
              <a:solidFill>
                <a:schemeClr val="tx1">
                  <a:lumMod val="65000"/>
                  <a:lumOff val="35000"/>
                </a:schemeClr>
              </a:solidFill>
            </a:endParaRPr>
          </a:p>
        </p:txBody>
      </p:sp>
      <p:sp>
        <p:nvSpPr>
          <p:cNvPr id="3" name="Zástupný symbol pro číslo snímku 2">
            <a:extLst>
              <a:ext uri="{FF2B5EF4-FFF2-40B4-BE49-F238E27FC236}">
                <a16:creationId xmlns:a16="http://schemas.microsoft.com/office/drawing/2014/main" id="{3EEEF568-2FB6-4EDB-A948-19BC229B9C5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0AC688-B5C3-4ED8-98B0-BEEA02015B33}" type="slidenum">
              <a:rPr kumimoji="0" lang="cs-CZ"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A97D73-DE7A-4ED6-AF7F-90ED7B11DF79}"/>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9314EF08-C602-479D-8292-0C4BBEE18018}"/>
              </a:ext>
            </a:extLst>
          </p:cNvPr>
          <p:cNvSpPr txBox="1">
            <a:spLocks/>
          </p:cNvSpPr>
          <p:nvPr/>
        </p:nvSpPr>
        <p:spPr bwMode="auto">
          <a:xfrm>
            <a:off x="1435100" y="193675"/>
            <a:ext cx="6169025"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prstClr val="black"/>
                </a:solidFill>
                <a:effectLst/>
                <a:uLnTx/>
                <a:uFillTx/>
                <a:latin typeface="Calibri" pitchFamily="34" charset="0"/>
                <a:ea typeface="+mn-ea"/>
                <a:cs typeface="Arial" charset="0"/>
              </a:rPr>
              <a:t>Město Kadaň</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srgbClr val="9BBB59">
                    <a:lumMod val="75000"/>
                  </a:srgbClr>
                </a:solidFill>
                <a:effectLst/>
                <a:uLnTx/>
                <a:uFillTx/>
                <a:latin typeface="Calibri" pitchFamily="34" charset="0"/>
                <a:ea typeface="+mn-ea"/>
                <a:cs typeface="Arial" charset="0"/>
              </a:rPr>
              <a:t>Zvláštní podmínka zaměstnávání</a:t>
            </a:r>
          </a:p>
        </p:txBody>
      </p:sp>
      <p:pic>
        <p:nvPicPr>
          <p:cNvPr id="25604" name="Picture 2">
            <a:extLst>
              <a:ext uri="{FF2B5EF4-FFF2-40B4-BE49-F238E27FC236}">
                <a16:creationId xmlns:a16="http://schemas.microsoft.com/office/drawing/2014/main" id="{FC73E79A-6A34-4F2B-93A1-10B9F8DE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625"/>
            <a:ext cx="4675188"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BE3D99C1-8494-4F3C-8F2C-8632CF075123}"/>
              </a:ext>
            </a:extLst>
          </p:cNvPr>
          <p:cNvSpPr>
            <a:spLocks noGrp="1" noChangeArrowheads="1"/>
          </p:cNvSpPr>
          <p:nvPr>
            <p:ph type="title"/>
          </p:nvPr>
        </p:nvSpPr>
        <p:spPr>
          <a:xfrm>
            <a:off x="0" y="206375"/>
            <a:ext cx="8172450" cy="857250"/>
          </a:xfrm>
        </p:spPr>
        <p:txBody>
          <a:bodyPr/>
          <a:lstStyle/>
          <a:p>
            <a:pPr eaLnBrk="1" hangingPunct="1"/>
            <a:r>
              <a:rPr lang="cs-CZ" altLang="cs-CZ" sz="2800" b="1"/>
              <a:t>Strategický dokument</a:t>
            </a:r>
          </a:p>
        </p:txBody>
      </p:sp>
      <p:sp>
        <p:nvSpPr>
          <p:cNvPr id="65539" name="Zástupný symbol pro obsah 2">
            <a:extLst>
              <a:ext uri="{FF2B5EF4-FFF2-40B4-BE49-F238E27FC236}">
                <a16:creationId xmlns:a16="http://schemas.microsoft.com/office/drawing/2014/main" id="{455F6606-4B43-4A80-B1CB-97B689457BD1}"/>
              </a:ext>
            </a:extLst>
          </p:cNvPr>
          <p:cNvSpPr>
            <a:spLocks noGrp="1" noChangeArrowheads="1"/>
          </p:cNvSpPr>
          <p:nvPr>
            <p:ph idx="1"/>
          </p:nvPr>
        </p:nvSpPr>
        <p:spPr>
          <a:xfrm>
            <a:off x="457200" y="1200150"/>
            <a:ext cx="7499350" cy="3394075"/>
          </a:xfrm>
        </p:spPr>
        <p:txBody>
          <a:bodyPr rtlCol="0">
            <a:normAutofit/>
          </a:bodyPr>
          <a:lstStyle/>
          <a:p>
            <a:pPr marL="0" indent="0" eaLnBrk="1" fontAlgn="auto" hangingPunct="1">
              <a:spcAft>
                <a:spcPts val="0"/>
              </a:spcAft>
              <a:buFont typeface="Arial" panose="020B0604020202020204" pitchFamily="34" charset="0"/>
              <a:buNone/>
              <a:defRPr/>
            </a:pPr>
            <a:r>
              <a:rPr lang="cs-CZ" altLang="cs-CZ" sz="1905" b="1" dirty="0">
                <a:latin typeface="Arial" panose="020B0604020202020204" pitchFamily="34" charset="0"/>
                <a:cs typeface="Arial" panose="020B0604020202020204" pitchFamily="34" charset="0"/>
              </a:rPr>
              <a:t>Strategie sociálního začleňování</a:t>
            </a:r>
            <a:r>
              <a:rPr lang="cs-CZ" altLang="cs-CZ" sz="1905" dirty="0">
                <a:latin typeface="Arial" panose="020B0604020202020204" pitchFamily="34" charset="0"/>
                <a:cs typeface="Arial" panose="020B0604020202020204" pitchFamily="34" charset="0"/>
              </a:rPr>
              <a:t>:</a:t>
            </a:r>
          </a:p>
          <a:p>
            <a:pPr lvl="1" algn="just" eaLnBrk="1" fontAlgn="auto" hangingPunct="1">
              <a:spcAft>
                <a:spcPts val="0"/>
              </a:spcAft>
              <a:defRPr/>
            </a:pPr>
            <a:r>
              <a:rPr lang="cs-CZ" altLang="cs-CZ" sz="1905" i="1" dirty="0">
                <a:latin typeface="Arial" panose="020B0604020202020204" pitchFamily="34" charset="0"/>
                <a:cs typeface="Arial" panose="020B0604020202020204" pitchFamily="34" charset="0"/>
              </a:rPr>
              <a:t>od 1.1.2015 je zadávání veřejných zakázek s podmínkou 10% ve směrnici města</a:t>
            </a:r>
          </a:p>
          <a:p>
            <a:pPr lvl="1" algn="just" eaLnBrk="1" fontAlgn="auto" hangingPunct="1">
              <a:spcAft>
                <a:spcPts val="0"/>
              </a:spcAft>
              <a:defRPr/>
            </a:pPr>
            <a:r>
              <a:rPr lang="cs-CZ" altLang="cs-CZ" sz="1905" i="1" dirty="0">
                <a:latin typeface="Arial" panose="020B0604020202020204" pitchFamily="34" charset="0"/>
                <a:cs typeface="Arial" panose="020B0604020202020204" pitchFamily="34" charset="0"/>
              </a:rPr>
              <a:t>12 osob (dlouhodobě nezaměstnaných + absolventů) je ročně zaměstnáno prostřednictvím VZ města s podmínkou 10%</a:t>
            </a:r>
            <a:endParaRPr lang="cs-CZ" altLang="cs-CZ" sz="1905"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EF8CC33C-0C19-4C14-AE2F-393BE3383910}"/>
              </a:ext>
            </a:extLst>
          </p:cNvPr>
          <p:cNvSpPr>
            <a:spLocks noGrp="1" noChangeArrowheads="1"/>
          </p:cNvSpPr>
          <p:nvPr>
            <p:ph type="title"/>
          </p:nvPr>
        </p:nvSpPr>
        <p:spPr>
          <a:xfrm>
            <a:off x="0" y="206375"/>
            <a:ext cx="8172450" cy="857250"/>
          </a:xfrm>
        </p:spPr>
        <p:txBody>
          <a:bodyPr/>
          <a:lstStyle/>
          <a:p>
            <a:pPr defTabSz="912813" eaLnBrk="1" hangingPunct="1"/>
            <a:r>
              <a:rPr lang="cs-CZ" altLang="cs-CZ" sz="2800" b="1"/>
              <a:t>Studentské náměstí</a:t>
            </a:r>
          </a:p>
        </p:txBody>
      </p:sp>
      <p:sp>
        <p:nvSpPr>
          <p:cNvPr id="3" name="Zástupný symbol pro obsah 2">
            <a:extLst>
              <a:ext uri="{FF2B5EF4-FFF2-40B4-BE49-F238E27FC236}">
                <a16:creationId xmlns:a16="http://schemas.microsoft.com/office/drawing/2014/main" id="{F00BCD84-6632-434A-9708-8E8249028BE7}"/>
              </a:ext>
            </a:extLst>
          </p:cNvPr>
          <p:cNvSpPr>
            <a:spLocks noGrp="1"/>
          </p:cNvSpPr>
          <p:nvPr>
            <p:ph idx="1"/>
          </p:nvPr>
        </p:nvSpPr>
        <p:spPr>
          <a:xfrm>
            <a:off x="457200" y="1200150"/>
            <a:ext cx="7570788" cy="3394075"/>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2223" b="1" dirty="0">
                <a:latin typeface="+mj-lt"/>
              </a:rPr>
              <a:t>Zadavatel</a:t>
            </a:r>
            <a:r>
              <a:rPr lang="cs-CZ" sz="2223" dirty="0">
                <a:latin typeface="+mj-lt"/>
              </a:rPr>
              <a:t>: Město Kadaň</a:t>
            </a:r>
          </a:p>
          <a:p>
            <a:pPr marL="0" indent="0" defTabSz="914095" eaLnBrk="1" fontAlgn="auto" hangingPunct="1">
              <a:spcAft>
                <a:spcPts val="0"/>
              </a:spcAft>
              <a:buFont typeface="Arial" panose="020B0604020202020204" pitchFamily="34" charset="0"/>
              <a:buNone/>
              <a:defRPr/>
            </a:pPr>
            <a:r>
              <a:rPr lang="cs-CZ" sz="2223" b="1" dirty="0">
                <a:latin typeface="+mj-lt"/>
              </a:rPr>
              <a:t>Název VZ:</a:t>
            </a:r>
            <a:r>
              <a:rPr lang="cs-CZ" sz="2223" dirty="0">
                <a:latin typeface="+mj-lt"/>
              </a:rPr>
              <a:t> </a:t>
            </a:r>
            <a:r>
              <a:rPr lang="cs-CZ" sz="2223" b="1" dirty="0">
                <a:latin typeface="+mj-lt"/>
              </a:rPr>
              <a:t>Širší společenské zájmy:</a:t>
            </a:r>
            <a:r>
              <a:rPr lang="cs-CZ" sz="2223" dirty="0">
                <a:latin typeface="+mj-lt"/>
              </a:rPr>
              <a:t> Požadavek na zaměstnávání znevýhodněných osob</a:t>
            </a:r>
          </a:p>
          <a:p>
            <a:pPr marL="0" indent="0" defTabSz="914095" eaLnBrk="1" fontAlgn="auto" hangingPunct="1">
              <a:spcAft>
                <a:spcPts val="0"/>
              </a:spcAft>
              <a:buFont typeface="Arial" panose="020B0604020202020204" pitchFamily="34" charset="0"/>
              <a:buNone/>
              <a:defRPr/>
            </a:pPr>
            <a:r>
              <a:rPr lang="cs-CZ" sz="2223" b="1" dirty="0">
                <a:latin typeface="+mj-lt"/>
              </a:rPr>
              <a:t>Předpokládaná hodnota VZ:</a:t>
            </a:r>
            <a:r>
              <a:rPr lang="cs-CZ" sz="2223" dirty="0">
                <a:latin typeface="+mj-lt"/>
              </a:rPr>
              <a:t> </a:t>
            </a:r>
            <a:r>
              <a:rPr lang="pl-PL" sz="1905" dirty="0">
                <a:latin typeface="+mj-lt"/>
              </a:rPr>
              <a:t>28 000 000 Kč bez DPH</a:t>
            </a:r>
            <a:endParaRPr lang="cs-CZ" sz="1905" dirty="0">
              <a:latin typeface="+mj-lt"/>
            </a:endParaRPr>
          </a:p>
          <a:p>
            <a:pPr marL="0" indent="0" defTabSz="914095" eaLnBrk="1" fontAlgn="auto" hangingPunct="1">
              <a:spcAft>
                <a:spcPts val="0"/>
              </a:spcAft>
              <a:buFont typeface="Arial" panose="020B0604020202020204" pitchFamily="34" charset="0"/>
              <a:buNone/>
              <a:defRPr/>
            </a:pPr>
            <a:endParaRPr lang="cs-CZ" sz="2223" dirty="0">
              <a:latin typeface="+mj-lt"/>
            </a:endParaRPr>
          </a:p>
          <a:p>
            <a:pPr marL="0" indent="0" defTabSz="914095" eaLnBrk="1" fontAlgn="auto" hangingPunct="1">
              <a:spcAft>
                <a:spcPts val="0"/>
              </a:spcAft>
              <a:buFont typeface="Arial" panose="020B0604020202020204" pitchFamily="34" charset="0"/>
              <a:buNone/>
              <a:defRPr/>
            </a:pPr>
            <a:endParaRPr lang="cs-CZ" sz="2223" dirty="0">
              <a:latin typeface="+mj-lt"/>
            </a:endParaRPr>
          </a:p>
          <a:p>
            <a:pPr marL="0" indent="0" defTabSz="914095" eaLnBrk="1" fontAlgn="auto" hangingPunct="1">
              <a:spcAft>
                <a:spcPts val="0"/>
              </a:spcAft>
              <a:buFont typeface="Arial" panose="020B0604020202020204" pitchFamily="34" charset="0"/>
              <a:buNone/>
              <a:defRPr/>
            </a:pPr>
            <a:endParaRPr lang="cs-CZ" sz="2223" dirty="0">
              <a:latin typeface="+mj-lt"/>
            </a:endParaRPr>
          </a:p>
          <a:p>
            <a:pPr marL="0" indent="0" algn="r" defTabSz="914095" eaLnBrk="1" fontAlgn="auto" hangingPunct="1">
              <a:spcAft>
                <a:spcPts val="0"/>
              </a:spcAft>
              <a:buFont typeface="Arial" panose="020B0604020202020204" pitchFamily="34" charset="0"/>
              <a:buNone/>
              <a:defRPr/>
            </a:pPr>
            <a:r>
              <a:rPr lang="cs-CZ" sz="1588" dirty="0">
                <a:latin typeface="+mj-lt"/>
              </a:rPr>
              <a:t>Celá případová studie </a:t>
            </a:r>
            <a:r>
              <a:rPr lang="cs-CZ" sz="1588" dirty="0">
                <a:solidFill>
                  <a:schemeClr val="tx1">
                    <a:lumMod val="65000"/>
                    <a:lumOff val="35000"/>
                  </a:schemeClr>
                </a:solidFill>
                <a:latin typeface="+mj-lt"/>
                <a:hlinkClick r:id="rId2"/>
              </a:rPr>
              <a:t>http://sovz.cz/wp-content/uploads/2018/05/sovz_case_studies_kadan_180122.pdf</a:t>
            </a:r>
            <a:endParaRPr lang="cs-CZ" sz="1588" dirty="0">
              <a:solidFill>
                <a:schemeClr val="tx1">
                  <a:lumMod val="65000"/>
                  <a:lumOff val="35000"/>
                </a:schemeClr>
              </a:solidFill>
            </a:endParaRPr>
          </a:p>
          <a:p>
            <a:pPr marL="0" indent="0" defTabSz="914095" eaLnBrk="1" fontAlgn="auto" hangingPunct="1">
              <a:spcAft>
                <a:spcPts val="0"/>
              </a:spcAft>
              <a:defRPr/>
            </a:pPr>
            <a:endParaRPr lang="cs-CZ" sz="1588" dirty="0">
              <a:solidFill>
                <a:schemeClr val="tx1">
                  <a:lumMod val="65000"/>
                  <a:lumOff val="35000"/>
                </a:schemeClr>
              </a:solidFill>
            </a:endParaRPr>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C31EA051-B8DE-4ED4-ADE5-C80F8069E4B5}"/>
              </a:ext>
            </a:extLst>
          </p:cNvPr>
          <p:cNvSpPr>
            <a:spLocks noGrp="1" noChangeArrowheads="1"/>
          </p:cNvSpPr>
          <p:nvPr>
            <p:ph type="title"/>
          </p:nvPr>
        </p:nvSpPr>
        <p:spPr>
          <a:xfrm>
            <a:off x="0" y="195263"/>
            <a:ext cx="7956550" cy="1152525"/>
          </a:xfrm>
        </p:spPr>
        <p:txBody>
          <a:bodyPr/>
          <a:lstStyle/>
          <a:p>
            <a:pPr eaLnBrk="1" hangingPunct="1"/>
            <a:r>
              <a:rPr lang="cs-CZ" altLang="cs-CZ" sz="2800" b="1"/>
              <a:t>ZD</a:t>
            </a:r>
            <a:br>
              <a:rPr lang="cs-CZ" altLang="cs-CZ" sz="2800" b="1"/>
            </a:br>
            <a:r>
              <a:rPr lang="cs-CZ" altLang="cs-CZ" sz="2800"/>
              <a:t>Čl. 8.6.</a:t>
            </a:r>
          </a:p>
        </p:txBody>
      </p:sp>
      <p:sp>
        <p:nvSpPr>
          <p:cNvPr id="8195" name="Zástupný symbol pro obsah 2">
            <a:extLst>
              <a:ext uri="{FF2B5EF4-FFF2-40B4-BE49-F238E27FC236}">
                <a16:creationId xmlns:a16="http://schemas.microsoft.com/office/drawing/2014/main" id="{414FAE25-0939-41E3-9489-CF303D728F01}"/>
              </a:ext>
            </a:extLst>
          </p:cNvPr>
          <p:cNvSpPr>
            <a:spLocks noGrp="1"/>
          </p:cNvSpPr>
          <p:nvPr>
            <p:ph idx="1"/>
          </p:nvPr>
        </p:nvSpPr>
        <p:spPr>
          <a:xfrm>
            <a:off x="457200" y="1527175"/>
            <a:ext cx="7499350" cy="3565525"/>
          </a:xfrm>
        </p:spPr>
        <p:txBody>
          <a:bodyPr rtlCol="0">
            <a:normAutofit fontScale="92500" lnSpcReduction="10000"/>
          </a:bodyPr>
          <a:lstStyle/>
          <a:p>
            <a:pPr marL="742702" lvl="1" indent="-285655" algn="just" defTabSz="914095" eaLnBrk="1" fontAlgn="auto" hangingPunct="1">
              <a:spcAft>
                <a:spcPts val="0"/>
              </a:spcAft>
              <a:buFont typeface="Arial" charset="0"/>
              <a:buChar char="–"/>
              <a:defRPr/>
            </a:pPr>
            <a:r>
              <a:rPr lang="cs-CZ" altLang="cs-CZ" sz="1905" i="1" dirty="0"/>
              <a:t>Ve smyslu § 44 odst. 10 Zákona zadavatel požaduje, aby alespoň nejméně 10 % z celkového počtu pracovníků – minimálně však jeden, kteří se budou podílet na plnění shora uvedené veřejné zakázky, bude pocházet z řad nezaměstnaných absolventů škol. (Pozn.: tj. absolvent školy do dvou let od ukončení přípravy na povolání, kteří jsou evidování ÚP a jejichž evidence je ukončena pro účely vzniku rozhodného pracovněprávního vztahu)</a:t>
            </a:r>
          </a:p>
          <a:p>
            <a:pPr marL="742702" lvl="1" indent="-285655" algn="just" defTabSz="914095" eaLnBrk="1" fontAlgn="auto" hangingPunct="1">
              <a:spcAft>
                <a:spcPts val="0"/>
              </a:spcAft>
              <a:buFont typeface="Arial" charset="0"/>
              <a:buChar char="–"/>
              <a:defRPr/>
            </a:pPr>
            <a:r>
              <a:rPr lang="cs-CZ" altLang="cs-CZ" sz="1905" i="1" dirty="0"/>
              <a:t>Uchazeč prokázal splnění podmínky prohlášením (vzor v ZD), která je součástí nabídky (čl. 8.6.2.)</a:t>
            </a:r>
          </a:p>
          <a:p>
            <a:pPr marL="742702" lvl="1" indent="-285655" algn="just" defTabSz="914095" eaLnBrk="1" fontAlgn="auto" hangingPunct="1">
              <a:spcAft>
                <a:spcPts val="0"/>
              </a:spcAft>
              <a:buFont typeface="Arial" charset="0"/>
              <a:buChar char="–"/>
              <a:defRPr/>
            </a:pPr>
            <a:r>
              <a:rPr lang="cs-CZ" altLang="cs-CZ" sz="1905" i="1" dirty="0"/>
              <a:t>Vítězný uchazeč před podpisem smlouvy předloží seznam „cílových“ osob potvrzený příslušným ÚP společně s prohlášením o celkovém počtu osob (čl. 8.6.3.)</a:t>
            </a:r>
          </a:p>
          <a:p>
            <a:pPr marL="742702" lvl="1" indent="-285655" algn="just" defTabSz="914095" eaLnBrk="1" fontAlgn="auto" hangingPunct="1">
              <a:spcAft>
                <a:spcPts val="0"/>
              </a:spcAft>
              <a:buFont typeface="Arial" charset="0"/>
              <a:buChar char="–"/>
              <a:defRPr/>
            </a:pPr>
            <a:r>
              <a:rPr lang="cs-CZ" altLang="cs-CZ" sz="1905" i="1" dirty="0"/>
              <a:t>Nesplnění povinnosti vede k následkům dle § 82 odst. 4 ZVZ (čl. 8.6.4.)</a:t>
            </a: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17C24687-2D97-4946-BF2D-87B55D1D841A}"/>
              </a:ext>
            </a:extLst>
          </p:cNvPr>
          <p:cNvSpPr>
            <a:spLocks noGrp="1" noChangeArrowheads="1"/>
          </p:cNvSpPr>
          <p:nvPr>
            <p:ph type="title"/>
          </p:nvPr>
        </p:nvSpPr>
        <p:spPr>
          <a:xfrm>
            <a:off x="457200" y="206375"/>
            <a:ext cx="7199313" cy="857250"/>
          </a:xfrm>
        </p:spPr>
        <p:txBody>
          <a:bodyPr/>
          <a:lstStyle/>
          <a:p>
            <a:pPr algn="l" eaLnBrk="1" hangingPunct="1"/>
            <a:r>
              <a:rPr lang="cs-CZ" altLang="cs-CZ" sz="2800" b="1" dirty="0"/>
              <a:t>Smluvní dokumentace</a:t>
            </a:r>
          </a:p>
        </p:txBody>
      </p:sp>
      <p:sp>
        <p:nvSpPr>
          <p:cNvPr id="69635" name="Zástupný symbol pro obsah 2">
            <a:extLst>
              <a:ext uri="{FF2B5EF4-FFF2-40B4-BE49-F238E27FC236}">
                <a16:creationId xmlns:a16="http://schemas.microsoft.com/office/drawing/2014/main" id="{2F584E67-33FC-430A-BE60-3DCE54EDC1CC}"/>
              </a:ext>
            </a:extLst>
          </p:cNvPr>
          <p:cNvSpPr>
            <a:spLocks noGrp="1" noChangeArrowheads="1"/>
          </p:cNvSpPr>
          <p:nvPr>
            <p:ph idx="1"/>
          </p:nvPr>
        </p:nvSpPr>
        <p:spPr>
          <a:xfrm>
            <a:off x="457200" y="1200150"/>
            <a:ext cx="7570788" cy="3394075"/>
          </a:xfrm>
        </p:spPr>
        <p:txBody>
          <a:bodyPr rtlCol="0">
            <a:normAutofit/>
          </a:bodyPr>
          <a:lstStyle/>
          <a:p>
            <a:pPr marL="0" indent="0" eaLnBrk="1" fontAlgn="auto" hangingPunct="1">
              <a:spcAft>
                <a:spcPts val="0"/>
              </a:spcAft>
              <a:buFont typeface="Arial" panose="020B0604020202020204" pitchFamily="34" charset="0"/>
              <a:buNone/>
              <a:defRPr/>
            </a:pPr>
            <a:r>
              <a:rPr lang="cs-CZ" altLang="cs-CZ" sz="1905" dirty="0"/>
              <a:t>ZD:</a:t>
            </a:r>
          </a:p>
          <a:p>
            <a:pPr marL="0" lvl="1" indent="0" algn="just" eaLnBrk="1" fontAlgn="auto" hangingPunct="1">
              <a:spcAft>
                <a:spcPts val="0"/>
              </a:spcAft>
              <a:buFont typeface="Arial" panose="020B0604020202020204" pitchFamily="34" charset="0"/>
              <a:buNone/>
              <a:defRPr/>
            </a:pPr>
            <a:r>
              <a:rPr lang="cs-CZ" altLang="cs-CZ" sz="1905" dirty="0"/>
              <a:t>„</a:t>
            </a:r>
            <a:r>
              <a:rPr lang="cs-CZ" altLang="cs-CZ" sz="1905" i="1" dirty="0"/>
              <a:t>Uchazeč je povinen v případě ukončení pracovněprávního vztahu ve smyslu shora přijatého pracovníka před skončením plnění zakázky (díla) bez zbytečného odkladu, nejpozději však do tří dnů, přijmout nového pracovníka z řad uvedených osob.</a:t>
            </a:r>
            <a:r>
              <a:rPr lang="cs-CZ" altLang="cs-CZ" sz="1905" dirty="0"/>
              <a:t>“ (čl. 8.6.5.)</a:t>
            </a:r>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6">
            <a:extLst>
              <a:ext uri="{FF2B5EF4-FFF2-40B4-BE49-F238E27FC236}">
                <a16:creationId xmlns:a16="http://schemas.microsoft.com/office/drawing/2014/main" id="{4EC59780-F19B-45C6-8FC5-99E62FF1EA14}"/>
              </a:ext>
            </a:extLst>
          </p:cNvPr>
          <p:cNvSpPr>
            <a:spLocks noGrp="1" noChangeArrowheads="1"/>
          </p:cNvSpPr>
          <p:nvPr>
            <p:ph type="title"/>
          </p:nvPr>
        </p:nvSpPr>
        <p:spPr>
          <a:xfrm>
            <a:off x="457200" y="206375"/>
            <a:ext cx="7499350" cy="857250"/>
          </a:xfrm>
        </p:spPr>
        <p:txBody>
          <a:bodyPr/>
          <a:lstStyle/>
          <a:p>
            <a:pPr algn="l" defTabSz="912813" eaLnBrk="1" hangingPunct="1"/>
            <a:r>
              <a:rPr lang="cs-CZ" altLang="cs-CZ" sz="2800" b="1" dirty="0"/>
              <a:t>Rozhodnutí ÚOHS-S0734/2016/VZ-04395/2017/543/</a:t>
            </a:r>
            <a:r>
              <a:rPr lang="cs-CZ" altLang="cs-CZ" sz="2800" b="1" dirty="0" err="1"/>
              <a:t>MŠl</a:t>
            </a:r>
            <a:r>
              <a:rPr lang="cs-CZ" altLang="cs-CZ" sz="2800" b="1" dirty="0"/>
              <a:t> ze dne 7. 2. 2017</a:t>
            </a:r>
            <a:endParaRPr lang="cs-CZ" altLang="cs-CZ" sz="2800" dirty="0"/>
          </a:p>
        </p:txBody>
      </p:sp>
      <p:sp>
        <p:nvSpPr>
          <p:cNvPr id="8" name="Zástupný symbol pro obsah 7">
            <a:extLst>
              <a:ext uri="{FF2B5EF4-FFF2-40B4-BE49-F238E27FC236}">
                <a16:creationId xmlns:a16="http://schemas.microsoft.com/office/drawing/2014/main" id="{48FD69E1-B152-484C-8EF1-85F9F7164092}"/>
              </a:ext>
            </a:extLst>
          </p:cNvPr>
          <p:cNvSpPr>
            <a:spLocks noGrp="1"/>
          </p:cNvSpPr>
          <p:nvPr>
            <p:ph idx="1"/>
          </p:nvPr>
        </p:nvSpPr>
        <p:spPr>
          <a:xfrm>
            <a:off x="457200" y="1200150"/>
            <a:ext cx="7499350" cy="3394075"/>
          </a:xfrm>
        </p:spPr>
        <p:txBody>
          <a:bodyPr rtlCol="0">
            <a:normAutofit/>
          </a:bodyPr>
          <a:lstStyle/>
          <a:p>
            <a:pPr marL="0" indent="0" algn="just" defTabSz="914095" eaLnBrk="1" fontAlgn="auto" hangingPunct="1">
              <a:spcAft>
                <a:spcPts val="0"/>
              </a:spcAft>
              <a:buFont typeface="Arial" panose="020B0604020202020204" pitchFamily="34" charset="0"/>
              <a:buNone/>
              <a:defRPr/>
            </a:pPr>
            <a:r>
              <a:rPr lang="cs-CZ" sz="2100" dirty="0"/>
              <a:t>Z bodu 96:</a:t>
            </a:r>
          </a:p>
          <a:p>
            <a:pPr marL="0" indent="0" algn="just" defTabSz="914095" eaLnBrk="1" fontAlgn="auto" hangingPunct="1">
              <a:spcAft>
                <a:spcPts val="0"/>
              </a:spcAft>
              <a:buFont typeface="Arial" panose="020B0604020202020204" pitchFamily="34" charset="0"/>
              <a:buNone/>
              <a:defRPr/>
            </a:pPr>
            <a:r>
              <a:rPr lang="cs-CZ" sz="2100" dirty="0"/>
              <a:t>„</a:t>
            </a:r>
            <a:r>
              <a:rPr lang="cs-CZ" sz="2100" i="1" dirty="0"/>
              <a:t>Lze tedy konstatovat, že </a:t>
            </a:r>
            <a:r>
              <a:rPr lang="cs-CZ" sz="2100" i="1" u="sng" dirty="0">
                <a:solidFill>
                  <a:schemeClr val="accent3">
                    <a:lumMod val="50000"/>
                  </a:schemeClr>
                </a:solidFill>
              </a:rPr>
              <a:t>zadavatel požadavkem na zaměstnání nezaměstnaných absolventů škol na realizaci veřejné zakázky dodržel zákonem vymezenou oblast</a:t>
            </a:r>
            <a:r>
              <a:rPr lang="cs-CZ" sz="2100" i="1" dirty="0"/>
              <a:t>, tj. oblast zaměstnanosti, a tedy že ustanovení § 44 odst. 10 zákona dává zadavateli možnost takovou zvláštní podmínku stanovit. Úřad však konstatuje, že je nezbytné, aby tato zvláštní podmínka zaručovala rovný přístup ke všem potenciálním uchazečům o veřejnou zakázku.</a:t>
            </a:r>
            <a:r>
              <a:rPr lang="cs-CZ" sz="2100" dirty="0"/>
              <a:t>“</a:t>
            </a: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DB4422B5-924F-42FF-9CA9-2CA606F5B925}"/>
              </a:ext>
            </a:extLst>
          </p:cNvPr>
          <p:cNvSpPr>
            <a:spLocks noGrp="1" noChangeArrowheads="1"/>
          </p:cNvSpPr>
          <p:nvPr>
            <p:ph type="title"/>
          </p:nvPr>
        </p:nvSpPr>
        <p:spPr>
          <a:xfrm>
            <a:off x="457200" y="206375"/>
            <a:ext cx="7570788" cy="857250"/>
          </a:xfrm>
        </p:spPr>
        <p:txBody>
          <a:bodyPr/>
          <a:lstStyle/>
          <a:p>
            <a:pPr algn="l" defTabSz="912813" eaLnBrk="1" hangingPunct="1"/>
            <a:r>
              <a:rPr lang="cs-CZ" altLang="cs-CZ" sz="2800" b="1" dirty="0"/>
              <a:t>Rozhodnutí ÚOHS-S0734/2016/VZ-04395/2017/543/</a:t>
            </a:r>
            <a:r>
              <a:rPr lang="cs-CZ" altLang="cs-CZ" sz="2800" b="1" dirty="0" err="1"/>
              <a:t>MŠl</a:t>
            </a:r>
            <a:r>
              <a:rPr lang="cs-CZ" altLang="cs-CZ" sz="2800" b="1" dirty="0"/>
              <a:t> ze dne 7. 2. 2017</a:t>
            </a:r>
            <a:endParaRPr lang="cs-CZ" altLang="cs-CZ" sz="2800" dirty="0"/>
          </a:p>
        </p:txBody>
      </p:sp>
      <p:sp>
        <p:nvSpPr>
          <p:cNvPr id="3" name="Zástupný symbol pro obsah 2">
            <a:extLst>
              <a:ext uri="{FF2B5EF4-FFF2-40B4-BE49-F238E27FC236}">
                <a16:creationId xmlns:a16="http://schemas.microsoft.com/office/drawing/2014/main" id="{1709EAD0-AD4A-43C7-B7A2-D4D2B5A31519}"/>
              </a:ext>
            </a:extLst>
          </p:cNvPr>
          <p:cNvSpPr>
            <a:spLocks noGrp="1"/>
          </p:cNvSpPr>
          <p:nvPr>
            <p:ph idx="1"/>
          </p:nvPr>
        </p:nvSpPr>
        <p:spPr>
          <a:xfrm>
            <a:off x="457200" y="1200150"/>
            <a:ext cx="7570788" cy="3394075"/>
          </a:xfrm>
        </p:spPr>
        <p:txBody>
          <a:bodyPr rtlCol="0">
            <a:normAutofit/>
          </a:bodyPr>
          <a:lstStyle/>
          <a:p>
            <a:pPr marL="0" indent="0" algn="just" defTabSz="914095" eaLnBrk="1" fontAlgn="auto" hangingPunct="1">
              <a:spcAft>
                <a:spcPts val="0"/>
              </a:spcAft>
              <a:buFont typeface="Arial" panose="020B0604020202020204" pitchFamily="34" charset="0"/>
              <a:buNone/>
              <a:defRPr/>
            </a:pPr>
            <a:r>
              <a:rPr lang="cs-CZ" sz="2100" dirty="0"/>
              <a:t>Z bodu 98:</a:t>
            </a:r>
          </a:p>
          <a:p>
            <a:pPr marL="0" indent="0" algn="just" defTabSz="914095" eaLnBrk="1" fontAlgn="auto" hangingPunct="1">
              <a:spcAft>
                <a:spcPts val="0"/>
              </a:spcAft>
              <a:buFont typeface="Arial" panose="020B0604020202020204" pitchFamily="34" charset="0"/>
              <a:buNone/>
              <a:defRPr/>
            </a:pPr>
            <a:r>
              <a:rPr lang="cs-CZ" sz="2100" dirty="0"/>
              <a:t>„</a:t>
            </a:r>
            <a:r>
              <a:rPr lang="cs-CZ" sz="2100" i="1" dirty="0"/>
              <a:t>Z dikce ustanovení § 44 odst. 10 zákona tedy vyplývá, že předmětné </a:t>
            </a:r>
            <a:r>
              <a:rPr lang="cs-CZ" sz="2100" i="1" u="sng" dirty="0">
                <a:solidFill>
                  <a:schemeClr val="accent3">
                    <a:lumMod val="50000"/>
                  </a:schemeClr>
                </a:solidFill>
              </a:rPr>
              <a:t>podmínky jsou vázány na předmět veřejné zakázky, a nikoliv na osobu dodavatele</a:t>
            </a:r>
            <a:r>
              <a:rPr lang="cs-CZ" sz="2100" i="1" dirty="0"/>
              <a:t>. Je přitom nepochybné, že hlavním cílem zadavatele při vymezení předmětné zvláštní podmínky bylo, aby při realizaci veřejné zakázky byli zaměstnáni absolventi škol, kteří jsou vedeni na úřadu práce.</a:t>
            </a:r>
            <a:r>
              <a:rPr lang="cs-CZ" sz="2100" dirty="0"/>
              <a:t>“</a:t>
            </a: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E9ACB-19ED-44A9-9BA4-AA764764AC96}"/>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A263CADD-CE37-4D2D-A56C-AD3C894562C9}"/>
              </a:ext>
            </a:extLst>
          </p:cNvPr>
          <p:cNvSpPr txBox="1">
            <a:spLocks/>
          </p:cNvSpPr>
          <p:nvPr/>
        </p:nvSpPr>
        <p:spPr bwMode="auto">
          <a:xfrm>
            <a:off x="1435100" y="915988"/>
            <a:ext cx="6169025" cy="3786187"/>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prstClr val="black"/>
                </a:solidFill>
                <a:effectLst/>
                <a:uLnTx/>
                <a:uFillTx/>
                <a:latin typeface="Calibri" pitchFamily="34" charset="0"/>
                <a:ea typeface="+mn-ea"/>
                <a:cs typeface="Arial" charset="0"/>
              </a:rPr>
              <a:t>Statutární město Děčín</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srgbClr val="9BBB59">
                    <a:lumMod val="75000"/>
                  </a:srgbClr>
                </a:solidFill>
                <a:effectLst/>
                <a:uLnTx/>
                <a:uFillTx/>
                <a:latin typeface="Calibri" pitchFamily="34" charset="0"/>
                <a:ea typeface="+mn-ea"/>
                <a:cs typeface="Arial" charset="0"/>
              </a:rPr>
              <a:t>Hodnocení zapojení nezaměstnaných do plnění</a:t>
            </a:r>
          </a:p>
        </p:txBody>
      </p:sp>
      <p:pic>
        <p:nvPicPr>
          <p:cNvPr id="36868" name="Obrázek 2">
            <a:extLst>
              <a:ext uri="{FF2B5EF4-FFF2-40B4-BE49-F238E27FC236}">
                <a16:creationId xmlns:a16="http://schemas.microsoft.com/office/drawing/2014/main" id="{B922F99B-5041-4DC1-94F0-E797C451CD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29273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a:extLst>
              <a:ext uri="{FF2B5EF4-FFF2-40B4-BE49-F238E27FC236}">
                <a16:creationId xmlns:a16="http://schemas.microsoft.com/office/drawing/2014/main" id="{5932FF70-142D-4F0C-8EC2-C22BAD2A2D84}"/>
              </a:ext>
            </a:extLst>
          </p:cNvPr>
          <p:cNvSpPr>
            <a:spLocks noGrp="1" noChangeArrowheads="1"/>
          </p:cNvSpPr>
          <p:nvPr>
            <p:ph type="title"/>
          </p:nvPr>
        </p:nvSpPr>
        <p:spPr>
          <a:xfrm>
            <a:off x="207960" y="284163"/>
            <a:ext cx="7964489" cy="860425"/>
          </a:xfrm>
        </p:spPr>
        <p:txBody>
          <a:bodyPr/>
          <a:lstStyle/>
          <a:p>
            <a:pPr algn="l" eaLnBrk="1" hangingPunct="1"/>
            <a:r>
              <a:rPr lang="cs-CZ" altLang="cs-CZ" sz="2800" b="1" dirty="0"/>
              <a:t>Strategický plán sociálního začleňování Děčína </a:t>
            </a:r>
            <a:br>
              <a:rPr lang="cs-CZ" altLang="cs-CZ" sz="2800" b="1" dirty="0"/>
            </a:br>
            <a:r>
              <a:rPr lang="cs-CZ" altLang="cs-CZ" sz="2800" b="1" dirty="0"/>
              <a:t>pro období 2018 – 2020</a:t>
            </a:r>
            <a:endParaRPr lang="cs-CZ" altLang="cs-CZ" sz="2800" dirty="0"/>
          </a:p>
        </p:txBody>
      </p:sp>
      <p:sp>
        <p:nvSpPr>
          <p:cNvPr id="97283" name="Zástupný symbol pro obsah 2">
            <a:extLst>
              <a:ext uri="{FF2B5EF4-FFF2-40B4-BE49-F238E27FC236}">
                <a16:creationId xmlns:a16="http://schemas.microsoft.com/office/drawing/2014/main" id="{2265BABE-14DE-4176-B6AB-A1D2CE26198D}"/>
              </a:ext>
            </a:extLst>
          </p:cNvPr>
          <p:cNvSpPr>
            <a:spLocks noGrp="1" noChangeArrowheads="1"/>
          </p:cNvSpPr>
          <p:nvPr>
            <p:ph idx="1"/>
          </p:nvPr>
        </p:nvSpPr>
        <p:spPr>
          <a:xfrm>
            <a:off x="136525" y="1706563"/>
            <a:ext cx="7964488" cy="2887662"/>
          </a:xfrm>
        </p:spPr>
        <p:txBody>
          <a:bodyPr rtlCol="0">
            <a:normAutofit/>
          </a:bodyPr>
          <a:lstStyle/>
          <a:p>
            <a:pPr marL="0" indent="0" algn="just" eaLnBrk="1" fontAlgn="auto" hangingPunct="1">
              <a:spcAft>
                <a:spcPts val="0"/>
              </a:spcAft>
              <a:buFont typeface="Arial" panose="020B0604020202020204" pitchFamily="34" charset="0"/>
              <a:buNone/>
              <a:defRPr/>
            </a:pPr>
            <a:endParaRPr lang="cs-CZ" altLang="cs-CZ" sz="1905" i="1" dirty="0"/>
          </a:p>
          <a:p>
            <a:pPr marL="0" indent="0" algn="just" eaLnBrk="1" fontAlgn="auto" hangingPunct="1">
              <a:spcAft>
                <a:spcPts val="0"/>
              </a:spcAft>
              <a:buFont typeface="Arial" panose="020B0604020202020204" pitchFamily="34" charset="0"/>
              <a:buNone/>
              <a:defRPr/>
            </a:pPr>
            <a:r>
              <a:rPr lang="cs-CZ" altLang="cs-CZ" sz="1905" i="1" dirty="0"/>
              <a:t>„Pracovní příležitosti pro dlouhodobě nezaměstnané, a tedy i příležitosti pro zapojení sociálních podniků, lze podpořit pomocí společensky odpovědného zadávání veřejných zakázek ze strany města. Město může v zadávací dokumentaci uvést například podmínku stanovující zaměstnání dlouhodobě nezaměstnaných na realizaci zakázky.“</a:t>
            </a:r>
            <a:endParaRPr lang="cs-CZ" altLang="cs-CZ" sz="1905" dirty="0"/>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169DED21-A7AD-4A49-8C88-9DE00C22BEF1}"/>
              </a:ext>
            </a:extLst>
          </p:cNvPr>
          <p:cNvSpPr>
            <a:spLocks noGrp="1" noChangeArrowheads="1"/>
          </p:cNvSpPr>
          <p:nvPr>
            <p:ph type="title"/>
          </p:nvPr>
        </p:nvSpPr>
        <p:spPr>
          <a:xfrm>
            <a:off x="457200" y="206375"/>
            <a:ext cx="7715250" cy="857250"/>
          </a:xfrm>
        </p:spPr>
        <p:txBody>
          <a:bodyPr/>
          <a:lstStyle/>
          <a:p>
            <a:pPr algn="l" eaLnBrk="1" hangingPunct="1"/>
            <a:r>
              <a:rPr lang="cs-CZ" altLang="cs-CZ" sz="2800" b="1" dirty="0"/>
              <a:t>Zadávací dokumentace</a:t>
            </a:r>
          </a:p>
        </p:txBody>
      </p:sp>
      <p:sp>
        <p:nvSpPr>
          <p:cNvPr id="98307" name="Zástupný symbol pro obsah 2">
            <a:extLst>
              <a:ext uri="{FF2B5EF4-FFF2-40B4-BE49-F238E27FC236}">
                <a16:creationId xmlns:a16="http://schemas.microsoft.com/office/drawing/2014/main" id="{CA4F93A9-9FE8-4D1C-8A20-6944D55A916B}"/>
              </a:ext>
            </a:extLst>
          </p:cNvPr>
          <p:cNvSpPr>
            <a:spLocks noGrp="1" noChangeArrowheads="1"/>
          </p:cNvSpPr>
          <p:nvPr>
            <p:ph idx="1"/>
          </p:nvPr>
        </p:nvSpPr>
        <p:spPr>
          <a:xfrm>
            <a:off x="457200" y="1200150"/>
            <a:ext cx="7354888" cy="3394075"/>
          </a:xfrm>
        </p:spPr>
        <p:txBody>
          <a:bodyPr rtlCol="0">
            <a:normAutofit/>
          </a:bodyPr>
          <a:lstStyle/>
          <a:p>
            <a:pPr marL="0" indent="0" algn="just" eaLnBrk="1" fontAlgn="auto" hangingPunct="1">
              <a:spcAft>
                <a:spcPts val="0"/>
              </a:spcAft>
              <a:buFont typeface="Arial" panose="020B0604020202020204" pitchFamily="34" charset="0"/>
              <a:buNone/>
              <a:defRPr/>
            </a:pPr>
            <a:r>
              <a:rPr lang="cs-CZ" altLang="cs-CZ" sz="1905" b="1" u="sng" dirty="0"/>
              <a:t>Hodnocení</a:t>
            </a:r>
            <a:r>
              <a:rPr lang="cs-CZ" altLang="cs-CZ" sz="1905" dirty="0"/>
              <a:t>:</a:t>
            </a:r>
          </a:p>
          <a:p>
            <a:pPr marL="0" indent="0" algn="just" eaLnBrk="1" fontAlgn="auto" hangingPunct="1">
              <a:spcAft>
                <a:spcPts val="0"/>
              </a:spcAft>
              <a:buFont typeface="Arial" panose="020B0604020202020204" pitchFamily="34" charset="0"/>
              <a:buNone/>
              <a:defRPr/>
            </a:pPr>
            <a:r>
              <a:rPr lang="cs-CZ" altLang="cs-CZ" sz="1905" dirty="0"/>
              <a:t>„</a:t>
            </a:r>
            <a:r>
              <a:rPr lang="cs-CZ" altLang="cs-CZ" sz="1905" i="1" dirty="0"/>
              <a:t>počet (max. 5) zapojených osob se ztíženým přístupem na trh práce (tj. uchazeč o zaměstnání, který byl bezprostředně před započetím plnění zakázky veden v evidenci uchazečů o zaměstnání nepřetržitě déle než 5 měsíců na Úřadu práce České republiky) pak tvoří </a:t>
            </a:r>
            <a:r>
              <a:rPr lang="cs-CZ" altLang="cs-CZ" sz="1905" b="1" i="1" dirty="0"/>
              <a:t>20 % z celkového hodnocení</a:t>
            </a:r>
            <a:r>
              <a:rPr lang="cs-CZ" altLang="cs-CZ" sz="1905" dirty="0"/>
              <a: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98E353CF-DC6B-462E-916F-1471E007263A}"/>
              </a:ext>
            </a:extLst>
          </p:cNvPr>
          <p:cNvSpPr>
            <a:spLocks noGrp="1" noChangeArrowheads="1"/>
          </p:cNvSpPr>
          <p:nvPr>
            <p:ph type="title"/>
          </p:nvPr>
        </p:nvSpPr>
        <p:spPr>
          <a:xfrm>
            <a:off x="323850" y="206375"/>
            <a:ext cx="7704138" cy="847725"/>
          </a:xfrm>
        </p:spPr>
        <p:txBody>
          <a:bodyPr/>
          <a:lstStyle/>
          <a:p>
            <a:pPr algn="l" eaLnBrk="1" hangingPunct="1">
              <a:defRPr/>
            </a:pPr>
            <a:r>
              <a:rPr lang="cs-CZ" altLang="cs-CZ" sz="2800" b="1" dirty="0"/>
              <a:t>Právní rámec v EU – rozhodovací praxe</a:t>
            </a:r>
            <a:endParaRPr lang="cs-CZ" altLang="cs-CZ" sz="2800" dirty="0"/>
          </a:p>
        </p:txBody>
      </p:sp>
      <p:sp>
        <p:nvSpPr>
          <p:cNvPr id="19459" name="Zástupný symbol pro číslo snímku 3">
            <a:extLst>
              <a:ext uri="{FF2B5EF4-FFF2-40B4-BE49-F238E27FC236}">
                <a16:creationId xmlns:a16="http://schemas.microsoft.com/office/drawing/2014/main" id="{95C53236-72E8-4923-8FD6-18465E96D97E}"/>
              </a:ext>
            </a:extLst>
          </p:cNvPr>
          <p:cNvSpPr>
            <a:spLocks noGrp="1" noChangeArrowheads="1"/>
          </p:cNvSpPr>
          <p:nvPr>
            <p:ph type="sldNum" sz="quarter" idx="12"/>
          </p:nvPr>
        </p:nvSpPr>
        <p:spPr>
          <a:xfrm>
            <a:off x="10404475" y="7567613"/>
            <a:ext cx="3386138" cy="436562"/>
          </a:xfrm>
        </p:spPr>
        <p:txBody>
          <a:bodyPr lIns="145157" tIns="72579" rIns="145157" bIns="72579"/>
          <a:lstStyle>
            <a:lvl1pPr>
              <a:spcBef>
                <a:spcPts val="794"/>
              </a:spcBef>
              <a:buClr>
                <a:srgbClr val="000000"/>
              </a:buClr>
              <a:buSzPct val="100000"/>
              <a:buFont typeface="Times New Roman" panose="02020603050405020304" pitchFamily="18" charset="0"/>
              <a:defRPr sz="3175">
                <a:solidFill>
                  <a:srgbClr val="000000"/>
                </a:solidFill>
                <a:latin typeface="Calibri" panose="020F0502020204030204" pitchFamily="34" charset="0"/>
                <a:ea typeface="Microsoft YaHei" panose="020B0503020204020204" pitchFamily="34" charset="-122"/>
              </a:defRPr>
            </a:lvl1pPr>
            <a:lvl2pPr marL="725805">
              <a:spcBef>
                <a:spcPts val="675"/>
              </a:spcBef>
              <a:buClr>
                <a:srgbClr val="000000"/>
              </a:buClr>
              <a:buSzPct val="100000"/>
              <a:buFont typeface="Times New Roman" panose="02020603050405020304" pitchFamily="18" charset="0"/>
              <a:defRPr sz="2699">
                <a:solidFill>
                  <a:srgbClr val="000000"/>
                </a:solidFill>
                <a:latin typeface="Calibri" panose="020F0502020204030204" pitchFamily="34" charset="0"/>
                <a:ea typeface="Microsoft YaHei" panose="020B0503020204020204" pitchFamily="34" charset="-122"/>
              </a:defRPr>
            </a:lvl2pPr>
            <a:lvl3pPr marL="1451610">
              <a:spcBef>
                <a:spcPts val="595"/>
              </a:spcBef>
              <a:buClr>
                <a:srgbClr val="000000"/>
              </a:buClr>
              <a:buSzPct val="100000"/>
              <a:buFont typeface="Times New Roman" panose="02020603050405020304" pitchFamily="18" charset="0"/>
              <a:defRPr sz="2381">
                <a:solidFill>
                  <a:srgbClr val="000000"/>
                </a:solidFill>
                <a:latin typeface="Calibri" panose="020F0502020204030204" pitchFamily="34" charset="0"/>
                <a:ea typeface="Microsoft YaHei" panose="020B0503020204020204" pitchFamily="34" charset="-122"/>
              </a:defRPr>
            </a:lvl3pPr>
            <a:lvl4pPr marL="2177415">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4pPr>
            <a:lvl5pPr marL="2903220">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5pPr>
            <a:lvl6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6pPr>
            <a:lvl7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7pPr>
            <a:lvl8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8pPr>
            <a:lvl9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13FDFA49-A505-418A-B984-B893419E4979}" type="slidenum">
              <a:rPr kumimoji="0" lang="cs-CZ" altLang="cs-CZ" sz="1905" b="0" i="0" u="none" strike="noStrike" kern="1200" cap="none" spc="0" normalizeH="0" baseline="0" noProof="0" smtClean="0">
                <a:ln>
                  <a:noFill/>
                </a:ln>
                <a:solidFill>
                  <a:srgbClr val="898989"/>
                </a:solidFill>
                <a:effectLst/>
                <a:uLnTx/>
                <a:uFillTx/>
                <a:latin typeface="Calibri" panose="020F0502020204030204" pitchFamily="34" charset="0"/>
                <a:ea typeface="Microsoft YaHei" panose="020B0503020204020204" pitchFamily="34" charset="-122"/>
                <a:cs typeface="+mn-cs"/>
              </a:rPr>
              <a:pPr marL="0" marR="0" lvl="0" indent="0" algn="ctr" defTabSz="914400" rtl="0" eaLnBrk="1" fontAlgn="auto" latinLnBrk="0" hangingPunct="1">
                <a:lnSpc>
                  <a:spcPct val="100000"/>
                </a:lnSpc>
                <a:spcBef>
                  <a:spcPct val="0"/>
                </a:spcBef>
                <a:spcAft>
                  <a:spcPts val="0"/>
                </a:spcAft>
                <a:buClrTx/>
                <a:buSzTx/>
                <a:buFontTx/>
                <a:buNone/>
                <a:tabLst/>
                <a:defRPr/>
              </a:pPr>
              <a:t>12</a:t>
            </a:fld>
            <a:endParaRPr kumimoji="0" lang="cs-CZ" altLang="cs-CZ" sz="1905"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5124" name="Zástupný obsah 5">
            <a:extLst>
              <a:ext uri="{FF2B5EF4-FFF2-40B4-BE49-F238E27FC236}">
                <a16:creationId xmlns:a16="http://schemas.microsoft.com/office/drawing/2014/main" id="{220D06DD-EC0B-456F-AEE0-FA4F1B984173}"/>
              </a:ext>
            </a:extLst>
          </p:cNvPr>
          <p:cNvSpPr>
            <a:spLocks noGrp="1" noChangeArrowheads="1"/>
          </p:cNvSpPr>
          <p:nvPr>
            <p:ph idx="1"/>
          </p:nvPr>
        </p:nvSpPr>
        <p:spPr>
          <a:xfrm>
            <a:off x="323850" y="1204913"/>
            <a:ext cx="7632700" cy="3732212"/>
          </a:xfrm>
        </p:spPr>
        <p:txBody>
          <a:bodyPr/>
          <a:lstStyle/>
          <a:p>
            <a:pPr eaLnBrk="1" hangingPunct="1"/>
            <a:r>
              <a:rPr lang="cs-CZ" altLang="cs-CZ" sz="1400" b="1" dirty="0" err="1">
                <a:latin typeface="Ubuntu"/>
              </a:rPr>
              <a:t>Beentjes</a:t>
            </a:r>
            <a:r>
              <a:rPr lang="cs-CZ" altLang="cs-CZ" sz="1400" b="1" dirty="0">
                <a:latin typeface="Ubuntu"/>
              </a:rPr>
              <a:t> (</a:t>
            </a:r>
            <a:r>
              <a:rPr lang="cs-CZ" altLang="cs-CZ" sz="1400" b="1" i="1" dirty="0">
                <a:latin typeface="Ubuntu"/>
              </a:rPr>
              <a:t>31/87</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Požadavek na zaměstnávání znevýhodněných osob jako zvláštní podmínka</a:t>
            </a:r>
          </a:p>
          <a:p>
            <a:pPr eaLnBrk="1" hangingPunct="1"/>
            <a:r>
              <a:rPr lang="cs-CZ" altLang="cs-CZ" sz="1400" b="1" dirty="0">
                <a:latin typeface="Ubuntu"/>
              </a:rPr>
              <a:t>Concordia Bus (</a:t>
            </a:r>
            <a:r>
              <a:rPr lang="cs-CZ" altLang="cs-CZ" sz="1400" b="1" i="1" dirty="0">
                <a:latin typeface="Ubuntu"/>
              </a:rPr>
              <a:t>C-513/99</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Environmentální aspekty jako hodnoticí kritéria, komentář k diskriminační povaze a bezprostřední hodnotě </a:t>
            </a:r>
            <a:r>
              <a:rPr lang="cs-CZ" altLang="cs-CZ" sz="1200" dirty="0" err="1">
                <a:latin typeface="Ubuntu"/>
              </a:rPr>
              <a:t>kritria</a:t>
            </a:r>
            <a:r>
              <a:rPr lang="cs-CZ" altLang="cs-CZ" sz="1200" dirty="0">
                <a:latin typeface="Ubuntu"/>
              </a:rPr>
              <a:t> pro zadavatele</a:t>
            </a:r>
          </a:p>
          <a:p>
            <a:pPr lvl="2" eaLnBrk="1" hangingPunct="1"/>
            <a:r>
              <a:rPr lang="cs-CZ" altLang="cs-CZ" sz="1200" dirty="0">
                <a:latin typeface="Ubuntu"/>
              </a:rPr>
              <a:t>Emise </a:t>
            </a:r>
            <a:r>
              <a:rPr lang="cs-CZ" altLang="cs-CZ" sz="1200" dirty="0" err="1">
                <a:latin typeface="Ubuntu"/>
              </a:rPr>
              <a:t>NOx</a:t>
            </a:r>
            <a:endParaRPr lang="cs-CZ" altLang="cs-CZ" sz="1200" dirty="0">
              <a:latin typeface="Ubuntu"/>
            </a:endParaRPr>
          </a:p>
          <a:p>
            <a:pPr lvl="2" eaLnBrk="1" hangingPunct="1"/>
            <a:r>
              <a:rPr lang="cs-CZ" altLang="cs-CZ" sz="1200" dirty="0">
                <a:latin typeface="Ubuntu"/>
              </a:rPr>
              <a:t>Hluk</a:t>
            </a:r>
          </a:p>
          <a:p>
            <a:pPr eaLnBrk="1" hangingPunct="1"/>
            <a:r>
              <a:rPr lang="cs-CZ" altLang="cs-CZ" sz="1400" b="1" dirty="0">
                <a:cs typeface="Arial" panose="020B0604020202020204" pitchFamily="34" charset="0"/>
              </a:rPr>
              <a:t>ENV </a:t>
            </a:r>
            <a:r>
              <a:rPr lang="cs-CZ" altLang="cs-CZ" sz="1400" b="1" dirty="0" err="1">
                <a:cs typeface="Arial" panose="020B0604020202020204" pitchFamily="34" charset="0"/>
              </a:rPr>
              <a:t>Wienstrom</a:t>
            </a:r>
            <a:r>
              <a:rPr lang="cs-CZ" altLang="cs-CZ" sz="1400" b="1" dirty="0">
                <a:latin typeface="Ubuntu"/>
              </a:rPr>
              <a:t> (</a:t>
            </a:r>
            <a:r>
              <a:rPr lang="cs-CZ" altLang="cs-CZ" sz="1400" b="1" i="1" dirty="0">
                <a:cs typeface="Arial" panose="020B0604020202020204" pitchFamily="34" charset="0"/>
              </a:rPr>
              <a:t>C-448/01</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Energie z obnovitelných zdrojů</a:t>
            </a:r>
          </a:p>
          <a:p>
            <a:pPr eaLnBrk="1" hangingPunct="1"/>
            <a:r>
              <a:rPr lang="cs-CZ" altLang="cs-CZ" sz="1400" b="1" dirty="0">
                <a:cs typeface="Arial" panose="020B0604020202020204" pitchFamily="34" charset="0"/>
              </a:rPr>
              <a:t>Provincie </a:t>
            </a:r>
            <a:r>
              <a:rPr lang="cs-CZ" altLang="cs-CZ" sz="1400" b="1" dirty="0" err="1">
                <a:cs typeface="Arial" panose="020B0604020202020204" pitchFamily="34" charset="0"/>
              </a:rPr>
              <a:t>Noord</a:t>
            </a:r>
            <a:r>
              <a:rPr lang="cs-CZ" altLang="cs-CZ" sz="1400" b="1" dirty="0">
                <a:cs typeface="Arial" panose="020B0604020202020204" pitchFamily="34" charset="0"/>
              </a:rPr>
              <a:t> </a:t>
            </a:r>
            <a:r>
              <a:rPr lang="cs-CZ" altLang="cs-CZ" sz="1400" b="1" dirty="0" err="1">
                <a:cs typeface="Arial" panose="020B0604020202020204" pitchFamily="34" charset="0"/>
              </a:rPr>
              <a:t>Holland</a:t>
            </a:r>
            <a:r>
              <a:rPr lang="cs-CZ" altLang="cs-CZ" sz="1400" b="1" dirty="0">
                <a:latin typeface="Ubuntu"/>
              </a:rPr>
              <a:t> (</a:t>
            </a:r>
            <a:r>
              <a:rPr lang="cs-CZ" altLang="cs-CZ" sz="1400" b="1" i="1" dirty="0">
                <a:cs typeface="Arial" panose="020B0604020202020204" pitchFamily="34" charset="0"/>
              </a:rPr>
              <a:t>C-368/10</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Etické nakupování</a:t>
            </a:r>
          </a:p>
          <a:p>
            <a:pPr eaLnBrk="1" hangingPunct="1"/>
            <a:r>
              <a:rPr lang="cs-CZ" altLang="cs-CZ" sz="1400" b="1" dirty="0">
                <a:cs typeface="Arial" panose="020B0604020202020204" pitchFamily="34" charset="0"/>
              </a:rPr>
              <a:t>Tim </a:t>
            </a:r>
            <a:r>
              <a:rPr lang="cs-CZ" altLang="cs-CZ" sz="1400" b="1" dirty="0" err="1">
                <a:cs typeface="Arial" panose="020B0604020202020204" pitchFamily="34" charset="0"/>
              </a:rPr>
              <a:t>SpA</a:t>
            </a:r>
            <a:r>
              <a:rPr lang="cs-CZ" altLang="cs-CZ" sz="1400" b="1" dirty="0">
                <a:latin typeface="Ubuntu"/>
              </a:rPr>
              <a:t> (</a:t>
            </a:r>
            <a:r>
              <a:rPr lang="cs-CZ" altLang="cs-CZ" sz="1400" b="1" i="1" dirty="0">
                <a:cs typeface="Arial" panose="020B0604020202020204" pitchFamily="34" charset="0"/>
              </a:rPr>
              <a:t>C-359/18</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Udržitelnost jako základní hodnota zadávání veřejných zakázek postavená a roveň dalším zásadám čl. 18 (§ 6 ZZVZ)</a:t>
            </a:r>
          </a:p>
          <a:p>
            <a:pPr eaLnBrk="1" hangingPunct="1"/>
            <a:r>
              <a:rPr lang="cs-CZ" altLang="cs-CZ" sz="1400" b="1" dirty="0" err="1">
                <a:cs typeface="Arial" panose="020B0604020202020204" pitchFamily="34" charset="0"/>
              </a:rPr>
              <a:t>Conacee</a:t>
            </a:r>
            <a:r>
              <a:rPr lang="cs-CZ" altLang="cs-CZ" sz="1400" b="1" dirty="0">
                <a:latin typeface="Ubuntu"/>
              </a:rPr>
              <a:t> (</a:t>
            </a:r>
            <a:r>
              <a:rPr lang="cs-CZ" altLang="cs-CZ" sz="1400" b="1" i="1" dirty="0">
                <a:cs typeface="Arial" panose="020B0604020202020204" pitchFamily="34" charset="0"/>
              </a:rPr>
              <a:t>C-598/19</a:t>
            </a:r>
            <a:r>
              <a:rPr lang="cs-CZ" altLang="cs-CZ" sz="1400" b="1" dirty="0">
                <a:latin typeface="Ubuntu"/>
              </a:rPr>
              <a:t>)</a:t>
            </a:r>
          </a:p>
          <a:p>
            <a:pPr lvl="1" eaLnBrk="1" hangingPunct="1">
              <a:buFont typeface="Courier New" panose="02070309020205020404" pitchFamily="49" charset="0"/>
              <a:buChar char="o"/>
            </a:pPr>
            <a:r>
              <a:rPr lang="cs-CZ" altLang="cs-CZ" sz="1200" dirty="0">
                <a:latin typeface="Ubuntu"/>
              </a:rPr>
              <a:t>Volné uvážení národního státu v otázce definice „chráněné dílny“ podle čl. 20 směrnice (§ 38 ZZVZ)</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a:extLst>
              <a:ext uri="{FF2B5EF4-FFF2-40B4-BE49-F238E27FC236}">
                <a16:creationId xmlns:a16="http://schemas.microsoft.com/office/drawing/2014/main" id="{B979587B-722A-4865-A11E-74E7521BE86D}"/>
              </a:ext>
            </a:extLst>
          </p:cNvPr>
          <p:cNvSpPr>
            <a:spLocks noGrp="1" noChangeArrowheads="1"/>
          </p:cNvSpPr>
          <p:nvPr>
            <p:ph type="title"/>
          </p:nvPr>
        </p:nvSpPr>
        <p:spPr>
          <a:xfrm>
            <a:off x="457200" y="206375"/>
            <a:ext cx="7715250" cy="857250"/>
          </a:xfrm>
        </p:spPr>
        <p:txBody>
          <a:bodyPr/>
          <a:lstStyle/>
          <a:p>
            <a:pPr algn="l" defTabSz="912813" eaLnBrk="1" hangingPunct="1"/>
            <a:r>
              <a:rPr lang="cs-CZ" altLang="cs-CZ" sz="2800" b="1" dirty="0"/>
              <a:t>Údržba komunikací</a:t>
            </a:r>
          </a:p>
        </p:txBody>
      </p:sp>
      <p:sp>
        <p:nvSpPr>
          <p:cNvPr id="3" name="Zástupný symbol pro obsah 2">
            <a:extLst>
              <a:ext uri="{FF2B5EF4-FFF2-40B4-BE49-F238E27FC236}">
                <a16:creationId xmlns:a16="http://schemas.microsoft.com/office/drawing/2014/main" id="{E95B8CB3-9DDA-45B2-9A4C-598388AF041B}"/>
              </a:ext>
            </a:extLst>
          </p:cNvPr>
          <p:cNvSpPr>
            <a:spLocks noGrp="1"/>
          </p:cNvSpPr>
          <p:nvPr>
            <p:ph idx="1"/>
          </p:nvPr>
        </p:nvSpPr>
        <p:spPr>
          <a:xfrm>
            <a:off x="457200" y="1200150"/>
            <a:ext cx="7715250" cy="3394075"/>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2223" b="1" dirty="0">
                <a:latin typeface="+mj-lt"/>
              </a:rPr>
              <a:t>Zadavatel</a:t>
            </a:r>
            <a:r>
              <a:rPr lang="cs-CZ" sz="2223" dirty="0">
                <a:latin typeface="+mj-lt"/>
              </a:rPr>
              <a:t>: Statutární město Děčín</a:t>
            </a:r>
          </a:p>
          <a:p>
            <a:pPr marL="0" indent="0" defTabSz="914095" eaLnBrk="1" fontAlgn="auto" hangingPunct="1">
              <a:spcAft>
                <a:spcPts val="0"/>
              </a:spcAft>
              <a:buFont typeface="Arial" panose="020B0604020202020204" pitchFamily="34" charset="0"/>
              <a:buNone/>
              <a:defRPr/>
            </a:pPr>
            <a:r>
              <a:rPr lang="cs-CZ" sz="2223" b="1" dirty="0">
                <a:latin typeface="+mj-lt"/>
              </a:rPr>
              <a:t>Širší společenské zájmy:</a:t>
            </a:r>
            <a:r>
              <a:rPr lang="cs-CZ" sz="2223" dirty="0">
                <a:latin typeface="+mj-lt"/>
              </a:rPr>
              <a:t> Požadavek na zaměstnávání znevýhodněných</a:t>
            </a:r>
          </a:p>
          <a:p>
            <a:pPr marL="0" indent="0" defTabSz="914095" eaLnBrk="1" fontAlgn="auto" hangingPunct="1">
              <a:spcAft>
                <a:spcPts val="0"/>
              </a:spcAft>
              <a:buFont typeface="Arial" panose="020B0604020202020204" pitchFamily="34" charset="0"/>
              <a:buNone/>
              <a:defRPr/>
            </a:pPr>
            <a:r>
              <a:rPr lang="cs-CZ" sz="2223" b="1" dirty="0">
                <a:latin typeface="+mj-lt"/>
              </a:rPr>
              <a:t>Předpokládaná hodnota VZ:</a:t>
            </a:r>
            <a:r>
              <a:rPr lang="cs-CZ" sz="2223" dirty="0">
                <a:latin typeface="+mj-lt"/>
              </a:rPr>
              <a:t> </a:t>
            </a:r>
            <a:r>
              <a:rPr lang="pl-PL" sz="2223" dirty="0">
                <a:latin typeface="+mj-lt"/>
              </a:rPr>
              <a:t>130 000 000 Kč bez DPH</a:t>
            </a:r>
          </a:p>
          <a:p>
            <a:pPr marL="0" indent="0" defTabSz="914095" eaLnBrk="1" fontAlgn="auto" hangingPunct="1">
              <a:spcAft>
                <a:spcPts val="0"/>
              </a:spcAft>
              <a:buFont typeface="Arial" panose="020B0604020202020204" pitchFamily="34" charset="0"/>
              <a:buNone/>
              <a:defRPr/>
            </a:pPr>
            <a:r>
              <a:rPr lang="cs-CZ" sz="2223" b="1" dirty="0">
                <a:latin typeface="+mj-lt"/>
              </a:rPr>
              <a:t>Nabídková cena:</a:t>
            </a:r>
            <a:r>
              <a:rPr lang="cs-CZ" sz="2223" dirty="0">
                <a:latin typeface="+mj-lt"/>
              </a:rPr>
              <a:t> </a:t>
            </a:r>
            <a:r>
              <a:rPr lang="pl-PL" sz="2223" dirty="0">
                <a:latin typeface="+mj-lt"/>
              </a:rPr>
              <a:t>98 550 645 Kč bez DPH</a:t>
            </a:r>
            <a:endParaRPr lang="cs-CZ" sz="2223" dirty="0">
              <a:latin typeface="+mj-lt"/>
            </a:endParaRPr>
          </a:p>
          <a:p>
            <a:pPr marL="0" indent="0" defTabSz="914095" eaLnBrk="1" fontAlgn="auto" hangingPunct="1">
              <a:spcAft>
                <a:spcPts val="0"/>
              </a:spcAft>
              <a:buFont typeface="Arial" panose="020B0604020202020204" pitchFamily="34" charset="0"/>
              <a:buNone/>
              <a:defRPr/>
            </a:pPr>
            <a:endParaRPr lang="cs-CZ" sz="2223" dirty="0">
              <a:latin typeface="+mj-lt"/>
            </a:endParaRPr>
          </a:p>
          <a:p>
            <a:pPr marL="0" indent="0" algn="r" defTabSz="914095" eaLnBrk="1" fontAlgn="auto" hangingPunct="1">
              <a:spcAft>
                <a:spcPts val="0"/>
              </a:spcAft>
              <a:buFont typeface="Arial" panose="020B0604020202020204" pitchFamily="34" charset="0"/>
              <a:buNone/>
              <a:defRPr/>
            </a:pPr>
            <a:r>
              <a:rPr lang="cs-CZ" sz="1588" dirty="0">
                <a:latin typeface="+mj-lt"/>
              </a:rPr>
              <a:t>Celá případová studie </a:t>
            </a:r>
            <a:r>
              <a:rPr lang="cs-CZ" sz="1588" dirty="0">
                <a:solidFill>
                  <a:schemeClr val="tx1">
                    <a:lumMod val="65000"/>
                    <a:lumOff val="35000"/>
                  </a:schemeClr>
                </a:solidFill>
                <a:latin typeface="+mj-lt"/>
                <a:hlinkClick r:id="rId2"/>
              </a:rPr>
              <a:t>http://sovz.cz/wp-content/uploads/2018/11/sovz_case_studies_decin_cz.pdf</a:t>
            </a:r>
            <a:endParaRPr lang="cs-CZ" sz="1588" dirty="0">
              <a:solidFill>
                <a:schemeClr val="tx1">
                  <a:lumMod val="65000"/>
                  <a:lumOff val="35000"/>
                </a:schemeClr>
              </a:solidFill>
            </a:endParaRPr>
          </a:p>
          <a:p>
            <a:pPr marL="0" indent="0" defTabSz="914095" eaLnBrk="1" fontAlgn="auto" hangingPunct="1">
              <a:spcAft>
                <a:spcPts val="0"/>
              </a:spcAft>
              <a:defRPr/>
            </a:pPr>
            <a:endParaRPr lang="cs-CZ" sz="1588" dirty="0">
              <a:solidFill>
                <a:schemeClr val="tx1">
                  <a:lumMod val="65000"/>
                  <a:lumOff val="35000"/>
                </a:schemeClr>
              </a:solidFill>
            </a:endParaRP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4">
            <a:extLst>
              <a:ext uri="{FF2B5EF4-FFF2-40B4-BE49-F238E27FC236}">
                <a16:creationId xmlns:a16="http://schemas.microsoft.com/office/drawing/2014/main" id="{1F1CCF0B-CD04-4293-9AF2-4F49934A7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115" t="25082" r="33202" b="10054"/>
          <a:stretch>
            <a:fillRect/>
          </a:stretch>
        </p:blipFill>
        <p:spPr bwMode="auto">
          <a:xfrm>
            <a:off x="971550" y="1123950"/>
            <a:ext cx="677862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Nadpis 1">
            <a:extLst>
              <a:ext uri="{FF2B5EF4-FFF2-40B4-BE49-F238E27FC236}">
                <a16:creationId xmlns:a16="http://schemas.microsoft.com/office/drawing/2014/main" id="{20F29954-353A-4041-A7E3-3AE82A3433FB}"/>
              </a:ext>
            </a:extLst>
          </p:cNvPr>
          <p:cNvSpPr>
            <a:spLocks noGrp="1" noChangeArrowheads="1"/>
          </p:cNvSpPr>
          <p:nvPr>
            <p:ph type="title"/>
          </p:nvPr>
        </p:nvSpPr>
        <p:spPr>
          <a:xfrm>
            <a:off x="899592" y="206375"/>
            <a:ext cx="7272858" cy="857250"/>
          </a:xfrm>
        </p:spPr>
        <p:txBody>
          <a:bodyPr/>
          <a:lstStyle/>
          <a:p>
            <a:pPr algn="l" defTabSz="912813" eaLnBrk="1" hangingPunct="1"/>
            <a:r>
              <a:rPr lang="cs-CZ" altLang="cs-CZ" sz="2800" b="1" dirty="0"/>
              <a:t>Nabídky</a:t>
            </a: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85AEF7E-496A-4F5D-9FE7-D233019249FB}"/>
              </a:ext>
            </a:extLst>
          </p:cNvPr>
          <p:cNvSpPr>
            <a:spLocks noGrp="1"/>
          </p:cNvSpPr>
          <p:nvPr>
            <p:ph type="title"/>
          </p:nvPr>
        </p:nvSpPr>
        <p:spPr>
          <a:xfrm>
            <a:off x="179388" y="115888"/>
            <a:ext cx="7848600" cy="992187"/>
          </a:xfrm>
          <a:solidFill>
            <a:schemeClr val="bg1">
              <a:lumMod val="75000"/>
            </a:schemeClr>
          </a:solidFill>
        </p:spPr>
        <p:txBody>
          <a:bodyPr rtlCol="0">
            <a:normAutofit/>
          </a:bodyPr>
          <a:lstStyle/>
          <a:p>
            <a:pPr defTabSz="914095" eaLnBrk="1" fontAlgn="auto" hangingPunct="1">
              <a:spcAft>
                <a:spcPts val="0"/>
              </a:spcAft>
              <a:defRPr/>
            </a:pPr>
            <a:r>
              <a:rPr lang="cs-CZ" sz="3173" b="1" dirty="0">
                <a:solidFill>
                  <a:schemeClr val="accent6">
                    <a:lumMod val="50000"/>
                  </a:schemeClr>
                </a:solidFill>
              </a:rPr>
              <a:t>Rozdíl v aplikaci</a:t>
            </a:r>
          </a:p>
        </p:txBody>
      </p:sp>
      <p:sp>
        <p:nvSpPr>
          <p:cNvPr id="5" name="Zástupný symbol pro text 4">
            <a:extLst>
              <a:ext uri="{FF2B5EF4-FFF2-40B4-BE49-F238E27FC236}">
                <a16:creationId xmlns:a16="http://schemas.microsoft.com/office/drawing/2014/main" id="{C48E6727-C418-4109-81F5-C9B50885BBEC}"/>
              </a:ext>
            </a:extLst>
          </p:cNvPr>
          <p:cNvSpPr>
            <a:spLocks noGrp="1"/>
          </p:cNvSpPr>
          <p:nvPr>
            <p:ph type="body" idx="1"/>
          </p:nvPr>
        </p:nvSpPr>
        <p:spPr>
          <a:xfrm>
            <a:off x="203200" y="1544638"/>
            <a:ext cx="3467100" cy="698500"/>
          </a:xfrm>
          <a:solidFill>
            <a:srgbClr val="92D050"/>
          </a:solidFill>
        </p:spPr>
        <p:txBody>
          <a:bodyPr rtlCol="0">
            <a:normAutofit fontScale="85000" lnSpcReduction="20000"/>
          </a:bodyPr>
          <a:lstStyle/>
          <a:p>
            <a:pPr algn="ctr" defTabSz="914095" eaLnBrk="1" fontAlgn="auto" hangingPunct="1">
              <a:spcAft>
                <a:spcPts val="0"/>
              </a:spcAft>
              <a:defRPr/>
            </a:pPr>
            <a:r>
              <a:rPr lang="cs-CZ" dirty="0">
                <a:solidFill>
                  <a:schemeClr val="accent6">
                    <a:lumMod val="50000"/>
                  </a:schemeClr>
                </a:solidFill>
              </a:rPr>
              <a:t>Výhrada (§ 38)</a:t>
            </a:r>
          </a:p>
        </p:txBody>
      </p:sp>
      <p:sp>
        <p:nvSpPr>
          <p:cNvPr id="6" name="Zástupný symbol pro obsah 5">
            <a:extLst>
              <a:ext uri="{FF2B5EF4-FFF2-40B4-BE49-F238E27FC236}">
                <a16:creationId xmlns:a16="http://schemas.microsoft.com/office/drawing/2014/main" id="{2052F745-2D72-4E9F-A455-1473053AEDF3}"/>
              </a:ext>
            </a:extLst>
          </p:cNvPr>
          <p:cNvSpPr>
            <a:spLocks noGrp="1"/>
          </p:cNvSpPr>
          <p:nvPr>
            <p:ph sz="half" idx="2"/>
          </p:nvPr>
        </p:nvSpPr>
        <p:spPr>
          <a:xfrm>
            <a:off x="198438" y="2678113"/>
            <a:ext cx="3467100" cy="1916112"/>
          </a:xfrm>
          <a:solidFill>
            <a:srgbClr val="92D050"/>
          </a:solidFill>
        </p:spPr>
        <p:txBody>
          <a:bodyPr rtlCol="0">
            <a:noAutofit/>
          </a:bodyPr>
          <a:lstStyle/>
          <a:p>
            <a:pPr marL="342786" indent="-342786" defTabSz="914095" eaLnBrk="1" fontAlgn="auto" hangingPunct="1">
              <a:spcAft>
                <a:spcPts val="0"/>
              </a:spcAft>
              <a:buFont typeface="Arial" charset="0"/>
              <a:buChar char="•"/>
              <a:defRPr/>
            </a:pPr>
            <a:r>
              <a:rPr lang="cs-CZ" sz="1905" dirty="0">
                <a:solidFill>
                  <a:schemeClr val="accent6">
                    <a:lumMod val="50000"/>
                  </a:schemeClr>
                </a:solidFill>
              </a:rPr>
              <a:t>Požadavek zaměstnávání cílové skupiny (OZP) BEZPROSTŘEDNÍM DODAVATELEM bez ohledu na eventuální poddodavatele</a:t>
            </a:r>
          </a:p>
        </p:txBody>
      </p:sp>
      <p:sp>
        <p:nvSpPr>
          <p:cNvPr id="7" name="Zástupný symbol pro text 6">
            <a:extLst>
              <a:ext uri="{FF2B5EF4-FFF2-40B4-BE49-F238E27FC236}">
                <a16:creationId xmlns:a16="http://schemas.microsoft.com/office/drawing/2014/main" id="{6BEE9C85-6BFC-422C-AF23-0038E86489CE}"/>
              </a:ext>
            </a:extLst>
          </p:cNvPr>
          <p:cNvSpPr>
            <a:spLocks noGrp="1"/>
          </p:cNvSpPr>
          <p:nvPr>
            <p:ph type="body" sz="quarter" idx="3"/>
          </p:nvPr>
        </p:nvSpPr>
        <p:spPr>
          <a:xfrm>
            <a:off x="4624388" y="1544638"/>
            <a:ext cx="3403600" cy="698500"/>
          </a:xfrm>
          <a:solidFill>
            <a:srgbClr val="FFC000"/>
          </a:solidFill>
        </p:spPr>
        <p:txBody>
          <a:bodyPr rtlCol="0">
            <a:normAutofit fontScale="85000" lnSpcReduction="20000"/>
          </a:bodyPr>
          <a:lstStyle/>
          <a:p>
            <a:pPr algn="ctr" defTabSz="914095" eaLnBrk="1" fontAlgn="auto" hangingPunct="1">
              <a:spcAft>
                <a:spcPts val="0"/>
              </a:spcAft>
              <a:defRPr/>
            </a:pPr>
            <a:r>
              <a:rPr lang="cs-CZ" dirty="0">
                <a:solidFill>
                  <a:schemeClr val="accent6">
                    <a:lumMod val="50000"/>
                  </a:schemeClr>
                </a:solidFill>
              </a:rPr>
              <a:t>Zvláštní podmínka (§ 37)</a:t>
            </a:r>
          </a:p>
          <a:p>
            <a:pPr algn="ctr" defTabSz="914095" eaLnBrk="1" fontAlgn="auto" hangingPunct="1">
              <a:spcAft>
                <a:spcPts val="0"/>
              </a:spcAft>
              <a:defRPr/>
            </a:pPr>
            <a:r>
              <a:rPr lang="cs-CZ" dirty="0">
                <a:solidFill>
                  <a:schemeClr val="accent6">
                    <a:lumMod val="50000"/>
                  </a:schemeClr>
                </a:solidFill>
              </a:rPr>
              <a:t>Hodnocení (§ 116)</a:t>
            </a:r>
          </a:p>
        </p:txBody>
      </p:sp>
      <p:sp>
        <p:nvSpPr>
          <p:cNvPr id="8" name="Zástupný symbol pro obsah 7">
            <a:extLst>
              <a:ext uri="{FF2B5EF4-FFF2-40B4-BE49-F238E27FC236}">
                <a16:creationId xmlns:a16="http://schemas.microsoft.com/office/drawing/2014/main" id="{C740E46A-3B42-4494-9313-E18C2BF0E1BF}"/>
              </a:ext>
            </a:extLst>
          </p:cNvPr>
          <p:cNvSpPr>
            <a:spLocks noGrp="1"/>
          </p:cNvSpPr>
          <p:nvPr>
            <p:ph sz="quarter" idx="4"/>
          </p:nvPr>
        </p:nvSpPr>
        <p:spPr>
          <a:xfrm>
            <a:off x="4624388" y="2678113"/>
            <a:ext cx="3403600" cy="1916112"/>
          </a:xfrm>
          <a:solidFill>
            <a:srgbClr val="FFC000"/>
          </a:solidFill>
        </p:spPr>
        <p:txBody>
          <a:bodyPr rtlCol="0">
            <a:normAutofit/>
          </a:bodyPr>
          <a:lstStyle/>
          <a:p>
            <a:pPr marL="342786" indent="-342786" defTabSz="914095" eaLnBrk="1" fontAlgn="auto" hangingPunct="1">
              <a:spcAft>
                <a:spcPts val="0"/>
              </a:spcAft>
              <a:buFont typeface="Arial" charset="0"/>
              <a:buChar char="•"/>
              <a:defRPr/>
            </a:pPr>
            <a:r>
              <a:rPr lang="cs-CZ" sz="2223" dirty="0">
                <a:solidFill>
                  <a:schemeClr val="accent6">
                    <a:lumMod val="50000"/>
                  </a:schemeClr>
                </a:solidFill>
              </a:rPr>
              <a:t>Požadavek zaměstnávání cílové skupiny pří plnění veřejné zakázky bez ohledu na konkrétního zaměstnavatele</a:t>
            </a:r>
          </a:p>
          <a:p>
            <a:pPr marL="342786" indent="-342786" defTabSz="914095" eaLnBrk="1" fontAlgn="auto" hangingPunct="1">
              <a:spcAft>
                <a:spcPts val="0"/>
              </a:spcAft>
              <a:buFont typeface="Arial" charset="0"/>
              <a:buChar char="•"/>
              <a:defRPr/>
            </a:pPr>
            <a:endParaRPr lang="cs-CZ" dirty="0"/>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2207AEC8-2437-4AE9-8276-5AC9CD57DAB6}"/>
              </a:ext>
            </a:extLst>
          </p:cNvPr>
          <p:cNvSpPr>
            <a:spLocks noGrp="1" noChangeArrowheads="1"/>
          </p:cNvSpPr>
          <p:nvPr>
            <p:ph type="title"/>
          </p:nvPr>
        </p:nvSpPr>
        <p:spPr>
          <a:xfrm>
            <a:off x="457200" y="206375"/>
            <a:ext cx="7715250" cy="857250"/>
          </a:xfrm>
        </p:spPr>
        <p:txBody>
          <a:bodyPr/>
          <a:lstStyle/>
          <a:p>
            <a:pPr algn="l" defTabSz="912813" eaLnBrk="1" hangingPunct="1"/>
            <a:r>
              <a:rPr lang="cs-CZ" altLang="cs-CZ" sz="2800" b="1" dirty="0"/>
              <a:t>Charta zaměstnanosti</a:t>
            </a:r>
            <a:br>
              <a:rPr lang="cs-CZ" altLang="cs-CZ" sz="2800" b="1" dirty="0"/>
            </a:br>
            <a:r>
              <a:rPr lang="cs-CZ" altLang="cs-CZ" sz="2800" b="1" dirty="0"/>
              <a:t>jako součást podmínek plnění VZ</a:t>
            </a:r>
          </a:p>
        </p:txBody>
      </p:sp>
      <p:sp>
        <p:nvSpPr>
          <p:cNvPr id="3" name="Zástupný symbol pro obsah 2">
            <a:extLst>
              <a:ext uri="{FF2B5EF4-FFF2-40B4-BE49-F238E27FC236}">
                <a16:creationId xmlns:a16="http://schemas.microsoft.com/office/drawing/2014/main" id="{93DC71CB-0138-4D31-A20A-35F995B78AFC}"/>
              </a:ext>
            </a:extLst>
          </p:cNvPr>
          <p:cNvSpPr>
            <a:spLocks noGrp="1"/>
          </p:cNvSpPr>
          <p:nvPr>
            <p:ph idx="1"/>
          </p:nvPr>
        </p:nvSpPr>
        <p:spPr>
          <a:xfrm>
            <a:off x="457200" y="1635125"/>
            <a:ext cx="7427913" cy="3302000"/>
          </a:xfrm>
        </p:spPr>
        <p:txBody>
          <a:bodyPr rtlCol="0">
            <a:normAutofit fontScale="92500" lnSpcReduction="20000"/>
          </a:bodyPr>
          <a:lstStyle/>
          <a:p>
            <a:pPr marL="0" indent="0" algn="just" defTabSz="914095" eaLnBrk="1" fontAlgn="auto" hangingPunct="1">
              <a:spcAft>
                <a:spcPts val="0"/>
              </a:spcAft>
              <a:buFont typeface="Arial" panose="020B0604020202020204" pitchFamily="34" charset="0"/>
              <a:buNone/>
              <a:defRPr/>
            </a:pPr>
            <a:r>
              <a:rPr lang="cs-CZ" sz="2200" b="1" dirty="0">
                <a:latin typeface="+mj-lt"/>
              </a:rPr>
              <a:t>Zadavatel</a:t>
            </a:r>
            <a:r>
              <a:rPr lang="cs-CZ" sz="2200" dirty="0">
                <a:latin typeface="+mj-lt"/>
              </a:rPr>
              <a:t>: </a:t>
            </a:r>
            <a:r>
              <a:rPr lang="cs-CZ" sz="2200" dirty="0" err="1">
                <a:latin typeface="+mj-lt"/>
              </a:rPr>
              <a:t>Grangegorman‘s</a:t>
            </a:r>
            <a:r>
              <a:rPr lang="cs-CZ" sz="2200" dirty="0">
                <a:latin typeface="+mj-lt"/>
              </a:rPr>
              <a:t> Development </a:t>
            </a:r>
            <a:r>
              <a:rPr lang="cs-CZ" sz="2200" dirty="0" err="1">
                <a:latin typeface="+mj-lt"/>
              </a:rPr>
              <a:t>Agency</a:t>
            </a:r>
            <a:r>
              <a:rPr lang="cs-CZ" sz="2200" dirty="0">
                <a:latin typeface="+mj-lt"/>
              </a:rPr>
              <a:t> (IE)</a:t>
            </a:r>
          </a:p>
          <a:p>
            <a:pPr marL="0" indent="0" algn="just" defTabSz="914095" eaLnBrk="1" fontAlgn="auto" hangingPunct="1">
              <a:spcAft>
                <a:spcPts val="0"/>
              </a:spcAft>
              <a:buFont typeface="Arial" panose="020B0604020202020204" pitchFamily="34" charset="0"/>
              <a:buNone/>
              <a:defRPr/>
            </a:pPr>
            <a:r>
              <a:rPr lang="cs-CZ" sz="2200" b="1" dirty="0">
                <a:latin typeface="+mj-lt"/>
              </a:rPr>
              <a:t>Širší společenské zájmy:</a:t>
            </a:r>
            <a:r>
              <a:rPr lang="cs-CZ" sz="2200" dirty="0">
                <a:latin typeface="+mj-lt"/>
              </a:rPr>
              <a:t> Požadavky stran zaměstnávání znevýhodněných, učňovského vzdělávání </a:t>
            </a:r>
            <a:r>
              <a:rPr lang="cs-CZ" sz="2200" dirty="0" err="1">
                <a:latin typeface="+mj-lt"/>
              </a:rPr>
              <a:t>etc</a:t>
            </a:r>
            <a:r>
              <a:rPr lang="cs-CZ" sz="2200" dirty="0">
                <a:latin typeface="+mj-lt"/>
              </a:rPr>
              <a:t>.</a:t>
            </a:r>
          </a:p>
          <a:p>
            <a:pPr marL="0" indent="0" algn="just" defTabSz="914095" eaLnBrk="1" fontAlgn="auto" hangingPunct="1">
              <a:spcAft>
                <a:spcPts val="0"/>
              </a:spcAft>
              <a:buFont typeface="Arial" panose="020B0604020202020204" pitchFamily="34" charset="0"/>
              <a:buNone/>
              <a:defRPr/>
            </a:pPr>
            <a:r>
              <a:rPr lang="cs-CZ" sz="2200" b="1" dirty="0">
                <a:latin typeface="+mj-lt"/>
              </a:rPr>
              <a:t>Nástroj:</a:t>
            </a:r>
            <a:r>
              <a:rPr lang="cs-CZ" sz="2200" dirty="0">
                <a:latin typeface="+mj-lt"/>
              </a:rPr>
              <a:t> Obecný dokument zadavatele, který je součástí podmínek pro plnění smlouvy; personální zajištění koordinátora zaměstnanosti (na straně zadavatele) a „styčného zaměstnance“ na straně dodavatele.</a:t>
            </a:r>
          </a:p>
          <a:p>
            <a:pPr marL="0" indent="0" algn="just" defTabSz="914095" eaLnBrk="1" fontAlgn="auto" hangingPunct="1">
              <a:spcAft>
                <a:spcPts val="0"/>
              </a:spcAft>
              <a:buFont typeface="Arial" panose="020B0604020202020204" pitchFamily="34" charset="0"/>
              <a:buNone/>
              <a:defRPr/>
            </a:pPr>
            <a:endParaRPr lang="cs-CZ" sz="2223" dirty="0">
              <a:latin typeface="+mj-lt"/>
            </a:endParaRPr>
          </a:p>
          <a:p>
            <a:pPr marL="0" indent="0" algn="just" defTabSz="914095" eaLnBrk="1" fontAlgn="auto" hangingPunct="1">
              <a:spcAft>
                <a:spcPts val="0"/>
              </a:spcAft>
              <a:buFont typeface="Arial" panose="020B0604020202020204" pitchFamily="34" charset="0"/>
              <a:buNone/>
              <a:defRPr/>
            </a:pPr>
            <a:endParaRPr lang="cs-CZ" sz="2223" dirty="0">
              <a:latin typeface="+mj-lt"/>
            </a:endParaRPr>
          </a:p>
          <a:p>
            <a:pPr marL="0" indent="0" algn="just" defTabSz="914095" eaLnBrk="1" fontAlgn="auto" hangingPunct="1">
              <a:spcAft>
                <a:spcPts val="0"/>
              </a:spcAft>
              <a:buFont typeface="Arial" panose="020B0604020202020204" pitchFamily="34" charset="0"/>
              <a:buNone/>
              <a:defRPr/>
            </a:pPr>
            <a:endParaRPr lang="cs-CZ" sz="2223" dirty="0">
              <a:latin typeface="+mj-lt"/>
            </a:endParaRPr>
          </a:p>
          <a:p>
            <a:pPr marL="0" indent="0" algn="just" defTabSz="914095" eaLnBrk="1" fontAlgn="auto" hangingPunct="1">
              <a:spcAft>
                <a:spcPts val="0"/>
              </a:spcAft>
              <a:buFont typeface="Arial" panose="020B0604020202020204" pitchFamily="34" charset="0"/>
              <a:buNone/>
              <a:defRPr/>
            </a:pPr>
            <a:endParaRPr lang="cs-CZ" sz="2223" dirty="0">
              <a:latin typeface="+mj-lt"/>
            </a:endParaRPr>
          </a:p>
          <a:p>
            <a:pPr marL="0" indent="0" algn="r" defTabSz="914095" eaLnBrk="1" fontAlgn="auto" hangingPunct="1">
              <a:spcAft>
                <a:spcPts val="0"/>
              </a:spcAft>
              <a:buFont typeface="Arial" panose="020B0604020202020204" pitchFamily="34" charset="0"/>
              <a:buNone/>
              <a:defRPr/>
            </a:pPr>
            <a:r>
              <a:rPr lang="cs-CZ" sz="1400" dirty="0">
                <a:latin typeface="+mj-lt"/>
              </a:rPr>
              <a:t>Případové studie </a:t>
            </a:r>
            <a:r>
              <a:rPr lang="cs-CZ" sz="1400" dirty="0" err="1">
                <a:hlinkClick r:id="rId2"/>
              </a:rPr>
              <a:t>DocsRoom</a:t>
            </a:r>
            <a:r>
              <a:rPr lang="cs-CZ" sz="1400" dirty="0">
                <a:hlinkClick r:id="rId2"/>
              </a:rPr>
              <a:t> - </a:t>
            </a:r>
            <a:r>
              <a:rPr lang="cs-CZ" sz="1400" dirty="0" err="1">
                <a:hlinkClick r:id="rId2"/>
              </a:rPr>
              <a:t>European</a:t>
            </a:r>
            <a:r>
              <a:rPr lang="cs-CZ" sz="1400" dirty="0">
                <a:hlinkClick r:id="rId2"/>
              </a:rPr>
              <a:t> </a:t>
            </a:r>
            <a:r>
              <a:rPr lang="cs-CZ" sz="1400" dirty="0" err="1">
                <a:hlinkClick r:id="rId2"/>
              </a:rPr>
              <a:t>Commission</a:t>
            </a:r>
            <a:r>
              <a:rPr lang="cs-CZ" sz="1400" dirty="0">
                <a:hlinkClick r:id="rId2"/>
              </a:rPr>
              <a:t> (europa.eu)</a:t>
            </a:r>
            <a:endParaRPr lang="cs-CZ" sz="1400" dirty="0">
              <a:solidFill>
                <a:schemeClr val="tx1">
                  <a:lumMod val="65000"/>
                  <a:lumOff val="35000"/>
                </a:schemeClr>
              </a:solidFill>
            </a:endParaRP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7F2AE-FF5E-4C61-AD88-10FA2924BC91}"/>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65EC688E-A6A9-4B3B-B151-4BBD8819D47A}"/>
              </a:ext>
            </a:extLst>
          </p:cNvPr>
          <p:cNvSpPr txBox="1">
            <a:spLocks/>
          </p:cNvSpPr>
          <p:nvPr/>
        </p:nvSpPr>
        <p:spPr bwMode="auto">
          <a:xfrm>
            <a:off x="179388" y="1203325"/>
            <a:ext cx="7821612" cy="349885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prstClr val="black"/>
                </a:solidFill>
                <a:effectLst/>
                <a:uLnTx/>
                <a:uFillTx/>
                <a:latin typeface="Calibri" pitchFamily="34" charset="0"/>
                <a:ea typeface="+mn-ea"/>
                <a:cs typeface="Arial" charset="0"/>
              </a:rPr>
              <a:t>Technické služby Havlíčkův Brod, </a:t>
            </a:r>
            <a:r>
              <a:rPr kumimoji="0" lang="cs-CZ" altLang="cs-CZ" sz="3173" b="1" i="0" u="none" strike="noStrike" kern="1200" cap="none" spc="0" normalizeH="0" baseline="0" noProof="0" dirty="0" err="1">
                <a:ln>
                  <a:noFill/>
                </a:ln>
                <a:solidFill>
                  <a:prstClr val="black"/>
                </a:solidFill>
                <a:effectLst/>
                <a:uLnTx/>
                <a:uFillTx/>
                <a:latin typeface="Calibri" pitchFamily="34" charset="0"/>
                <a:ea typeface="+mn-ea"/>
                <a:cs typeface="Arial" charset="0"/>
              </a:rPr>
              <a:t>p.o</a:t>
            </a:r>
            <a:r>
              <a:rPr kumimoji="0" lang="cs-CZ" altLang="cs-CZ" sz="3173" b="1" i="0" u="none" strike="noStrike" kern="1200" cap="none" spc="0" normalizeH="0" baseline="0" noProof="0" dirty="0">
                <a:ln>
                  <a:noFill/>
                </a:ln>
                <a:solidFill>
                  <a:prstClr val="black"/>
                </a:solidFill>
                <a:effectLst/>
                <a:uLnTx/>
                <a:uFillTx/>
                <a:latin typeface="Calibri" pitchFamily="34" charset="0"/>
                <a:ea typeface="+mn-ea"/>
                <a:cs typeface="Arial" charset="0"/>
              </a:rPr>
              <a:t>.</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srgbClr val="9BBB59">
                    <a:lumMod val="75000"/>
                  </a:srgbClr>
                </a:solidFill>
                <a:effectLst/>
                <a:uLnTx/>
                <a:uFillTx/>
                <a:latin typeface="Calibri" pitchFamily="34" charset="0"/>
                <a:ea typeface="+mn-ea"/>
                <a:cs typeface="Arial" charset="0"/>
              </a:rPr>
              <a:t>Dělení zakázky na části</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srgbClr val="9BBB59">
                    <a:lumMod val="75000"/>
                  </a:srgbClr>
                </a:solidFill>
                <a:effectLst/>
                <a:uLnTx/>
                <a:uFillTx/>
                <a:latin typeface="Calibri" pitchFamily="34" charset="0"/>
                <a:ea typeface="+mn-ea"/>
                <a:cs typeface="Arial" charset="0"/>
              </a:rPr>
              <a:t>Podpora účasti MSP/sociálních podniků</a:t>
            </a:r>
          </a:p>
        </p:txBody>
      </p:sp>
      <p:pic>
        <p:nvPicPr>
          <p:cNvPr id="47108" name="Obrázek 4">
            <a:extLst>
              <a:ext uri="{FF2B5EF4-FFF2-40B4-BE49-F238E27FC236}">
                <a16:creationId xmlns:a16="http://schemas.microsoft.com/office/drawing/2014/main" id="{4CE34016-98C1-487B-93A9-13A941F9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98" t="10974" r="72552" b="74918"/>
          <a:stretch>
            <a:fillRect/>
          </a:stretch>
        </p:blipFill>
        <p:spPr bwMode="auto">
          <a:xfrm>
            <a:off x="644525" y="390525"/>
            <a:ext cx="20288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a:extLst>
              <a:ext uri="{FF2B5EF4-FFF2-40B4-BE49-F238E27FC236}">
                <a16:creationId xmlns:a16="http://schemas.microsoft.com/office/drawing/2014/main" id="{69F50B34-2D74-4AB9-874A-4968388446AB}"/>
              </a:ext>
            </a:extLst>
          </p:cNvPr>
          <p:cNvSpPr>
            <a:spLocks noGrp="1" noChangeArrowheads="1"/>
          </p:cNvSpPr>
          <p:nvPr>
            <p:ph type="title"/>
          </p:nvPr>
        </p:nvSpPr>
        <p:spPr>
          <a:xfrm>
            <a:off x="457200" y="206375"/>
            <a:ext cx="7283450" cy="857250"/>
          </a:xfrm>
        </p:spPr>
        <p:txBody>
          <a:bodyPr/>
          <a:lstStyle/>
          <a:p>
            <a:pPr algn="l" defTabSz="912813" eaLnBrk="1" hangingPunct="1"/>
            <a:r>
              <a:rPr lang="cs-CZ" altLang="cs-CZ" sz="2800" b="1" dirty="0"/>
              <a:t>Těžební a pěstební práce v lesních porostech</a:t>
            </a:r>
          </a:p>
        </p:txBody>
      </p:sp>
      <p:sp>
        <p:nvSpPr>
          <p:cNvPr id="3" name="Zástupný symbol pro obsah 2">
            <a:extLst>
              <a:ext uri="{FF2B5EF4-FFF2-40B4-BE49-F238E27FC236}">
                <a16:creationId xmlns:a16="http://schemas.microsoft.com/office/drawing/2014/main" id="{E3F2A966-7C12-4C41-964F-2CEF32727FDB}"/>
              </a:ext>
            </a:extLst>
          </p:cNvPr>
          <p:cNvSpPr>
            <a:spLocks noGrp="1"/>
          </p:cNvSpPr>
          <p:nvPr>
            <p:ph idx="1"/>
          </p:nvPr>
        </p:nvSpPr>
        <p:spPr>
          <a:xfrm>
            <a:off x="457200" y="1200150"/>
            <a:ext cx="7283450" cy="3394075"/>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2000" b="1" dirty="0"/>
              <a:t>Zadavatel:</a:t>
            </a:r>
            <a:r>
              <a:rPr lang="cs-CZ" sz="2000" dirty="0"/>
              <a:t> Technické služby Havlíčkův Brod</a:t>
            </a:r>
          </a:p>
          <a:p>
            <a:pPr marL="0" indent="0" defTabSz="914095" eaLnBrk="1" fontAlgn="auto" hangingPunct="1">
              <a:spcAft>
                <a:spcPts val="0"/>
              </a:spcAft>
              <a:buFont typeface="Arial" panose="020B0604020202020204" pitchFamily="34" charset="0"/>
              <a:buNone/>
              <a:defRPr/>
            </a:pPr>
            <a:r>
              <a:rPr lang="cs-CZ" sz="2000" b="1" dirty="0"/>
              <a:t>Širší společenské zájmy:</a:t>
            </a:r>
            <a:r>
              <a:rPr lang="cs-CZ" sz="2000" dirty="0"/>
              <a:t> Podpora malých a středních podniků, podpora sociálního podnikání rozdělením veřejné zakázky na části</a:t>
            </a:r>
          </a:p>
          <a:p>
            <a:pPr marL="0" indent="0" defTabSz="914095" eaLnBrk="1" fontAlgn="auto" hangingPunct="1">
              <a:spcAft>
                <a:spcPts val="0"/>
              </a:spcAft>
              <a:buFont typeface="Arial" panose="020B0604020202020204" pitchFamily="34" charset="0"/>
              <a:buNone/>
              <a:defRPr/>
            </a:pPr>
            <a:r>
              <a:rPr lang="cs-CZ" sz="2000" b="1" dirty="0"/>
              <a:t>Předpokládaná hodnota VZ:</a:t>
            </a:r>
            <a:r>
              <a:rPr lang="cs-CZ" sz="2000" dirty="0"/>
              <a:t> 2 785 000 Kč bez DPH z celkových </a:t>
            </a:r>
            <a:r>
              <a:rPr lang="cs-CZ" altLang="cs-CZ" sz="2000" dirty="0"/>
              <a:t>9 555 000 Kč</a:t>
            </a:r>
            <a:endParaRPr lang="cs-CZ" sz="2000" dirty="0"/>
          </a:p>
          <a:p>
            <a:pPr marL="0" indent="0" defTabSz="914095" eaLnBrk="1" fontAlgn="auto" hangingPunct="1">
              <a:spcAft>
                <a:spcPts val="0"/>
              </a:spcAft>
              <a:buFont typeface="Arial" panose="020B0604020202020204" pitchFamily="34" charset="0"/>
              <a:buNone/>
              <a:defRPr/>
            </a:pPr>
            <a:endParaRPr lang="cs-CZ" sz="1800" dirty="0"/>
          </a:p>
          <a:p>
            <a:pPr marL="0" indent="0" defTabSz="914095" eaLnBrk="1" fontAlgn="auto" hangingPunct="1">
              <a:spcAft>
                <a:spcPts val="0"/>
              </a:spcAft>
              <a:defRPr/>
            </a:pPr>
            <a:endParaRPr lang="cs-CZ" sz="1800" dirty="0"/>
          </a:p>
          <a:p>
            <a:pPr marL="0" indent="0" defTabSz="914095" eaLnBrk="1" fontAlgn="auto" hangingPunct="1">
              <a:spcAft>
                <a:spcPts val="0"/>
              </a:spcAft>
              <a:defRPr/>
            </a:pPr>
            <a:endParaRPr lang="cs-CZ" sz="1800" dirty="0"/>
          </a:p>
          <a:p>
            <a:pPr marL="0" indent="0" algn="r" defTabSz="914095" eaLnBrk="1" fontAlgn="auto" hangingPunct="1">
              <a:spcAft>
                <a:spcPts val="0"/>
              </a:spcAft>
              <a:buFont typeface="Arial" panose="020B0604020202020204" pitchFamily="34" charset="0"/>
              <a:buNone/>
              <a:defRPr/>
            </a:pPr>
            <a:r>
              <a:rPr lang="cs-CZ" sz="1400" dirty="0"/>
              <a:t>Celá případová studie: </a:t>
            </a:r>
            <a:r>
              <a:rPr lang="cs-CZ" sz="1400" dirty="0">
                <a:solidFill>
                  <a:schemeClr val="tx1">
                    <a:lumMod val="65000"/>
                    <a:lumOff val="35000"/>
                  </a:schemeClr>
                </a:solidFill>
                <a:hlinkClick r:id="rId2"/>
              </a:rPr>
              <a:t>http://sovz.cz/praxe/tezebni-a-pestebni-prace-v-lesnich-porostech-technicke-sluzby-havlickuv-brod/</a:t>
            </a:r>
            <a:endParaRPr lang="cs-CZ" sz="1400" dirty="0">
              <a:solidFill>
                <a:schemeClr val="tx1">
                  <a:lumMod val="65000"/>
                  <a:lumOff val="35000"/>
                </a:schemeClr>
              </a:solidFill>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C4DCC408-11C1-4ABE-B7B7-17199F843C37}"/>
              </a:ext>
            </a:extLst>
          </p:cNvPr>
          <p:cNvSpPr txBox="1">
            <a:spLocks noChangeArrowheads="1"/>
          </p:cNvSpPr>
          <p:nvPr/>
        </p:nvSpPr>
        <p:spPr bwMode="auto">
          <a:xfrm>
            <a:off x="35496" y="58738"/>
            <a:ext cx="813695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2871" tIns="74293" rIns="142871" bIns="74293"/>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cs-CZ" altLang="cs-CZ"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a:p>
            <a:pPr marL="0" marR="0" lvl="0" indent="0"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mj-lt"/>
                <a:ea typeface="Microsoft YaHei" panose="020B0503020204020204" pitchFamily="34" charset="-122"/>
                <a:cs typeface="+mn-cs"/>
              </a:rPr>
              <a:t>Těžební a pěstební práce v lesních porostech</a:t>
            </a:r>
          </a:p>
        </p:txBody>
      </p:sp>
      <p:sp>
        <p:nvSpPr>
          <p:cNvPr id="79875" name="Text Box 2">
            <a:extLst>
              <a:ext uri="{FF2B5EF4-FFF2-40B4-BE49-F238E27FC236}">
                <a16:creationId xmlns:a16="http://schemas.microsoft.com/office/drawing/2014/main" id="{2F5EE74C-FD67-42CE-B528-94CAC2F99C40}"/>
              </a:ext>
            </a:extLst>
          </p:cNvPr>
          <p:cNvSpPr txBox="1">
            <a:spLocks noChangeArrowheads="1"/>
          </p:cNvSpPr>
          <p:nvPr/>
        </p:nvSpPr>
        <p:spPr bwMode="auto">
          <a:xfrm>
            <a:off x="0" y="1200150"/>
            <a:ext cx="5027613" cy="3943350"/>
          </a:xfrm>
          <a:prstGeom prst="rect">
            <a:avLst/>
          </a:prstGeom>
          <a:noFill/>
          <a:ln>
            <a:noFill/>
          </a:ln>
          <a:effectLst/>
        </p:spPr>
        <p:txBody>
          <a:bodyPr lIns="142871" tIns="74293" rIns="142871" bIns="74293"/>
          <a:lstStyle>
            <a:lvl1pPr marL="212725" indent="-212725">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1pPr>
            <a:lvl2pPr marL="463550" indent="-17780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2pPr>
            <a:lvl3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3pPr>
            <a:lvl4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4pPr>
            <a:lvl5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900">
                <a:solidFill>
                  <a:schemeClr val="bg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00000"/>
              </a:lnSpc>
              <a:spcBef>
                <a:spcPts val="556"/>
              </a:spcBef>
              <a:spcAft>
                <a:spcPts val="0"/>
              </a:spcAft>
              <a:buClrTx/>
              <a:buSzTx/>
              <a:buFontTx/>
              <a:buNone/>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2223"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Zajištění příležitosti pro menší podniky/sociální podniky:</a:t>
            </a:r>
          </a:p>
          <a:p>
            <a:pPr marL="914400" marR="0" lvl="2" indent="0" algn="l" defTabSz="914400" rtl="0" eaLnBrk="1" fontAlgn="auto" latinLnBrk="0" hangingPunct="1">
              <a:lnSpc>
                <a:spcPct val="100000"/>
              </a:lnSpc>
              <a:spcBef>
                <a:spcPts val="556"/>
              </a:spcBef>
              <a:spcAft>
                <a:spcPts val="0"/>
              </a:spcAft>
              <a:buClrTx/>
              <a:buSzTx/>
              <a:buFontTx/>
              <a:buNone/>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Dělení na části:</a:t>
            </a:r>
          </a:p>
          <a:p>
            <a:pPr marL="1371600" marR="0" lvl="3" indent="0" algn="l" defTabSz="914400" rtl="0" eaLnBrk="1" fontAlgn="auto" latinLnBrk="0" hangingPunct="1">
              <a:lnSpc>
                <a:spcPct val="100000"/>
              </a:lnSpc>
              <a:spcBef>
                <a:spcPts val="556"/>
              </a:spcBef>
              <a:spcAft>
                <a:spcPts val="0"/>
              </a:spcAft>
              <a:buClrTx/>
              <a:buSzTx/>
              <a:buFont typeface="Arial" panose="020B0604020202020204" pitchFamily="34" charset="0"/>
              <a:buChar cha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Těžba motorovou pilou</a:t>
            </a:r>
          </a:p>
          <a:p>
            <a:pPr marL="1371600" marR="0" lvl="3" indent="0" algn="l" defTabSz="914400" rtl="0" eaLnBrk="1" fontAlgn="auto" latinLnBrk="0" hangingPunct="1">
              <a:lnSpc>
                <a:spcPct val="100000"/>
              </a:lnSpc>
              <a:spcBef>
                <a:spcPts val="556"/>
              </a:spcBef>
              <a:spcAft>
                <a:spcPts val="0"/>
              </a:spcAft>
              <a:buClrTx/>
              <a:buSzTx/>
              <a:buFont typeface="Arial" panose="020B0604020202020204" pitchFamily="34" charset="0"/>
              <a:buChar cha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Těžba </a:t>
            </a:r>
            <a:r>
              <a:rPr kumimoji="0" lang="cs-CZ" altLang="cs-CZ" sz="1588" b="0" i="1"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mn-cs"/>
              </a:rPr>
              <a:t>harvestorem</a:t>
            </a:r>
            <a:endPar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1371600" marR="0" lvl="3" indent="0" algn="l" defTabSz="914400" rtl="0" eaLnBrk="1" fontAlgn="auto" latinLnBrk="0" hangingPunct="1">
              <a:lnSpc>
                <a:spcPct val="100000"/>
              </a:lnSpc>
              <a:spcBef>
                <a:spcPts val="556"/>
              </a:spcBef>
              <a:spcAft>
                <a:spcPts val="0"/>
              </a:spcAft>
              <a:buClrTx/>
              <a:buSzTx/>
              <a:buFont typeface="Arial" panose="020B0604020202020204" pitchFamily="34" charset="0"/>
              <a:buChar cha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Shromažďování dřeva</a:t>
            </a:r>
          </a:p>
          <a:p>
            <a:pPr marL="1371600" marR="0" lvl="3" indent="0" algn="l" defTabSz="914400" rtl="0" eaLnBrk="1" fontAlgn="auto" latinLnBrk="0" hangingPunct="1">
              <a:lnSpc>
                <a:spcPct val="100000"/>
              </a:lnSpc>
              <a:spcBef>
                <a:spcPts val="556"/>
              </a:spcBef>
              <a:spcAft>
                <a:spcPts val="0"/>
              </a:spcAft>
              <a:buClrTx/>
              <a:buSzTx/>
              <a:buFont typeface="Arial" panose="020B0604020202020204" pitchFamily="34" charset="0"/>
              <a:buChar cha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Transport</a:t>
            </a:r>
          </a:p>
          <a:p>
            <a:pPr marL="1371600" marR="0" lvl="3" indent="0" algn="l" defTabSz="914400" rtl="0" eaLnBrk="1" fontAlgn="auto" latinLnBrk="0" hangingPunct="1">
              <a:lnSpc>
                <a:spcPct val="100000"/>
              </a:lnSpc>
              <a:spcBef>
                <a:spcPts val="556"/>
              </a:spcBef>
              <a:spcAft>
                <a:spcPts val="0"/>
              </a:spcAft>
              <a:buClrTx/>
              <a:buSzTx/>
              <a:buFont typeface="Arial" panose="020B0604020202020204" pitchFamily="34" charset="0"/>
              <a:buChar cha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pP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Výsadba, </a:t>
            </a:r>
            <a:r>
              <a:rPr kumimoji="0" lang="cs-CZ" altLang="cs-CZ" sz="1588" b="0" i="1"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mn-cs"/>
              </a:rPr>
              <a:t>plocení</a:t>
            </a:r>
            <a:r>
              <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 </a:t>
            </a:r>
            <a:r>
              <a:rPr kumimoji="0" lang="cs-CZ" altLang="cs-CZ" sz="1588" b="0" i="1"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pitchFamily="34" charset="-122"/>
                <a:cs typeface="+mn-cs"/>
              </a:rPr>
              <a:t>obkošování</a:t>
            </a:r>
            <a:endParaRPr kumimoji="0" lang="cs-CZ" altLang="cs-CZ" sz="1588"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p:txBody>
      </p:sp>
      <p:pic>
        <p:nvPicPr>
          <p:cNvPr id="50180" name="Picture 3">
            <a:extLst>
              <a:ext uri="{FF2B5EF4-FFF2-40B4-BE49-F238E27FC236}">
                <a16:creationId xmlns:a16="http://schemas.microsoft.com/office/drawing/2014/main" id="{DD7F01B4-D17C-4186-9D6B-39D53454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481138"/>
            <a:ext cx="3975100" cy="218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a:extLst>
              <a:ext uri="{FF2B5EF4-FFF2-40B4-BE49-F238E27FC236}">
                <a16:creationId xmlns:a16="http://schemas.microsoft.com/office/drawing/2014/main" id="{BAFEC1EE-665B-46CA-8A9E-223CA2172125}"/>
              </a:ext>
            </a:extLst>
          </p:cNvPr>
          <p:cNvSpPr>
            <a:spLocks noGrp="1" noChangeArrowheads="1"/>
          </p:cNvSpPr>
          <p:nvPr>
            <p:ph type="title"/>
          </p:nvPr>
        </p:nvSpPr>
        <p:spPr>
          <a:xfrm>
            <a:off x="251520" y="206375"/>
            <a:ext cx="7849493" cy="857250"/>
          </a:xfrm>
        </p:spPr>
        <p:txBody>
          <a:bodyPr/>
          <a:lstStyle/>
          <a:p>
            <a:pPr algn="l" eaLnBrk="1" hangingPunct="1"/>
            <a:r>
              <a:rPr lang="cs-CZ" altLang="cs-CZ" sz="2800" b="1" dirty="0"/>
              <a:t>Rozsudek KS v Brně ze dne 1. 11. 2012</a:t>
            </a:r>
            <a:br>
              <a:rPr lang="cs-CZ" altLang="cs-CZ" sz="2800" b="1" dirty="0"/>
            </a:br>
            <a:r>
              <a:rPr lang="cs-CZ" altLang="cs-CZ" sz="2800" b="1" dirty="0"/>
              <a:t>č. j. 62 </a:t>
            </a:r>
            <a:r>
              <a:rPr lang="cs-CZ" altLang="cs-CZ" sz="2800" b="1" dirty="0" err="1"/>
              <a:t>Af</a:t>
            </a:r>
            <a:r>
              <a:rPr lang="cs-CZ" altLang="cs-CZ" sz="2800" b="1" dirty="0"/>
              <a:t> 57/2011</a:t>
            </a:r>
          </a:p>
        </p:txBody>
      </p:sp>
      <p:sp>
        <p:nvSpPr>
          <p:cNvPr id="83971" name="Zástupný symbol pro obsah 2">
            <a:extLst>
              <a:ext uri="{FF2B5EF4-FFF2-40B4-BE49-F238E27FC236}">
                <a16:creationId xmlns:a16="http://schemas.microsoft.com/office/drawing/2014/main" id="{84C1559E-1851-4E3B-B8E8-5E5AC8336541}"/>
              </a:ext>
            </a:extLst>
          </p:cNvPr>
          <p:cNvSpPr>
            <a:spLocks noGrp="1" noChangeArrowheads="1"/>
          </p:cNvSpPr>
          <p:nvPr>
            <p:ph idx="1"/>
          </p:nvPr>
        </p:nvSpPr>
        <p:spPr>
          <a:xfrm>
            <a:off x="107950" y="1200150"/>
            <a:ext cx="7993063" cy="3819525"/>
          </a:xfrm>
        </p:spPr>
        <p:txBody>
          <a:bodyPr/>
          <a:lstStyle/>
          <a:p>
            <a:pPr algn="just" defTabSz="912813" eaLnBrk="1" hangingPunct="1">
              <a:buFontTx/>
              <a:buChar char="-"/>
              <a:defRPr/>
            </a:pPr>
            <a:r>
              <a:rPr lang="cs-CZ" sz="1800" dirty="0">
                <a:solidFill>
                  <a:srgbClr val="000000"/>
                </a:solidFill>
                <a:latin typeface="Arial" panose="020B0604020202020204" pitchFamily="34" charset="0"/>
              </a:rPr>
              <a:t>Telekomunikační služby pro Moravský zemský archiv v Brně</a:t>
            </a:r>
          </a:p>
          <a:p>
            <a:pPr algn="just" defTabSz="912813" eaLnBrk="1" hangingPunct="1">
              <a:buFontTx/>
              <a:buChar char="-"/>
              <a:defRPr/>
            </a:pPr>
            <a:r>
              <a:rPr lang="cs-CZ" altLang="cs-CZ" sz="1800" dirty="0">
                <a:solidFill>
                  <a:srgbClr val="000000"/>
                </a:solidFill>
                <a:latin typeface="Arial" panose="020B0604020202020204" pitchFamily="34" charset="0"/>
              </a:rPr>
              <a:t>Předmět plnění: mobilní a pevné telekomunikační služby</a:t>
            </a:r>
            <a:endParaRPr lang="cs-CZ" altLang="cs-CZ" sz="1800" i="1" dirty="0"/>
          </a:p>
          <a:p>
            <a:pPr marL="0" indent="0" algn="just" defTabSz="912813" eaLnBrk="1" hangingPunct="1">
              <a:buFont typeface="Arial" panose="020B0604020202020204" pitchFamily="34" charset="0"/>
              <a:buNone/>
              <a:defRPr/>
            </a:pPr>
            <a:endParaRPr lang="cs-CZ" altLang="cs-CZ" sz="2100" i="1" dirty="0"/>
          </a:p>
          <a:p>
            <a:pPr marL="0" indent="0" algn="just" defTabSz="912813" eaLnBrk="1" hangingPunct="1">
              <a:buFont typeface="Arial" panose="020B0604020202020204" pitchFamily="34" charset="0"/>
              <a:buNone/>
              <a:defRPr/>
            </a:pPr>
            <a:r>
              <a:rPr lang="cs-CZ" altLang="cs-CZ" sz="1800" i="1" dirty="0"/>
              <a:t>„</a:t>
            </a:r>
            <a:r>
              <a:rPr lang="cs-CZ" sz="1800" i="1" dirty="0">
                <a:solidFill>
                  <a:srgbClr val="000000"/>
                </a:solidFill>
                <a:latin typeface="Arial" panose="020B0604020202020204" pitchFamily="34" charset="0"/>
              </a:rPr>
              <a:t>za skrytou formu nepřípustné diskriminace v zadávacích řízeních je třeba považovat postup, kterým zadavatel znemožní některým dodavatelům ucházet se o veřejnou zakázku nesprávně širokým vymezením předmětu veřejné zakázky, a to bez možnosti podávání nabídek na části</a:t>
            </a:r>
            <a:r>
              <a:rPr lang="cs-CZ" altLang="cs-CZ" sz="1800" i="1" dirty="0"/>
              <a:t>“</a:t>
            </a:r>
            <a:endParaRPr lang="cs-CZ" altLang="cs-CZ" sz="1800" dirty="0"/>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a:extLst>
              <a:ext uri="{FF2B5EF4-FFF2-40B4-BE49-F238E27FC236}">
                <a16:creationId xmlns:a16="http://schemas.microsoft.com/office/drawing/2014/main" id="{925A57CB-83F7-4699-BDE0-C3253190FDEA}"/>
              </a:ext>
            </a:extLst>
          </p:cNvPr>
          <p:cNvSpPr>
            <a:spLocks noGrp="1" noChangeArrowheads="1"/>
          </p:cNvSpPr>
          <p:nvPr>
            <p:ph type="title"/>
          </p:nvPr>
        </p:nvSpPr>
        <p:spPr>
          <a:xfrm>
            <a:off x="457200" y="206375"/>
            <a:ext cx="7570788" cy="857250"/>
          </a:xfrm>
        </p:spPr>
        <p:txBody>
          <a:bodyPr/>
          <a:lstStyle/>
          <a:p>
            <a:pPr algn="l" defTabSz="911225" eaLnBrk="1" hangingPunct="1"/>
            <a:r>
              <a:rPr lang="cs-CZ" altLang="cs-CZ" sz="2800" b="1" dirty="0">
                <a:cs typeface="Arial" panose="020B0604020202020204" pitchFamily="34" charset="0"/>
              </a:rPr>
              <a:t>Podpora vzdělávání, praxe a rekvalifikací</a:t>
            </a:r>
            <a:endParaRPr lang="cs-CZ" altLang="cs-CZ" sz="2800" b="1" dirty="0"/>
          </a:p>
        </p:txBody>
      </p:sp>
      <p:sp>
        <p:nvSpPr>
          <p:cNvPr id="3" name="Zástupný symbol pro obsah 2">
            <a:extLst>
              <a:ext uri="{FF2B5EF4-FFF2-40B4-BE49-F238E27FC236}">
                <a16:creationId xmlns:a16="http://schemas.microsoft.com/office/drawing/2014/main" id="{D6149EDD-5737-4D56-A572-47FE34D62065}"/>
              </a:ext>
            </a:extLst>
          </p:cNvPr>
          <p:cNvSpPr>
            <a:spLocks noGrp="1"/>
          </p:cNvSpPr>
          <p:nvPr>
            <p:ph idx="1"/>
          </p:nvPr>
        </p:nvSpPr>
        <p:spPr>
          <a:xfrm>
            <a:off x="457200" y="1543050"/>
            <a:ext cx="7570788" cy="3041650"/>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1905" b="1" dirty="0">
                <a:latin typeface="+mj-lt"/>
              </a:rPr>
              <a:t>Zadavatel</a:t>
            </a:r>
            <a:r>
              <a:rPr lang="cs-CZ" sz="1905" dirty="0">
                <a:latin typeface="+mj-lt"/>
              </a:rPr>
              <a:t>: </a:t>
            </a:r>
            <a:r>
              <a:rPr lang="cs-CZ" sz="1905" dirty="0">
                <a:latin typeface="+mj-lt"/>
                <a:cs typeface="Arial" panose="020B0604020202020204" pitchFamily="34" charset="0"/>
              </a:rPr>
              <a:t>Povodí Moravy, </a:t>
            </a:r>
            <a:r>
              <a:rPr lang="cs-CZ" sz="1905" dirty="0" err="1">
                <a:latin typeface="+mj-lt"/>
                <a:cs typeface="Arial" panose="020B0604020202020204" pitchFamily="34" charset="0"/>
              </a:rPr>
              <a:t>s.p</a:t>
            </a:r>
            <a:r>
              <a:rPr lang="cs-CZ" sz="1905" dirty="0">
                <a:latin typeface="+mj-lt"/>
                <a:cs typeface="Arial" panose="020B0604020202020204" pitchFamily="34" charset="0"/>
              </a:rPr>
              <a:t>.</a:t>
            </a:r>
          </a:p>
          <a:p>
            <a:pPr marL="0" indent="0" defTabSz="914095" eaLnBrk="1" fontAlgn="auto" hangingPunct="1">
              <a:spcAft>
                <a:spcPts val="0"/>
              </a:spcAft>
              <a:buFont typeface="Arial" panose="020B0604020202020204" pitchFamily="34" charset="0"/>
              <a:buNone/>
              <a:defRPr/>
            </a:pPr>
            <a:r>
              <a:rPr lang="cs-CZ" sz="1905" b="1" dirty="0">
                <a:latin typeface="+mj-lt"/>
                <a:cs typeface="Arial" panose="020B0604020202020204" pitchFamily="34" charset="0"/>
              </a:rPr>
              <a:t>Zakázka: </a:t>
            </a:r>
            <a:r>
              <a:rPr lang="cs-CZ" sz="1905" dirty="0">
                <a:latin typeface="+mj-lt"/>
                <a:cs typeface="Arial" panose="020B0604020202020204" pitchFamily="34" charset="0"/>
              </a:rPr>
              <a:t>Vodní dílo Letovice – rekonstrukce, projektová dokumentace pro územní řízení</a:t>
            </a:r>
            <a:endParaRPr lang="cs-CZ" sz="1905" dirty="0">
              <a:latin typeface="+mj-lt"/>
            </a:endParaRPr>
          </a:p>
          <a:p>
            <a:pPr marL="0" indent="0" defTabSz="914095" eaLnBrk="1" fontAlgn="auto" hangingPunct="1">
              <a:spcAft>
                <a:spcPts val="0"/>
              </a:spcAft>
              <a:buFont typeface="Arial" panose="020B0604020202020204" pitchFamily="34" charset="0"/>
              <a:buNone/>
              <a:defRPr/>
            </a:pPr>
            <a:r>
              <a:rPr lang="cs-CZ" sz="1905" b="1" dirty="0">
                <a:latin typeface="+mj-lt"/>
              </a:rPr>
              <a:t>Širší společenské zájmy:</a:t>
            </a:r>
            <a:r>
              <a:rPr lang="cs-CZ" sz="1905" dirty="0">
                <a:latin typeface="+mj-lt"/>
              </a:rPr>
              <a:t> podpora vzdělávání a praxí</a:t>
            </a:r>
          </a:p>
          <a:p>
            <a:pPr marL="0" indent="0" defTabSz="914095" eaLnBrk="1" fontAlgn="auto" hangingPunct="1">
              <a:spcAft>
                <a:spcPts val="0"/>
              </a:spcAft>
              <a:buFont typeface="Arial" panose="020B0604020202020204" pitchFamily="34" charset="0"/>
              <a:buNone/>
              <a:defRPr/>
            </a:pPr>
            <a:r>
              <a:rPr lang="cs-CZ" sz="1905" b="1" dirty="0">
                <a:latin typeface="+mj-lt"/>
              </a:rPr>
              <a:t>Předpokládaná hodnota VZ:</a:t>
            </a:r>
            <a:r>
              <a:rPr lang="cs-CZ" sz="1905" dirty="0">
                <a:latin typeface="+mj-lt"/>
              </a:rPr>
              <a:t> </a:t>
            </a:r>
            <a:r>
              <a:rPr lang="cs-CZ" sz="1905" dirty="0">
                <a:latin typeface="+mj-lt"/>
                <a:cs typeface="Arial" panose="020B0604020202020204" pitchFamily="34" charset="0"/>
              </a:rPr>
              <a:t>1 510 000 Kč</a:t>
            </a:r>
            <a:r>
              <a:rPr lang="cs-CZ" sz="1905" dirty="0">
                <a:latin typeface="+mj-lt"/>
              </a:rPr>
              <a:t> Kč bez DPH</a:t>
            </a:r>
          </a:p>
          <a:p>
            <a:pPr marL="0" indent="0" defTabSz="914095" eaLnBrk="1" fontAlgn="auto" hangingPunct="1">
              <a:spcAft>
                <a:spcPts val="0"/>
              </a:spcAft>
              <a:defRPr/>
            </a:pPr>
            <a:endParaRPr lang="cs-CZ" sz="2223" dirty="0">
              <a:latin typeface="+mj-lt"/>
            </a:endParaRPr>
          </a:p>
          <a:p>
            <a:pPr marL="0" indent="0" algn="r" defTabSz="914095" eaLnBrk="1" fontAlgn="auto" hangingPunct="1">
              <a:spcAft>
                <a:spcPts val="0"/>
              </a:spcAft>
              <a:defRPr/>
            </a:pPr>
            <a:r>
              <a:rPr lang="cs-CZ" sz="1588" dirty="0">
                <a:latin typeface="+mj-lt"/>
              </a:rPr>
              <a:t>Případová studie: </a:t>
            </a:r>
            <a:r>
              <a:rPr lang="cs-CZ" sz="1270" dirty="0">
                <a:hlinkClick r:id="rId2"/>
              </a:rPr>
              <a:t>Vodní dílo Letovice – rekonstrukce, projektová dokumentace pro územní řízení (Povodí Moravy, s. p.) | SOVZ</a:t>
            </a:r>
            <a:endParaRPr lang="cs-CZ" sz="1588" dirty="0">
              <a:solidFill>
                <a:schemeClr val="tx1">
                  <a:lumMod val="65000"/>
                  <a:lumOff val="35000"/>
                </a:schemeClr>
              </a:solidFill>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obsah 2">
            <a:extLst>
              <a:ext uri="{FF2B5EF4-FFF2-40B4-BE49-F238E27FC236}">
                <a16:creationId xmlns:a16="http://schemas.microsoft.com/office/drawing/2014/main" id="{F5AAB348-EF69-4CD8-9FF6-E176253BBC8B}"/>
              </a:ext>
            </a:extLst>
          </p:cNvPr>
          <p:cNvSpPr>
            <a:spLocks noGrp="1" noChangeArrowheads="1"/>
          </p:cNvSpPr>
          <p:nvPr>
            <p:ph idx="1"/>
          </p:nvPr>
        </p:nvSpPr>
        <p:spPr>
          <a:xfrm>
            <a:off x="457200" y="1200150"/>
            <a:ext cx="7715250" cy="3943350"/>
          </a:xfrm>
        </p:spPr>
        <p:txBody>
          <a:bodyPr/>
          <a:lstStyle/>
          <a:p>
            <a:pPr marL="0" indent="0" algn="just" eaLnBrk="1" hangingPunct="1">
              <a:buFont typeface="Arial" panose="020B0604020202020204" pitchFamily="34" charset="0"/>
              <a:buNone/>
            </a:pPr>
            <a:r>
              <a:rPr lang="cs-CZ" altLang="cs-CZ" sz="2000" dirty="0"/>
              <a:t>Zaměstnávání osob s kriminální minulostí při úklidu veřejných prostranství (MČ Praha 2)</a:t>
            </a:r>
          </a:p>
          <a:p>
            <a:pPr marL="0" indent="0" eaLnBrk="1" hangingPunct="1"/>
            <a:endParaRPr lang="cs-CZ" altLang="cs-CZ" sz="2000" dirty="0"/>
          </a:p>
          <a:p>
            <a:pPr marL="0" indent="0" eaLnBrk="1" hangingPunct="1"/>
            <a:r>
              <a:rPr lang="cs-CZ" altLang="cs-CZ" sz="1800" dirty="0"/>
              <a:t> Existující smlouva (bez zvláštního požadavku stran sociální přidané hodnoty)</a:t>
            </a:r>
          </a:p>
          <a:p>
            <a:pPr marL="0" indent="0" eaLnBrk="1" hangingPunct="1"/>
            <a:r>
              <a:rPr lang="cs-CZ" altLang="cs-CZ" sz="1800" dirty="0"/>
              <a:t> Jednání smluvních stran</a:t>
            </a:r>
          </a:p>
          <a:p>
            <a:pPr marL="0" indent="0" eaLnBrk="1" hangingPunct="1"/>
            <a:r>
              <a:rPr lang="cs-CZ" altLang="cs-CZ" sz="1800" dirty="0"/>
              <a:t> Zapojení zainteresovaných subjektů (VSČR)</a:t>
            </a:r>
          </a:p>
          <a:p>
            <a:pPr marL="0" indent="0" eaLnBrk="1" hangingPunct="1"/>
            <a:endParaRPr lang="cs-CZ" altLang="cs-CZ" sz="1800" dirty="0"/>
          </a:p>
          <a:p>
            <a:pPr marL="0" indent="0" eaLnBrk="1" hangingPunct="1"/>
            <a:r>
              <a:rPr lang="cs-CZ" altLang="cs-CZ" sz="1800" dirty="0"/>
              <a:t> Limity pro veřejné zadavatele:</a:t>
            </a:r>
          </a:p>
          <a:p>
            <a:pPr marL="0" indent="0" eaLnBrk="1" hangingPunct="1">
              <a:buFont typeface="Arial" panose="020B0604020202020204" pitchFamily="34" charset="0"/>
              <a:buNone/>
            </a:pPr>
            <a:r>
              <a:rPr lang="cs-CZ" altLang="cs-CZ" sz="1800" dirty="0"/>
              <a:t>(§ 6, resp. § 222 ZZVZ)</a:t>
            </a:r>
          </a:p>
          <a:p>
            <a:pPr marL="0" indent="0" eaLnBrk="1" hangingPunct="1"/>
            <a:endParaRPr lang="cs-CZ" altLang="cs-CZ" sz="2000" dirty="0"/>
          </a:p>
        </p:txBody>
      </p:sp>
      <p:pic>
        <p:nvPicPr>
          <p:cNvPr id="55299" name="Picture 3">
            <a:extLst>
              <a:ext uri="{FF2B5EF4-FFF2-40B4-BE49-F238E27FC236}">
                <a16:creationId xmlns:a16="http://schemas.microsoft.com/office/drawing/2014/main" id="{D75842A3-76BC-4BE9-883A-539CC107B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6688" y="3001963"/>
            <a:ext cx="2925762" cy="214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Nadpis 1">
            <a:extLst>
              <a:ext uri="{FF2B5EF4-FFF2-40B4-BE49-F238E27FC236}">
                <a16:creationId xmlns:a16="http://schemas.microsoft.com/office/drawing/2014/main" id="{B2AEF2A1-8096-4EA6-B5C3-038A2FE323ED}"/>
              </a:ext>
            </a:extLst>
          </p:cNvPr>
          <p:cNvSpPr txBox="1">
            <a:spLocks noChangeArrowheads="1"/>
          </p:cNvSpPr>
          <p:nvPr/>
        </p:nvSpPr>
        <p:spPr bwMode="auto">
          <a:xfrm>
            <a:off x="179512" y="141288"/>
            <a:ext cx="7921501"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2871" tIns="74293" rIns="142871" bIns="74293" anchor="ct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000000"/>
              </a:buClr>
              <a:buSzTx/>
              <a:buFont typeface="Times New Roman" panose="02020603050405020304" pitchFamily="18" charset="0"/>
              <a:buNone/>
              <a:tabLst/>
              <a:defRPr/>
            </a:pPr>
            <a:r>
              <a:rPr kumimoji="0" lang="cs-CZ" altLang="cs-CZ" sz="2800" b="1" i="0" u="none" strike="noStrike" kern="1200" cap="none" spc="0" normalizeH="0" baseline="0" noProof="0" dirty="0">
                <a:ln>
                  <a:noFill/>
                </a:ln>
                <a:solidFill>
                  <a:srgbClr val="000000"/>
                </a:solidFill>
                <a:effectLst/>
                <a:uLnTx/>
                <a:uFillTx/>
                <a:latin typeface="+mj-lt"/>
                <a:ea typeface="+mn-ea"/>
                <a:cs typeface="+mn-cs"/>
              </a:rPr>
              <a:t>Získávání původně nepožadované přidané hodnoty</a:t>
            </a:r>
            <a:endParaRPr kumimoji="0" lang="cs-CZ" altLang="cs-CZ" sz="2800" b="1" i="0" u="none" strike="noStrike" kern="1200" cap="none" spc="0" normalizeH="0" baseline="0" noProof="0" dirty="0">
              <a:ln>
                <a:noFill/>
              </a:ln>
              <a:solidFill>
                <a:prstClr val="black"/>
              </a:solidFill>
              <a:effectLst/>
              <a:uLnTx/>
              <a:uFillTx/>
              <a:latin typeface="+mj-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3395672C-815E-426D-8252-017152C27583}"/>
              </a:ext>
            </a:extLst>
          </p:cNvPr>
          <p:cNvSpPr txBox="1">
            <a:spLocks noChangeArrowheads="1"/>
          </p:cNvSpPr>
          <p:nvPr/>
        </p:nvSpPr>
        <p:spPr bwMode="auto">
          <a:xfrm>
            <a:off x="251520" y="206375"/>
            <a:ext cx="7705030"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Tim </a:t>
            </a:r>
            <a:r>
              <a:rPr kumimoji="0" lang="cs-CZ" altLang="cs-CZ" sz="28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SpA</a:t>
            </a: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a:t>
            </a:r>
            <a:r>
              <a:rPr kumimoji="0" 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C-395/18</a:t>
            </a: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a:t>
            </a:r>
          </a:p>
        </p:txBody>
      </p:sp>
      <p:sp>
        <p:nvSpPr>
          <p:cNvPr id="36867" name="Text Box 2">
            <a:extLst>
              <a:ext uri="{FF2B5EF4-FFF2-40B4-BE49-F238E27FC236}">
                <a16:creationId xmlns:a16="http://schemas.microsoft.com/office/drawing/2014/main" id="{47C5B029-4D1B-4575-902E-D33524C1FFE8}"/>
              </a:ext>
            </a:extLst>
          </p:cNvPr>
          <p:cNvSpPr txBox="1">
            <a:spLocks noChangeArrowheads="1"/>
          </p:cNvSpPr>
          <p:nvPr/>
        </p:nvSpPr>
        <p:spPr bwMode="auto">
          <a:xfrm>
            <a:off x="179513" y="1199561"/>
            <a:ext cx="7776863" cy="3943939"/>
          </a:xfrm>
          <a:prstGeom prst="rect">
            <a:avLst/>
          </a:prstGeom>
          <a:noFill/>
          <a:ln>
            <a:noFill/>
          </a:ln>
          <a:effectLst/>
        </p:spPr>
        <p:txBody>
          <a:bodyPr lIns="142871" tIns="74293" rIns="142871" bIns="74293"/>
          <a:lstStyle>
            <a:lvl1pPr marL="214313" indent="-207963">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7963" algn="ctr"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667" b="1" i="0" u="none" strike="noStrike" kern="1200" cap="none" spc="0" normalizeH="0" baseline="0" noProof="0" dirty="0">
                <a:ln>
                  <a:noFill/>
                </a:ln>
                <a:solidFill>
                  <a:srgbClr val="333333"/>
                </a:solidFill>
                <a:effectLst/>
                <a:uLnTx/>
                <a:uFillTx/>
                <a:latin typeface="Roboto" panose="02000000000000000000" pitchFamily="2" charset="0"/>
                <a:ea typeface="Microsoft YaHei" panose="020B0503020204020204" pitchFamily="34" charset="-122"/>
                <a:cs typeface="+mn-cs"/>
                <a:hlinkClick r:id="rId3"/>
              </a:rPr>
              <a:t>Rozsudek Soudního dvora (druhého senátu) ze dne 30. ledna 2020, Tim </a:t>
            </a:r>
            <a:r>
              <a:rPr kumimoji="0" lang="cs-CZ" sz="1667" b="1" i="0" u="none" strike="noStrike" kern="1200" cap="none" spc="0" normalizeH="0" baseline="0" noProof="0" dirty="0" err="1">
                <a:ln>
                  <a:noFill/>
                </a:ln>
                <a:solidFill>
                  <a:srgbClr val="333333"/>
                </a:solidFill>
                <a:effectLst/>
                <a:uLnTx/>
                <a:uFillTx/>
                <a:latin typeface="Roboto" panose="02000000000000000000" pitchFamily="2" charset="0"/>
                <a:ea typeface="Microsoft YaHei" panose="020B0503020204020204" pitchFamily="34" charset="-122"/>
                <a:cs typeface="+mn-cs"/>
                <a:hlinkClick r:id="rId3"/>
              </a:rPr>
              <a:t>SpA</a:t>
            </a:r>
            <a:endParaRPr kumimoji="0" lang="cs-CZ" sz="1667" b="1" i="0" u="none" strike="noStrike" kern="1200" cap="none" spc="0" normalizeH="0" baseline="0" noProof="0" dirty="0">
              <a:ln>
                <a:noFill/>
              </a:ln>
              <a:solidFill>
                <a:srgbClr val="333333"/>
              </a:solidFill>
              <a:effectLst/>
              <a:uLnTx/>
              <a:uFillTx/>
              <a:latin typeface="Roboto" panose="02000000000000000000" pitchFamily="2" charset="0"/>
              <a:ea typeface="Microsoft YaHei" panose="020B0503020204020204" pitchFamily="34" charset="-122"/>
              <a:cs typeface="+mn-cs"/>
            </a:endParaRPr>
          </a:p>
          <a:p>
            <a:pPr marL="214313" marR="0" lvl="0" indent="-207963" algn="l"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794"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214313" marR="0" lvl="0" indent="-207963" algn="just"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38 „</a:t>
            </a:r>
            <a:r>
              <a:rPr kumimoji="0" lang="cs-CZ" sz="1667" b="0" i="1" u="none"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…je třeba poznamenat, že článek 18 směrnice 2014/24, nadepsaný „Zásady zadávání veřejných zakázek“, je prvním článkem kapitoly II této směrnice, která je věnována „obecným pravidlům,“ zadávacích řízení. </a:t>
            </a:r>
            <a:r>
              <a:rPr kumimoji="0" lang="cs-CZ" sz="1667" b="0" i="1" u="sng"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Unijní zákonodárce tím</a:t>
            </a:r>
            <a:r>
              <a:rPr kumimoji="0" lang="cs-CZ" sz="1667" b="0" i="1" u="none"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 že v odstavci 2 tohoto článku stanovil, že </a:t>
            </a:r>
            <a:r>
              <a:rPr kumimoji="0" lang="cs-CZ" sz="1667" b="0" i="1" u="none" strike="noStrike" kern="1200" cap="none" spc="0" normalizeH="0" baseline="0" noProof="0" dirty="0">
                <a:ln>
                  <a:noFill/>
                </a:ln>
                <a:solidFill>
                  <a:srgbClr val="333333"/>
                </a:solidFill>
                <a:effectLst/>
                <a:highlight>
                  <a:srgbClr val="FFFF00"/>
                </a:highlight>
                <a:uLnTx/>
                <a:uFillTx/>
                <a:latin typeface="Times New Roman" panose="02020603050405020304" pitchFamily="18" charset="0"/>
                <a:ea typeface="Microsoft YaHei" panose="020B0503020204020204" pitchFamily="34" charset="-122"/>
                <a:cs typeface="+mn-cs"/>
              </a:rPr>
              <a:t>hospodářské subjekty musí při plnění zakázky splnit povinnosti v oblasti práva životního prostředí, a sociálního a pracovního práva</a:t>
            </a:r>
            <a:r>
              <a:rPr kumimoji="0" lang="cs-CZ" sz="1667" b="0" i="1" u="none"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 </a:t>
            </a:r>
            <a:r>
              <a:rPr kumimoji="0" lang="cs-CZ" sz="1667" b="0" i="1" u="sng"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hodlal tento požadavek povýšit na zásadu, která je na stejné úrovni jako ostatní zásady uvedené v odstavci 1 tohoto článku, a sice zásady rovného zacházení, zákazu diskriminace, transparentnosti, proporcionality a zákazu vyjmout zakázku z působnosti směrnice 2014/24 nebo uměle omezit hospodářskou soutěž</a:t>
            </a:r>
            <a:r>
              <a:rPr kumimoji="0" lang="cs-CZ" sz="1667" b="0" i="1" u="none" strike="noStrike" kern="1200" cap="none" spc="0" normalizeH="0" baseline="0" noProof="0" dirty="0">
                <a:ln>
                  <a:noFill/>
                </a:ln>
                <a:solidFill>
                  <a:srgbClr val="333333"/>
                </a:solidFill>
                <a:effectLst/>
                <a:uLnTx/>
                <a:uFillTx/>
                <a:latin typeface="Times New Roman" panose="02020603050405020304" pitchFamily="18" charset="0"/>
                <a:ea typeface="Microsoft YaHei" panose="020B0503020204020204" pitchFamily="34" charset="-122"/>
                <a:cs typeface="+mn-cs"/>
              </a:rPr>
              <a:t>. Z toho vyplývá, že takový požadavek představuje v obecné systematice této směrnice základní hodnotu, na jejíž dodržování musí členské státy dbát na základě samotného znění čl. 18 odst. 2 uvedené směrnice</a:t>
            </a:r>
            <a:r>
              <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a:t>
            </a:r>
          </a:p>
          <a:p>
            <a:pPr marL="214313" marR="0" lvl="0" indent="-207963" algn="l"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B15EB-8338-4193-9A5B-543B2AD304C3}"/>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27651" name="Zástupný symbol pro obsah 2">
            <a:extLst>
              <a:ext uri="{FF2B5EF4-FFF2-40B4-BE49-F238E27FC236}">
                <a16:creationId xmlns:a16="http://schemas.microsoft.com/office/drawing/2014/main" id="{6ECB818F-D3A3-4C61-B9B4-921A53276604}"/>
              </a:ext>
            </a:extLst>
          </p:cNvPr>
          <p:cNvSpPr txBox="1">
            <a:spLocks noChangeArrowheads="1"/>
          </p:cNvSpPr>
          <p:nvPr/>
        </p:nvSpPr>
        <p:spPr bwMode="auto">
          <a:xfrm>
            <a:off x="1344613" y="195263"/>
            <a:ext cx="61690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cs-CZ" altLang="cs-CZ"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PŘESTÁVKA</a:t>
            </a:r>
          </a:p>
        </p:txBody>
      </p:sp>
    </p:spTree>
    <p:extLst>
      <p:ext uri="{BB962C8B-B14F-4D97-AF65-F5344CB8AC3E}">
        <p14:creationId xmlns:p14="http://schemas.microsoft.com/office/powerpoint/2010/main" val="3455923758"/>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31E1294-3EE1-4EB2-B647-E88FB08BB352}"/>
              </a:ext>
            </a:extLst>
          </p:cNvPr>
          <p:cNvSpPr/>
          <p:nvPr/>
        </p:nvSpPr>
        <p:spPr>
          <a:xfrm>
            <a:off x="251520" y="266180"/>
            <a:ext cx="7597352" cy="565571"/>
          </a:xfrm>
          <a:prstGeom prst="rect">
            <a:avLst/>
          </a:prstGeom>
        </p:spPr>
        <p:txBody>
          <a:bodyPr vert="horz" lIns="91440" tIns="45720" rIns="91440" bIns="45720" rtlCol="0" anchor="ctr">
            <a:noAutofit/>
          </a:bodyPr>
          <a:lstStyle/>
          <a:p>
            <a:pPr>
              <a:lnSpc>
                <a:spcPct val="90000"/>
              </a:lnSpc>
              <a:spcBef>
                <a:spcPct val="0"/>
              </a:spcBef>
              <a:spcAft>
                <a:spcPts val="600"/>
              </a:spcAft>
            </a:pPr>
            <a:r>
              <a:rPr lang="cs-CZ" sz="2300" b="1" kern="1200" dirty="0">
                <a:latin typeface="+mj-lt"/>
                <a:ea typeface="+mj-ea"/>
                <a:cs typeface="+mj-cs"/>
              </a:rPr>
              <a:t>Implementace odpovědného veřejného zadávání v organizaci</a:t>
            </a:r>
          </a:p>
        </p:txBody>
      </p:sp>
      <p:pic>
        <p:nvPicPr>
          <p:cNvPr id="5" name="Picture 2" descr="C:\Users\leona.steigrova\AppData\Local\Microsoft\Windows\Temporary Internet Files\Content.Outlook\MH8ZY7F1\SOVZ_LEA_OBRAZEK (4).jpg">
            <a:extLst>
              <a:ext uri="{FF2B5EF4-FFF2-40B4-BE49-F238E27FC236}">
                <a16:creationId xmlns:a16="http://schemas.microsoft.com/office/drawing/2014/main" id="{ED4B68F1-0598-4944-8833-6A8F70A2D2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059582"/>
            <a:ext cx="8044436" cy="3490343"/>
          </a:xfrm>
          <a:prstGeom prst="rect">
            <a:avLst/>
          </a:prstGeom>
          <a:solidFill>
            <a:srgbClr val="FFFFFF"/>
          </a:solidFill>
        </p:spPr>
      </p:pic>
      <p:sp>
        <p:nvSpPr>
          <p:cNvPr id="4" name="Zástupný symbol pro číslo snímku 3">
            <a:extLst>
              <a:ext uri="{FF2B5EF4-FFF2-40B4-BE49-F238E27FC236}">
                <a16:creationId xmlns:a16="http://schemas.microsoft.com/office/drawing/2014/main" id="{12D4EA3D-5EA1-4919-B2ED-70645F83E9CB}"/>
              </a:ext>
            </a:extLst>
          </p:cNvPr>
          <p:cNvSpPr>
            <a:spLocks noGrp="1"/>
          </p:cNvSpPr>
          <p:nvPr>
            <p:ph type="sldNum" sz="quarter" idx="12"/>
          </p:nvPr>
        </p:nvSpPr>
        <p:spPr>
          <a:xfrm>
            <a:off x="6553200" y="4767263"/>
            <a:ext cx="2133600" cy="273844"/>
          </a:xfrm>
        </p:spPr>
        <p:txBody>
          <a:bodyPr vert="horz" lIns="91440" tIns="45720" rIns="91440" bIns="45720" rtlCol="0" anchor="ctr">
            <a:normAutofit/>
          </a:bodyPr>
          <a:lstStyle/>
          <a:p>
            <a:pPr algn="ctr">
              <a:lnSpc>
                <a:spcPct val="90000"/>
              </a:lnSpc>
              <a:spcAft>
                <a:spcPts val="600"/>
              </a:spcAft>
            </a:pPr>
            <a:fld id="{F00C0611-A051-4D19-BFAC-E438F04A4E9A}" type="slidenum">
              <a:rPr lang="cs-CZ" smtClean="0"/>
              <a:pPr algn="ctr">
                <a:lnSpc>
                  <a:spcPct val="90000"/>
                </a:lnSpc>
                <a:spcAft>
                  <a:spcPts val="600"/>
                </a:spcAft>
              </a:pPr>
              <a:t>131</a:t>
            </a:fld>
            <a:endParaRPr lang="cs-CZ" dirty="0"/>
          </a:p>
        </p:txBody>
      </p:sp>
    </p:spTree>
    <p:extLst>
      <p:ext uri="{BB962C8B-B14F-4D97-AF65-F5344CB8AC3E}">
        <p14:creationId xmlns:p14="http://schemas.microsoft.com/office/powerpoint/2010/main" val="23915479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2871-03F3-4606-8242-D40D44A9F3B1}"/>
              </a:ext>
            </a:extLst>
          </p:cNvPr>
          <p:cNvSpPr>
            <a:spLocks noGrp="1"/>
          </p:cNvSpPr>
          <p:nvPr>
            <p:ph type="title"/>
          </p:nvPr>
        </p:nvSpPr>
        <p:spPr>
          <a:xfrm>
            <a:off x="457200" y="205979"/>
            <a:ext cx="7427168" cy="857250"/>
          </a:xfrm>
        </p:spPr>
        <p:txBody>
          <a:bodyPr>
            <a:normAutofit/>
          </a:bodyPr>
          <a:lstStyle/>
          <a:p>
            <a:pPr algn="l"/>
            <a:r>
              <a:rPr lang="cs-CZ" sz="2800" b="1" dirty="0"/>
              <a:t>Efektivní implementace OVZ</a:t>
            </a:r>
          </a:p>
        </p:txBody>
      </p:sp>
      <p:sp>
        <p:nvSpPr>
          <p:cNvPr id="4" name="Zástupný obsah 3">
            <a:extLst>
              <a:ext uri="{FF2B5EF4-FFF2-40B4-BE49-F238E27FC236}">
                <a16:creationId xmlns:a16="http://schemas.microsoft.com/office/drawing/2014/main" id="{30BEDA8B-4FBB-459E-A39E-E8B9B937BD04}"/>
              </a:ext>
            </a:extLst>
          </p:cNvPr>
          <p:cNvSpPr>
            <a:spLocks noGrp="1"/>
          </p:cNvSpPr>
          <p:nvPr>
            <p:ph idx="1"/>
          </p:nvPr>
        </p:nvSpPr>
        <p:spPr>
          <a:xfrm>
            <a:off x="457200" y="1200151"/>
            <a:ext cx="7499176" cy="3840956"/>
          </a:xfrm>
        </p:spPr>
        <p:txBody>
          <a:bodyPr>
            <a:noAutofit/>
          </a:bodyPr>
          <a:lstStyle/>
          <a:p>
            <a:pPr marL="0" indent="0">
              <a:buNone/>
            </a:pPr>
            <a:r>
              <a:rPr lang="cs-CZ" sz="2000" dirty="0"/>
              <a:t>Nastavení interního systému v organizaci:</a:t>
            </a:r>
          </a:p>
          <a:p>
            <a:pPr>
              <a:buFont typeface="Wingdings" panose="05000000000000000000" pitchFamily="2" charset="2"/>
              <a:buChar char="§"/>
            </a:pPr>
            <a:r>
              <a:rPr lang="cs-CZ" sz="2000" b="1" dirty="0">
                <a:solidFill>
                  <a:srgbClr val="FF0000"/>
                </a:solidFill>
              </a:rPr>
              <a:t>Stanovení si priorit v oblasti OVZ v kontextu plánu veřejných zakázek zadavatele</a:t>
            </a:r>
          </a:p>
          <a:p>
            <a:pPr>
              <a:buFont typeface="Wingdings" panose="05000000000000000000" pitchFamily="2" charset="2"/>
              <a:buChar char="§"/>
            </a:pPr>
            <a:r>
              <a:rPr lang="cs-CZ" sz="2000" dirty="0"/>
              <a:t>Identifikace vhodných veřejných zakázek s vhodnými příležitostmi</a:t>
            </a:r>
          </a:p>
          <a:p>
            <a:pPr>
              <a:buFont typeface="Wingdings" panose="05000000000000000000" pitchFamily="2" charset="2"/>
              <a:buChar char="§"/>
            </a:pPr>
            <a:r>
              <a:rPr lang="cs-CZ" sz="2000" dirty="0"/>
              <a:t>Postup na úrovni konkrétní veřejné zakázky (kontrolní list?) </a:t>
            </a:r>
          </a:p>
          <a:p>
            <a:pPr>
              <a:buFont typeface="Wingdings" panose="05000000000000000000" pitchFamily="2" charset="2"/>
              <a:buChar char="§"/>
            </a:pPr>
            <a:r>
              <a:rPr lang="cs-CZ" sz="2000" dirty="0"/>
              <a:t>Monitoring a vyhodnocování</a:t>
            </a:r>
          </a:p>
          <a:p>
            <a:pPr>
              <a:buFont typeface="Wingdings" panose="05000000000000000000" pitchFamily="2" charset="2"/>
              <a:buChar char="§"/>
            </a:pPr>
            <a:r>
              <a:rPr lang="cs-CZ" sz="2000" dirty="0"/>
              <a:t>Komunikace dovnitř organizace</a:t>
            </a:r>
          </a:p>
          <a:p>
            <a:pPr>
              <a:buFont typeface="Wingdings" panose="05000000000000000000" pitchFamily="2" charset="2"/>
              <a:buChar char="§"/>
            </a:pPr>
            <a:r>
              <a:rPr lang="cs-CZ" sz="2000" dirty="0"/>
              <a:t>Zapojení zainteresovaných stran </a:t>
            </a:r>
          </a:p>
          <a:p>
            <a:pPr>
              <a:buFont typeface="Wingdings" panose="05000000000000000000" pitchFamily="2" charset="2"/>
              <a:buChar char="§"/>
            </a:pPr>
            <a:r>
              <a:rPr lang="cs-CZ" sz="2000" dirty="0"/>
              <a:t>Znalost trhu a komunikace s dodavateli</a:t>
            </a:r>
          </a:p>
          <a:p>
            <a:pPr>
              <a:buFont typeface="Wingdings" panose="05000000000000000000" pitchFamily="2" charset="2"/>
              <a:buChar char="§"/>
            </a:pPr>
            <a:endParaRPr lang="cs-CZ" sz="2000" dirty="0"/>
          </a:p>
          <a:p>
            <a:pPr marL="0" indent="0">
              <a:buNone/>
            </a:pPr>
            <a:endParaRPr lang="cs-CZ" sz="2000" dirty="0"/>
          </a:p>
        </p:txBody>
      </p:sp>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132</a:t>
            </a:fld>
            <a:endParaRPr lang="cs-CZ" dirty="0"/>
          </a:p>
        </p:txBody>
      </p:sp>
    </p:spTree>
    <p:extLst>
      <p:ext uri="{BB962C8B-B14F-4D97-AF65-F5344CB8AC3E}">
        <p14:creationId xmlns:p14="http://schemas.microsoft.com/office/powerpoint/2010/main" val="10491183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1333D8C-88C8-4CE1-AA81-7B5C1F693258}"/>
              </a:ext>
            </a:extLst>
          </p:cNvPr>
          <p:cNvSpPr>
            <a:spLocks noGrp="1"/>
          </p:cNvSpPr>
          <p:nvPr>
            <p:ph type="sldNum" sz="quarter" idx="12"/>
          </p:nvPr>
        </p:nvSpPr>
        <p:spPr/>
        <p:txBody>
          <a:bodyPr/>
          <a:lstStyle/>
          <a:p>
            <a:pPr algn="ctr"/>
            <a:fld id="{F00C0611-A051-4D19-BFAC-E438F04A4E9A}" type="slidenum">
              <a:rPr lang="cs-CZ" smtClean="0"/>
              <a:pPr algn="ctr"/>
              <a:t>133</a:t>
            </a:fld>
            <a:endParaRPr lang="cs-CZ" dirty="0"/>
          </a:p>
        </p:txBody>
      </p:sp>
      <p:pic>
        <p:nvPicPr>
          <p:cNvPr id="2" name="Obrázek 1">
            <a:extLst>
              <a:ext uri="{FF2B5EF4-FFF2-40B4-BE49-F238E27FC236}">
                <a16:creationId xmlns:a16="http://schemas.microsoft.com/office/drawing/2014/main" id="{06F0D56C-EC50-4B8E-8736-EA5DEC11E45D}"/>
              </a:ext>
            </a:extLst>
          </p:cNvPr>
          <p:cNvPicPr>
            <a:picLocks noChangeAspect="1"/>
          </p:cNvPicPr>
          <p:nvPr/>
        </p:nvPicPr>
        <p:blipFill>
          <a:blip r:embed="rId2"/>
          <a:stretch>
            <a:fillRect/>
          </a:stretch>
        </p:blipFill>
        <p:spPr>
          <a:xfrm>
            <a:off x="179512" y="552350"/>
            <a:ext cx="3884226" cy="4546829"/>
          </a:xfrm>
          <a:prstGeom prst="rect">
            <a:avLst/>
          </a:prstGeom>
        </p:spPr>
      </p:pic>
      <p:pic>
        <p:nvPicPr>
          <p:cNvPr id="3" name="Obrázek 2">
            <a:extLst>
              <a:ext uri="{FF2B5EF4-FFF2-40B4-BE49-F238E27FC236}">
                <a16:creationId xmlns:a16="http://schemas.microsoft.com/office/drawing/2014/main" id="{AF2CE26D-05F7-42A3-A251-710BAFEBDC5E}"/>
              </a:ext>
            </a:extLst>
          </p:cNvPr>
          <p:cNvPicPr>
            <a:picLocks noChangeAspect="1"/>
          </p:cNvPicPr>
          <p:nvPr/>
        </p:nvPicPr>
        <p:blipFill>
          <a:blip r:embed="rId3"/>
          <a:stretch>
            <a:fillRect/>
          </a:stretch>
        </p:blipFill>
        <p:spPr>
          <a:xfrm>
            <a:off x="4139952" y="545201"/>
            <a:ext cx="3850827" cy="4546829"/>
          </a:xfrm>
          <a:prstGeom prst="rect">
            <a:avLst/>
          </a:prstGeom>
        </p:spPr>
      </p:pic>
      <p:sp>
        <p:nvSpPr>
          <p:cNvPr id="5" name="Obdélník 4">
            <a:extLst>
              <a:ext uri="{FF2B5EF4-FFF2-40B4-BE49-F238E27FC236}">
                <a16:creationId xmlns:a16="http://schemas.microsoft.com/office/drawing/2014/main" id="{D622E909-D814-4064-9FF2-F7D28F08E555}"/>
              </a:ext>
            </a:extLst>
          </p:cNvPr>
          <p:cNvSpPr/>
          <p:nvPr/>
        </p:nvSpPr>
        <p:spPr>
          <a:xfrm>
            <a:off x="2339752" y="21981"/>
            <a:ext cx="4824536" cy="461665"/>
          </a:xfrm>
          <a:prstGeom prst="rect">
            <a:avLst/>
          </a:prstGeom>
        </p:spPr>
        <p:txBody>
          <a:bodyPr wrap="square">
            <a:spAutoFit/>
          </a:bodyPr>
          <a:lstStyle/>
          <a:p>
            <a:r>
              <a:rPr lang="cs-CZ" sz="1200" b="1" dirty="0">
                <a:solidFill>
                  <a:srgbClr val="000000"/>
                </a:solidFill>
              </a:rPr>
              <a:t>Kontrolní list pro vyhodnocení sociálního a environmentálního odpovědného zadávání a inovací ve veřejné zakázce</a:t>
            </a:r>
            <a:r>
              <a:rPr lang="cs-CZ" sz="1200" b="1" dirty="0"/>
              <a:t> (1/2)</a:t>
            </a:r>
          </a:p>
        </p:txBody>
      </p:sp>
    </p:spTree>
    <p:extLst>
      <p:ext uri="{BB962C8B-B14F-4D97-AF65-F5344CB8AC3E}">
        <p14:creationId xmlns:p14="http://schemas.microsoft.com/office/powerpoint/2010/main" val="25892410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48F14CE-C0D0-4C97-9268-369991825D9C}"/>
              </a:ext>
            </a:extLst>
          </p:cNvPr>
          <p:cNvSpPr>
            <a:spLocks noGrp="1"/>
          </p:cNvSpPr>
          <p:nvPr>
            <p:ph type="sldNum" sz="quarter" idx="12"/>
          </p:nvPr>
        </p:nvSpPr>
        <p:spPr/>
        <p:txBody>
          <a:bodyPr/>
          <a:lstStyle/>
          <a:p>
            <a:fld id="{F00C0611-A051-4D19-BFAC-E438F04A4E9A}" type="slidenum">
              <a:rPr lang="cs-CZ" smtClean="0"/>
              <a:pPr/>
              <a:t>134</a:t>
            </a:fld>
            <a:endParaRPr lang="cs-CZ"/>
          </a:p>
        </p:txBody>
      </p:sp>
      <p:pic>
        <p:nvPicPr>
          <p:cNvPr id="3" name="Obrázek 2">
            <a:extLst>
              <a:ext uri="{FF2B5EF4-FFF2-40B4-BE49-F238E27FC236}">
                <a16:creationId xmlns:a16="http://schemas.microsoft.com/office/drawing/2014/main" id="{D570ADF0-FEF1-45E2-A454-671BE18BEB2F}"/>
              </a:ext>
            </a:extLst>
          </p:cNvPr>
          <p:cNvPicPr>
            <a:picLocks noChangeAspect="1"/>
          </p:cNvPicPr>
          <p:nvPr/>
        </p:nvPicPr>
        <p:blipFill>
          <a:blip r:embed="rId2"/>
          <a:stretch>
            <a:fillRect/>
          </a:stretch>
        </p:blipFill>
        <p:spPr>
          <a:xfrm>
            <a:off x="35496" y="411510"/>
            <a:ext cx="4000971" cy="4684494"/>
          </a:xfrm>
          <a:prstGeom prst="rect">
            <a:avLst/>
          </a:prstGeom>
        </p:spPr>
      </p:pic>
      <p:pic>
        <p:nvPicPr>
          <p:cNvPr id="4" name="Obrázek 3">
            <a:extLst>
              <a:ext uri="{FF2B5EF4-FFF2-40B4-BE49-F238E27FC236}">
                <a16:creationId xmlns:a16="http://schemas.microsoft.com/office/drawing/2014/main" id="{6A1B700D-6158-42D3-9A32-27F5D84CB772}"/>
              </a:ext>
            </a:extLst>
          </p:cNvPr>
          <p:cNvPicPr>
            <a:picLocks noChangeAspect="1"/>
          </p:cNvPicPr>
          <p:nvPr/>
        </p:nvPicPr>
        <p:blipFill>
          <a:blip r:embed="rId3"/>
          <a:stretch>
            <a:fillRect/>
          </a:stretch>
        </p:blipFill>
        <p:spPr>
          <a:xfrm>
            <a:off x="4044922" y="411510"/>
            <a:ext cx="3969214" cy="4684494"/>
          </a:xfrm>
          <a:prstGeom prst="rect">
            <a:avLst/>
          </a:prstGeom>
        </p:spPr>
      </p:pic>
      <p:sp>
        <p:nvSpPr>
          <p:cNvPr id="5" name="Obdélník 4">
            <a:extLst>
              <a:ext uri="{FF2B5EF4-FFF2-40B4-BE49-F238E27FC236}">
                <a16:creationId xmlns:a16="http://schemas.microsoft.com/office/drawing/2014/main" id="{B9305A42-51F7-41BF-B288-52E745AF9104}"/>
              </a:ext>
            </a:extLst>
          </p:cNvPr>
          <p:cNvSpPr/>
          <p:nvPr/>
        </p:nvSpPr>
        <p:spPr>
          <a:xfrm>
            <a:off x="2058363" y="0"/>
            <a:ext cx="4673877" cy="461665"/>
          </a:xfrm>
          <a:prstGeom prst="rect">
            <a:avLst/>
          </a:prstGeom>
        </p:spPr>
        <p:txBody>
          <a:bodyPr wrap="square">
            <a:spAutoFit/>
          </a:bodyPr>
          <a:lstStyle/>
          <a:p>
            <a:r>
              <a:rPr lang="cs-CZ" sz="1200" b="1" dirty="0">
                <a:solidFill>
                  <a:srgbClr val="000000"/>
                </a:solidFill>
              </a:rPr>
              <a:t>Kontrolní list pro vyhodnocení sociálního a environmentálního odpovědného zadávání a inovací ve veřejné zakázce</a:t>
            </a:r>
            <a:r>
              <a:rPr lang="cs-CZ" sz="1200" b="1" dirty="0"/>
              <a:t> (2/2)</a:t>
            </a:r>
          </a:p>
        </p:txBody>
      </p:sp>
    </p:spTree>
    <p:extLst>
      <p:ext uri="{BB962C8B-B14F-4D97-AF65-F5344CB8AC3E}">
        <p14:creationId xmlns:p14="http://schemas.microsoft.com/office/powerpoint/2010/main" val="36794156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5486"/>
            <a:ext cx="7067128" cy="504056"/>
          </a:xfrm>
        </p:spPr>
        <p:txBody>
          <a:bodyPr>
            <a:noAutofit/>
          </a:bodyPr>
          <a:lstStyle/>
          <a:p>
            <a:pPr algn="l"/>
            <a:r>
              <a:rPr lang="cs-CZ" sz="1600" b="1" dirty="0">
                <a:solidFill>
                  <a:srgbClr val="E21C35"/>
                </a:solidFill>
              </a:rPr>
              <a:t>Pohled na odpovědné veřejné zadávání přes předměty plnění – vybrané příklady</a:t>
            </a:r>
          </a:p>
        </p:txBody>
      </p:sp>
      <p:sp>
        <p:nvSpPr>
          <p:cNvPr id="3" name="Zástupný symbol pro číslo snímku 2">
            <a:extLst>
              <a:ext uri="{FF2B5EF4-FFF2-40B4-BE49-F238E27FC236}">
                <a16:creationId xmlns:a16="http://schemas.microsoft.com/office/drawing/2014/main" id="{F321127F-23E7-4C22-9A59-ABF5E6D6EF5B}"/>
              </a:ext>
            </a:extLst>
          </p:cNvPr>
          <p:cNvSpPr>
            <a:spLocks noGrp="1"/>
          </p:cNvSpPr>
          <p:nvPr>
            <p:ph type="sldNum" sz="quarter" idx="12"/>
          </p:nvPr>
        </p:nvSpPr>
        <p:spPr/>
        <p:txBody>
          <a:bodyPr/>
          <a:lstStyle/>
          <a:p>
            <a:pPr algn="ctr"/>
            <a:fld id="{F00C0611-A051-4D19-BFAC-E438F04A4E9A}" type="slidenum">
              <a:rPr lang="cs-CZ" smtClean="0"/>
              <a:pPr algn="ctr"/>
              <a:t>135</a:t>
            </a:fld>
            <a:endParaRPr lang="cs-CZ" dirty="0"/>
          </a:p>
        </p:txBody>
      </p:sp>
      <p:sp>
        <p:nvSpPr>
          <p:cNvPr id="21" name="Obdélník 20">
            <a:extLst>
              <a:ext uri="{FF2B5EF4-FFF2-40B4-BE49-F238E27FC236}">
                <a16:creationId xmlns:a16="http://schemas.microsoft.com/office/drawing/2014/main" id="{7BC2CBFC-F409-41B8-9151-A49D630F2F7F}"/>
              </a:ext>
            </a:extLst>
          </p:cNvPr>
          <p:cNvSpPr/>
          <p:nvPr/>
        </p:nvSpPr>
        <p:spPr>
          <a:xfrm>
            <a:off x="2704859" y="2074428"/>
            <a:ext cx="2612519" cy="984885"/>
          </a:xfrm>
          <a:prstGeom prst="rect">
            <a:avLst/>
          </a:prstGeom>
        </p:spPr>
        <p:txBody>
          <a:bodyPr wrap="square">
            <a:spAutoFit/>
          </a:bodyPr>
          <a:lstStyle/>
          <a:p>
            <a:pPr>
              <a:spcAft>
                <a:spcPts val="600"/>
              </a:spcAft>
            </a:pPr>
            <a:r>
              <a:rPr lang="cs-CZ" sz="1200" b="1" dirty="0"/>
              <a:t>Oděvy/obuv a obuv</a:t>
            </a:r>
            <a:r>
              <a:rPr lang="cs-CZ" sz="1200" dirty="0"/>
              <a:t>	</a:t>
            </a:r>
          </a:p>
          <a:p>
            <a:pPr marL="171450" indent="-171450">
              <a:spcAft>
                <a:spcPts val="600"/>
              </a:spcAft>
              <a:buFont typeface="Arial" panose="020B0604020202020204" pitchFamily="34" charset="0"/>
              <a:buChar char="•"/>
            </a:pPr>
            <a:r>
              <a:rPr lang="cs-CZ" sz="1200" dirty="0"/>
              <a:t>etické nákupy</a:t>
            </a:r>
          </a:p>
          <a:p>
            <a:pPr marL="171450" indent="-171450">
              <a:buFont typeface="Arial" panose="020B0604020202020204" pitchFamily="34" charset="0"/>
              <a:buChar char="•"/>
            </a:pPr>
            <a:r>
              <a:rPr lang="cs-CZ" sz="1200" dirty="0"/>
              <a:t>ekologicky šetrná řešení – materiály</a:t>
            </a:r>
          </a:p>
          <a:p>
            <a:r>
              <a:rPr lang="cs-CZ" sz="1200" dirty="0"/>
              <a:t>	</a:t>
            </a:r>
          </a:p>
        </p:txBody>
      </p:sp>
      <p:sp>
        <p:nvSpPr>
          <p:cNvPr id="22" name="Obdélník 21">
            <a:extLst>
              <a:ext uri="{FF2B5EF4-FFF2-40B4-BE49-F238E27FC236}">
                <a16:creationId xmlns:a16="http://schemas.microsoft.com/office/drawing/2014/main" id="{36A1D85D-95FF-4857-9D4E-887D69901DA1}"/>
              </a:ext>
            </a:extLst>
          </p:cNvPr>
          <p:cNvSpPr/>
          <p:nvPr/>
        </p:nvSpPr>
        <p:spPr>
          <a:xfrm>
            <a:off x="269630" y="699542"/>
            <a:ext cx="2358154" cy="2323713"/>
          </a:xfrm>
          <a:prstGeom prst="rect">
            <a:avLst/>
          </a:prstGeom>
        </p:spPr>
        <p:txBody>
          <a:bodyPr wrap="square">
            <a:spAutoFit/>
          </a:bodyPr>
          <a:lstStyle/>
          <a:p>
            <a:pPr>
              <a:spcAft>
                <a:spcPts val="600"/>
              </a:spcAft>
            </a:pPr>
            <a:r>
              <a:rPr lang="cs-CZ" sz="1200" b="1" dirty="0"/>
              <a:t>Úklidové služby a potřeby</a:t>
            </a:r>
            <a:r>
              <a:rPr lang="cs-CZ" sz="1200" dirty="0"/>
              <a:t>	</a:t>
            </a:r>
          </a:p>
          <a:p>
            <a:pPr marL="171450" indent="-171450">
              <a:spcAft>
                <a:spcPts val="600"/>
              </a:spcAft>
              <a:buFont typeface="Arial" panose="020B0604020202020204" pitchFamily="34" charset="0"/>
              <a:buChar char="•"/>
            </a:pPr>
            <a:r>
              <a:rPr lang="cs-CZ" sz="1200" dirty="0"/>
              <a:t>podpora zaměstnanosti osob znevýhodněných na trhu práce</a:t>
            </a:r>
          </a:p>
          <a:p>
            <a:pPr marL="171450" indent="-171450">
              <a:spcAft>
                <a:spcPts val="600"/>
              </a:spcAft>
              <a:buFont typeface="Arial" panose="020B0604020202020204" pitchFamily="34" charset="0"/>
              <a:buChar char="•"/>
            </a:pPr>
            <a:r>
              <a:rPr lang="cs-CZ" sz="1200" dirty="0"/>
              <a:t>důstojné/férové pracovní podmínky a bezpečnost práce</a:t>
            </a:r>
          </a:p>
          <a:p>
            <a:pPr marL="171450" indent="-171450">
              <a:spcAft>
                <a:spcPts val="600"/>
              </a:spcAft>
              <a:buFont typeface="Arial" panose="020B0604020202020204" pitchFamily="34" charset="0"/>
              <a:buChar char="•"/>
            </a:pPr>
            <a:r>
              <a:rPr lang="cs-CZ" sz="1200" dirty="0"/>
              <a:t>podpora účasti malých a středních podniků ve VZ</a:t>
            </a:r>
          </a:p>
          <a:p>
            <a:pPr marL="171450" indent="-171450">
              <a:spcAft>
                <a:spcPts val="600"/>
              </a:spcAft>
              <a:buFont typeface="Arial" panose="020B0604020202020204" pitchFamily="34" charset="0"/>
              <a:buChar char="•"/>
            </a:pPr>
            <a:r>
              <a:rPr lang="cs-CZ" sz="1200" dirty="0"/>
              <a:t>podpora účasti sociálních podniků ve VZ</a:t>
            </a:r>
          </a:p>
          <a:p>
            <a:pPr marL="171450" indent="-171450">
              <a:spcAft>
                <a:spcPts val="600"/>
              </a:spcAft>
              <a:buFont typeface="Arial" panose="020B0604020202020204" pitchFamily="34" charset="0"/>
              <a:buChar char="•"/>
            </a:pPr>
            <a:r>
              <a:rPr lang="cs-CZ" sz="1200" dirty="0"/>
              <a:t>ekologicky šetrné plnění</a:t>
            </a:r>
          </a:p>
        </p:txBody>
      </p:sp>
      <p:sp>
        <p:nvSpPr>
          <p:cNvPr id="23" name="Obdélník 22">
            <a:extLst>
              <a:ext uri="{FF2B5EF4-FFF2-40B4-BE49-F238E27FC236}">
                <a16:creationId xmlns:a16="http://schemas.microsoft.com/office/drawing/2014/main" id="{313B67E1-8361-49CE-91F9-06A151809FFD}"/>
              </a:ext>
            </a:extLst>
          </p:cNvPr>
          <p:cNvSpPr/>
          <p:nvPr/>
        </p:nvSpPr>
        <p:spPr>
          <a:xfrm>
            <a:off x="5394453" y="843558"/>
            <a:ext cx="2547633" cy="3216265"/>
          </a:xfrm>
          <a:prstGeom prst="rect">
            <a:avLst/>
          </a:prstGeom>
        </p:spPr>
        <p:txBody>
          <a:bodyPr wrap="square">
            <a:spAutoFit/>
          </a:bodyPr>
          <a:lstStyle/>
          <a:p>
            <a:pPr>
              <a:spcAft>
                <a:spcPts val="600"/>
              </a:spcAft>
            </a:pPr>
            <a:r>
              <a:rPr lang="cs-CZ" sz="1200" b="1" dirty="0"/>
              <a:t>Catering a stravování</a:t>
            </a:r>
            <a:r>
              <a:rPr lang="cs-CZ" sz="1200" dirty="0"/>
              <a:t>	</a:t>
            </a:r>
          </a:p>
          <a:p>
            <a:pPr marL="171450" indent="-171450">
              <a:spcAft>
                <a:spcPts val="600"/>
              </a:spcAft>
              <a:buFont typeface="Arial" panose="020B0604020202020204" pitchFamily="34" charset="0"/>
              <a:buChar char="•"/>
            </a:pPr>
            <a:r>
              <a:rPr lang="cs-CZ" sz="1200" dirty="0"/>
              <a:t>ekologicky šetrná řešení, ekologické produkty/biopotraviny </a:t>
            </a:r>
          </a:p>
          <a:p>
            <a:pPr marL="171450" indent="-171450">
              <a:spcAft>
                <a:spcPts val="600"/>
              </a:spcAft>
              <a:buFont typeface="Arial" panose="020B0604020202020204" pitchFamily="34" charset="0"/>
              <a:buChar char="•"/>
            </a:pPr>
            <a:r>
              <a:rPr lang="cs-CZ" sz="1200" dirty="0"/>
              <a:t>sezónnost, čerstvost potravin</a:t>
            </a:r>
          </a:p>
          <a:p>
            <a:pPr marL="171450" indent="-171450">
              <a:spcAft>
                <a:spcPts val="600"/>
              </a:spcAft>
              <a:buFont typeface="Arial" panose="020B0604020202020204" pitchFamily="34" charset="0"/>
              <a:buChar char="•"/>
            </a:pPr>
            <a:r>
              <a:rPr lang="cs-CZ" sz="1200" dirty="0"/>
              <a:t>FAIRTRADE (spravedlivý obchod) </a:t>
            </a:r>
          </a:p>
          <a:p>
            <a:pPr marL="171450" indent="-171450">
              <a:spcAft>
                <a:spcPts val="600"/>
              </a:spcAft>
              <a:buFont typeface="Arial" panose="020B0604020202020204" pitchFamily="34" charset="0"/>
              <a:buChar char="•"/>
            </a:pPr>
            <a:r>
              <a:rPr lang="cs-CZ" sz="1200" dirty="0"/>
              <a:t>podpora účasti sociálních podniků ve VZ</a:t>
            </a:r>
          </a:p>
          <a:p>
            <a:pPr marL="171450" indent="-171450">
              <a:spcAft>
                <a:spcPts val="600"/>
              </a:spcAft>
              <a:buFont typeface="Arial" panose="020B0604020202020204" pitchFamily="34" charset="0"/>
              <a:buChar char="•"/>
            </a:pPr>
            <a:r>
              <a:rPr lang="cs-CZ" sz="1200" dirty="0"/>
              <a:t>podpora účasti malých a středních podniků ve VZ</a:t>
            </a:r>
          </a:p>
          <a:p>
            <a:pPr marL="171450" indent="-171450">
              <a:spcAft>
                <a:spcPts val="600"/>
              </a:spcAft>
              <a:buFont typeface="Arial" panose="020B0604020202020204" pitchFamily="34" charset="0"/>
              <a:buChar char="•"/>
            </a:pPr>
            <a:r>
              <a:rPr lang="cs-CZ" sz="1200" dirty="0"/>
              <a:t>podpora účasti sociálních podniků ve VZ</a:t>
            </a:r>
          </a:p>
          <a:p>
            <a:pPr marL="171450" indent="-171450">
              <a:spcAft>
                <a:spcPts val="600"/>
              </a:spcAft>
              <a:buFont typeface="Arial" panose="020B0604020202020204" pitchFamily="34" charset="0"/>
              <a:buChar char="•"/>
            </a:pPr>
            <a:r>
              <a:rPr lang="cs-CZ" sz="1200" dirty="0"/>
              <a:t>minimalizace odpadu/jednorázového plastu, vratné obaly, velká balení</a:t>
            </a:r>
          </a:p>
        </p:txBody>
      </p:sp>
      <p:sp>
        <p:nvSpPr>
          <p:cNvPr id="24" name="Obdélník 23">
            <a:extLst>
              <a:ext uri="{FF2B5EF4-FFF2-40B4-BE49-F238E27FC236}">
                <a16:creationId xmlns:a16="http://schemas.microsoft.com/office/drawing/2014/main" id="{1A798BDF-BC83-40CF-97FF-933702214976}"/>
              </a:ext>
            </a:extLst>
          </p:cNvPr>
          <p:cNvSpPr/>
          <p:nvPr/>
        </p:nvSpPr>
        <p:spPr>
          <a:xfrm>
            <a:off x="276556" y="3132713"/>
            <a:ext cx="7391787" cy="2031325"/>
          </a:xfrm>
          <a:prstGeom prst="rect">
            <a:avLst/>
          </a:prstGeom>
        </p:spPr>
        <p:txBody>
          <a:bodyPr wrap="square">
            <a:spAutoFit/>
          </a:bodyPr>
          <a:lstStyle/>
          <a:p>
            <a:pPr>
              <a:spcAft>
                <a:spcPts val="600"/>
              </a:spcAft>
            </a:pPr>
            <a:r>
              <a:rPr lang="cs-CZ" sz="1200" b="1" dirty="0"/>
              <a:t>Stavební práce a projektové a architektonické činnosti</a:t>
            </a:r>
          </a:p>
          <a:p>
            <a:pPr marL="171450" indent="-171450">
              <a:spcAft>
                <a:spcPts val="600"/>
              </a:spcAft>
              <a:buFont typeface="Arial" panose="020B0604020202020204" pitchFamily="34" charset="0"/>
              <a:buChar char="•"/>
            </a:pPr>
            <a:r>
              <a:rPr lang="cs-CZ" sz="1200" dirty="0"/>
              <a:t>podpora zaměstnávání osob znevýhodněných na trhu</a:t>
            </a:r>
          </a:p>
          <a:p>
            <a:pPr marL="171450" indent="-171450">
              <a:spcAft>
                <a:spcPts val="600"/>
              </a:spcAft>
              <a:buFont typeface="Arial" panose="020B0604020202020204" pitchFamily="34" charset="0"/>
              <a:buChar char="•"/>
            </a:pPr>
            <a:r>
              <a:rPr lang="cs-CZ" sz="1200" dirty="0"/>
              <a:t>důstojné/férové pracovní podmínky a bezpečnost práce</a:t>
            </a:r>
          </a:p>
          <a:p>
            <a:pPr marL="171450" indent="-171450">
              <a:spcAft>
                <a:spcPts val="600"/>
              </a:spcAft>
              <a:buFont typeface="Arial" panose="020B0604020202020204" pitchFamily="34" charset="0"/>
              <a:buChar char="•"/>
            </a:pPr>
            <a:r>
              <a:rPr lang="cs-CZ" sz="1200" dirty="0"/>
              <a:t>podpora vzdělávání, praxe a rekvalifikace</a:t>
            </a:r>
          </a:p>
          <a:p>
            <a:pPr marL="171450" indent="-171450">
              <a:spcAft>
                <a:spcPts val="600"/>
              </a:spcAft>
              <a:buFont typeface="Arial" panose="020B0604020202020204" pitchFamily="34" charset="0"/>
              <a:buChar char="•"/>
            </a:pPr>
            <a:r>
              <a:rPr lang="cs-CZ" sz="1200" dirty="0"/>
              <a:t>ekologicky šetrná řešení – stavební materiály: zdravotní nezávadnost, dlouhá životnost;</a:t>
            </a:r>
          </a:p>
          <a:p>
            <a:pPr marL="171450" indent="-171450">
              <a:spcAft>
                <a:spcPts val="600"/>
              </a:spcAft>
              <a:buFont typeface="Arial" panose="020B0604020202020204" pitchFamily="34" charset="0"/>
              <a:buChar char="•"/>
            </a:pPr>
            <a:r>
              <a:rPr lang="cs-CZ" sz="1200" dirty="0"/>
              <a:t>provoz budovy: energetická náročnost budov, spotřeba vody (využití dešťové či tzv. šedé vody) demolice budov: třídění odpadů, recyklace nebo opětovné použití stavebních materiálů, energetické využití odpadů</a:t>
            </a:r>
          </a:p>
          <a:p>
            <a:pPr marL="171450" indent="-171450">
              <a:spcAft>
                <a:spcPts val="600"/>
              </a:spcAft>
              <a:buFont typeface="Arial" panose="020B0604020202020204" pitchFamily="34" charset="0"/>
              <a:buChar char="•"/>
            </a:pPr>
            <a:r>
              <a:rPr lang="cs-CZ" sz="1200" dirty="0"/>
              <a:t>dodavatelské vztahy, včasné platby poddodavatelům</a:t>
            </a:r>
          </a:p>
        </p:txBody>
      </p:sp>
      <p:sp>
        <p:nvSpPr>
          <p:cNvPr id="25" name="Obdélník 24">
            <a:extLst>
              <a:ext uri="{FF2B5EF4-FFF2-40B4-BE49-F238E27FC236}">
                <a16:creationId xmlns:a16="http://schemas.microsoft.com/office/drawing/2014/main" id="{BAD4F9EB-CE55-4FE0-B53C-6FDA1E245414}"/>
              </a:ext>
            </a:extLst>
          </p:cNvPr>
          <p:cNvSpPr/>
          <p:nvPr/>
        </p:nvSpPr>
        <p:spPr>
          <a:xfrm>
            <a:off x="2704859" y="699542"/>
            <a:ext cx="2547632" cy="1169551"/>
          </a:xfrm>
          <a:prstGeom prst="rect">
            <a:avLst/>
          </a:prstGeom>
        </p:spPr>
        <p:txBody>
          <a:bodyPr wrap="square">
            <a:spAutoFit/>
          </a:bodyPr>
          <a:lstStyle/>
          <a:p>
            <a:pPr>
              <a:spcAft>
                <a:spcPts val="600"/>
              </a:spcAft>
            </a:pPr>
            <a:r>
              <a:rPr lang="cs-CZ" sz="1200" b="1" dirty="0"/>
              <a:t>Ostraha a bezpečnostní služby</a:t>
            </a:r>
            <a:endParaRPr lang="cs-CZ" sz="1200" dirty="0"/>
          </a:p>
          <a:p>
            <a:pPr marL="171450" indent="-171450">
              <a:spcAft>
                <a:spcPts val="600"/>
              </a:spcAft>
              <a:buFont typeface="Arial" panose="020B0604020202020204" pitchFamily="34" charset="0"/>
              <a:buChar char="•"/>
            </a:pPr>
            <a:r>
              <a:rPr lang="cs-CZ" sz="1200" dirty="0"/>
              <a:t>podpora zaměstnávání osob znevýhodněných na trhu</a:t>
            </a:r>
          </a:p>
          <a:p>
            <a:pPr marL="171450" indent="-171450">
              <a:spcAft>
                <a:spcPts val="600"/>
              </a:spcAft>
              <a:buFont typeface="Arial" panose="020B0604020202020204" pitchFamily="34" charset="0"/>
              <a:buChar char="•"/>
            </a:pPr>
            <a:r>
              <a:rPr lang="cs-CZ" sz="1200" dirty="0"/>
              <a:t>důstojné/férové pracovní podmínky a bezpečnost práce</a:t>
            </a:r>
          </a:p>
        </p:txBody>
      </p:sp>
    </p:spTree>
    <p:extLst>
      <p:ext uri="{BB962C8B-B14F-4D97-AF65-F5344CB8AC3E}">
        <p14:creationId xmlns:p14="http://schemas.microsoft.com/office/powerpoint/2010/main" val="28506693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5486"/>
            <a:ext cx="7067128" cy="504056"/>
          </a:xfrm>
        </p:spPr>
        <p:txBody>
          <a:bodyPr>
            <a:noAutofit/>
          </a:bodyPr>
          <a:lstStyle/>
          <a:p>
            <a:pPr algn="l"/>
            <a:r>
              <a:rPr lang="cs-CZ" sz="1600" b="1" dirty="0">
                <a:solidFill>
                  <a:srgbClr val="E21C35"/>
                </a:solidFill>
              </a:rPr>
              <a:t>Pohled na odpovědné veřejné zadávání přes předměty plnění – vybrané příklady</a:t>
            </a:r>
          </a:p>
        </p:txBody>
      </p:sp>
      <p:sp>
        <p:nvSpPr>
          <p:cNvPr id="3" name="Zástupný symbol pro číslo snímku 2">
            <a:extLst>
              <a:ext uri="{FF2B5EF4-FFF2-40B4-BE49-F238E27FC236}">
                <a16:creationId xmlns:a16="http://schemas.microsoft.com/office/drawing/2014/main" id="{F321127F-23E7-4C22-9A59-ABF5E6D6EF5B}"/>
              </a:ext>
            </a:extLst>
          </p:cNvPr>
          <p:cNvSpPr>
            <a:spLocks noGrp="1"/>
          </p:cNvSpPr>
          <p:nvPr>
            <p:ph type="sldNum" sz="quarter" idx="12"/>
          </p:nvPr>
        </p:nvSpPr>
        <p:spPr>
          <a:xfrm>
            <a:off x="6553200" y="4876006"/>
            <a:ext cx="2133600" cy="273844"/>
          </a:xfrm>
        </p:spPr>
        <p:txBody>
          <a:bodyPr/>
          <a:lstStyle/>
          <a:p>
            <a:pPr algn="ctr"/>
            <a:r>
              <a:rPr lang="cs-CZ" dirty="0"/>
              <a:t>                   </a:t>
            </a:r>
            <a:fld id="{F00C0611-A051-4D19-BFAC-E438F04A4E9A}" type="slidenum">
              <a:rPr lang="cs-CZ" smtClean="0"/>
              <a:pPr algn="ctr"/>
              <a:t>136</a:t>
            </a:fld>
            <a:endParaRPr lang="cs-CZ" dirty="0"/>
          </a:p>
        </p:txBody>
      </p:sp>
      <p:sp>
        <p:nvSpPr>
          <p:cNvPr id="21" name="Obdélník 20">
            <a:extLst>
              <a:ext uri="{FF2B5EF4-FFF2-40B4-BE49-F238E27FC236}">
                <a16:creationId xmlns:a16="http://schemas.microsoft.com/office/drawing/2014/main" id="{7BC2CBFC-F409-41B8-9151-A49D630F2F7F}"/>
              </a:ext>
            </a:extLst>
          </p:cNvPr>
          <p:cNvSpPr/>
          <p:nvPr/>
        </p:nvSpPr>
        <p:spPr>
          <a:xfrm>
            <a:off x="6137920" y="3507854"/>
            <a:ext cx="1908720" cy="1431161"/>
          </a:xfrm>
          <a:prstGeom prst="rect">
            <a:avLst/>
          </a:prstGeom>
        </p:spPr>
        <p:txBody>
          <a:bodyPr wrap="square">
            <a:spAutoFit/>
          </a:bodyPr>
          <a:lstStyle/>
          <a:p>
            <a:pPr>
              <a:spcAft>
                <a:spcPts val="600"/>
              </a:spcAft>
            </a:pPr>
            <a:r>
              <a:rPr lang="cs-CZ" sz="1200" b="1" dirty="0"/>
              <a:t>Tisk a grafika</a:t>
            </a:r>
            <a:r>
              <a:rPr lang="cs-CZ" sz="1200" dirty="0"/>
              <a:t>	</a:t>
            </a:r>
          </a:p>
          <a:p>
            <a:pPr marL="171450" indent="-171450">
              <a:spcAft>
                <a:spcPts val="600"/>
              </a:spcAft>
              <a:buFont typeface="Arial" panose="020B0604020202020204" pitchFamily="34" charset="0"/>
              <a:buChar char="•"/>
            </a:pPr>
            <a:r>
              <a:rPr lang="cs-CZ" sz="1200" dirty="0"/>
              <a:t>podpora účasti sociálních podniků</a:t>
            </a:r>
          </a:p>
          <a:p>
            <a:pPr marL="171450" indent="-171450">
              <a:spcAft>
                <a:spcPts val="600"/>
              </a:spcAft>
              <a:buFont typeface="Arial" panose="020B0604020202020204" pitchFamily="34" charset="0"/>
              <a:buChar char="•"/>
            </a:pPr>
            <a:r>
              <a:rPr lang="cs-CZ" sz="1200" dirty="0"/>
              <a:t>podpora účasti malých a středních podniků ve VZ</a:t>
            </a:r>
          </a:p>
          <a:p>
            <a:pPr marL="171450" indent="-171450">
              <a:spcAft>
                <a:spcPts val="600"/>
              </a:spcAft>
              <a:buFont typeface="Arial" panose="020B0604020202020204" pitchFamily="34" charset="0"/>
              <a:buChar char="•"/>
            </a:pPr>
            <a:r>
              <a:rPr lang="cs-CZ" sz="1200" dirty="0"/>
              <a:t>ekologicky šetrná řešení </a:t>
            </a:r>
          </a:p>
        </p:txBody>
      </p:sp>
      <p:sp>
        <p:nvSpPr>
          <p:cNvPr id="4" name="Obdélník 3">
            <a:extLst>
              <a:ext uri="{FF2B5EF4-FFF2-40B4-BE49-F238E27FC236}">
                <a16:creationId xmlns:a16="http://schemas.microsoft.com/office/drawing/2014/main" id="{B9609A8F-AF59-44F7-8C37-6385B851DD9F}"/>
              </a:ext>
            </a:extLst>
          </p:cNvPr>
          <p:cNvSpPr/>
          <p:nvPr/>
        </p:nvSpPr>
        <p:spPr>
          <a:xfrm>
            <a:off x="179512" y="855843"/>
            <a:ext cx="2718048" cy="2508379"/>
          </a:xfrm>
          <a:prstGeom prst="rect">
            <a:avLst/>
          </a:prstGeom>
        </p:spPr>
        <p:txBody>
          <a:bodyPr wrap="square">
            <a:spAutoFit/>
          </a:bodyPr>
          <a:lstStyle/>
          <a:p>
            <a:pPr>
              <a:spcAft>
                <a:spcPts val="600"/>
              </a:spcAft>
            </a:pPr>
            <a:r>
              <a:rPr lang="cs-CZ" sz="1200" b="1" dirty="0"/>
              <a:t>Údržba zeleně a technické služby</a:t>
            </a:r>
          </a:p>
          <a:p>
            <a:pPr marL="171450" indent="-171450">
              <a:spcAft>
                <a:spcPts val="600"/>
              </a:spcAft>
              <a:buFont typeface="Arial" panose="020B0604020202020204" pitchFamily="34" charset="0"/>
              <a:buChar char="•"/>
            </a:pPr>
            <a:r>
              <a:rPr lang="cs-CZ" sz="1200" dirty="0"/>
              <a:t>podpora zaměstnávání osob znevýhodněných na trhu - vyhrazené VZ</a:t>
            </a:r>
          </a:p>
          <a:p>
            <a:pPr marL="171450" indent="-171450">
              <a:spcAft>
                <a:spcPts val="600"/>
              </a:spcAft>
              <a:buFont typeface="Arial" panose="020B0604020202020204" pitchFamily="34" charset="0"/>
              <a:buChar char="•"/>
            </a:pPr>
            <a:r>
              <a:rPr lang="cs-CZ" sz="1200" dirty="0"/>
              <a:t>důstojné/férové pracovní podmínky a bezpečnost práce</a:t>
            </a:r>
          </a:p>
          <a:p>
            <a:pPr marL="171450" indent="-171450">
              <a:spcAft>
                <a:spcPts val="600"/>
              </a:spcAft>
              <a:buFont typeface="Arial" panose="020B0604020202020204" pitchFamily="34" charset="0"/>
              <a:buChar char="•"/>
            </a:pPr>
            <a:r>
              <a:rPr lang="cs-CZ" sz="1200" dirty="0"/>
              <a:t>podpora účasti sociálních podniků ve VZ</a:t>
            </a:r>
          </a:p>
          <a:p>
            <a:pPr marL="171450" indent="-171450">
              <a:spcAft>
                <a:spcPts val="600"/>
              </a:spcAft>
              <a:buFont typeface="Arial" panose="020B0604020202020204" pitchFamily="34" charset="0"/>
              <a:buChar char="•"/>
            </a:pPr>
            <a:r>
              <a:rPr lang="cs-CZ" sz="1200" dirty="0"/>
              <a:t>podpora účasti malých a středních podniků ve VZ</a:t>
            </a:r>
          </a:p>
          <a:p>
            <a:pPr>
              <a:spcAft>
                <a:spcPts val="600"/>
              </a:spcAft>
            </a:pPr>
            <a:r>
              <a:rPr lang="cs-CZ" sz="1200" dirty="0"/>
              <a:t>	</a:t>
            </a:r>
          </a:p>
        </p:txBody>
      </p:sp>
      <p:sp>
        <p:nvSpPr>
          <p:cNvPr id="20" name="Obdélník 19">
            <a:extLst>
              <a:ext uri="{FF2B5EF4-FFF2-40B4-BE49-F238E27FC236}">
                <a16:creationId xmlns:a16="http://schemas.microsoft.com/office/drawing/2014/main" id="{DFB86E3C-F715-4B7D-AE4E-9763A9826D38}"/>
              </a:ext>
            </a:extLst>
          </p:cNvPr>
          <p:cNvSpPr/>
          <p:nvPr/>
        </p:nvSpPr>
        <p:spPr>
          <a:xfrm>
            <a:off x="3059832" y="874634"/>
            <a:ext cx="3078088" cy="1954381"/>
          </a:xfrm>
          <a:prstGeom prst="rect">
            <a:avLst/>
          </a:prstGeom>
        </p:spPr>
        <p:txBody>
          <a:bodyPr wrap="square">
            <a:spAutoFit/>
          </a:bodyPr>
          <a:lstStyle/>
          <a:p>
            <a:pPr>
              <a:spcAft>
                <a:spcPts val="600"/>
              </a:spcAft>
            </a:pPr>
            <a:r>
              <a:rPr lang="cs-CZ" sz="1200" b="1" dirty="0"/>
              <a:t>Propagační předměty</a:t>
            </a:r>
            <a:r>
              <a:rPr lang="cs-CZ" sz="1200" dirty="0"/>
              <a:t>	</a:t>
            </a:r>
          </a:p>
          <a:p>
            <a:pPr marL="171450" indent="-171450">
              <a:spcAft>
                <a:spcPts val="600"/>
              </a:spcAft>
              <a:buFont typeface="Arial" panose="020B0604020202020204" pitchFamily="34" charset="0"/>
              <a:buChar char="•"/>
            </a:pPr>
            <a:r>
              <a:rPr lang="cs-CZ" sz="1200" dirty="0"/>
              <a:t>podpora zaměstnávání osob znevýhodněných na trhu - vyhrazené VZ</a:t>
            </a:r>
          </a:p>
          <a:p>
            <a:pPr marL="171450" indent="-171450">
              <a:spcAft>
                <a:spcPts val="600"/>
              </a:spcAft>
              <a:buFont typeface="Arial" panose="020B0604020202020204" pitchFamily="34" charset="0"/>
              <a:buChar char="•"/>
            </a:pPr>
            <a:r>
              <a:rPr lang="cs-CZ" sz="1200" dirty="0"/>
              <a:t>podpora účasti sociálních podniků ve VZ</a:t>
            </a:r>
          </a:p>
          <a:p>
            <a:pPr marL="171450" indent="-171450">
              <a:spcAft>
                <a:spcPts val="600"/>
              </a:spcAft>
              <a:buFont typeface="Arial" panose="020B0604020202020204" pitchFamily="34" charset="0"/>
              <a:buChar char="•"/>
            </a:pPr>
            <a:r>
              <a:rPr lang="cs-CZ" sz="1200" dirty="0"/>
              <a:t>etické nákupy</a:t>
            </a:r>
          </a:p>
          <a:p>
            <a:pPr marL="171450" indent="-171450">
              <a:spcAft>
                <a:spcPts val="600"/>
              </a:spcAft>
              <a:buFont typeface="Arial" panose="020B0604020202020204" pitchFamily="34" charset="0"/>
              <a:buChar char="•"/>
            </a:pPr>
            <a:r>
              <a:rPr lang="cs-CZ" sz="1200" dirty="0"/>
              <a:t>ekologicky šetrná řešení</a:t>
            </a:r>
          </a:p>
          <a:p>
            <a:pPr marL="171450" indent="-171450">
              <a:spcAft>
                <a:spcPts val="600"/>
              </a:spcAft>
              <a:buFont typeface="Arial" panose="020B0604020202020204" pitchFamily="34" charset="0"/>
              <a:buChar char="•"/>
            </a:pPr>
            <a:r>
              <a:rPr lang="cs-CZ" sz="1200" dirty="0"/>
              <a:t>podpora účasti malých a středních podniků ve VZ</a:t>
            </a:r>
          </a:p>
        </p:txBody>
      </p:sp>
      <p:sp>
        <p:nvSpPr>
          <p:cNvPr id="22" name="Obdélník 21">
            <a:extLst>
              <a:ext uri="{FF2B5EF4-FFF2-40B4-BE49-F238E27FC236}">
                <a16:creationId xmlns:a16="http://schemas.microsoft.com/office/drawing/2014/main" id="{B6CADF38-D873-4886-934C-BA71A47BF56E}"/>
              </a:ext>
            </a:extLst>
          </p:cNvPr>
          <p:cNvSpPr/>
          <p:nvPr/>
        </p:nvSpPr>
        <p:spPr>
          <a:xfrm>
            <a:off x="6137920" y="2891482"/>
            <a:ext cx="2016224" cy="538609"/>
          </a:xfrm>
          <a:prstGeom prst="rect">
            <a:avLst/>
          </a:prstGeom>
        </p:spPr>
        <p:txBody>
          <a:bodyPr wrap="square">
            <a:spAutoFit/>
          </a:bodyPr>
          <a:lstStyle/>
          <a:p>
            <a:pPr>
              <a:spcAft>
                <a:spcPts val="600"/>
              </a:spcAft>
            </a:pPr>
            <a:r>
              <a:rPr lang="cs-CZ" sz="1200" b="1" dirty="0"/>
              <a:t>Kancelářský papír</a:t>
            </a:r>
            <a:r>
              <a:rPr lang="cs-CZ" sz="1200" dirty="0"/>
              <a:t>	</a:t>
            </a:r>
          </a:p>
          <a:p>
            <a:pPr marL="171450" indent="-171450">
              <a:spcAft>
                <a:spcPts val="600"/>
              </a:spcAft>
              <a:buFont typeface="Arial" panose="020B0604020202020204" pitchFamily="34" charset="0"/>
              <a:buChar char="•"/>
            </a:pPr>
            <a:r>
              <a:rPr lang="cs-CZ" sz="1200" dirty="0"/>
              <a:t>ekologicky šetrná řešení</a:t>
            </a:r>
            <a:endParaRPr lang="cs-CZ" dirty="0"/>
          </a:p>
        </p:txBody>
      </p:sp>
      <p:sp>
        <p:nvSpPr>
          <p:cNvPr id="23" name="Obdélník 22">
            <a:extLst>
              <a:ext uri="{FF2B5EF4-FFF2-40B4-BE49-F238E27FC236}">
                <a16:creationId xmlns:a16="http://schemas.microsoft.com/office/drawing/2014/main" id="{EB2FD143-24D7-458B-B5C0-C48388B7D8BF}"/>
              </a:ext>
            </a:extLst>
          </p:cNvPr>
          <p:cNvSpPr/>
          <p:nvPr/>
        </p:nvSpPr>
        <p:spPr>
          <a:xfrm>
            <a:off x="304916" y="3163670"/>
            <a:ext cx="2880320" cy="1877437"/>
          </a:xfrm>
          <a:prstGeom prst="rect">
            <a:avLst/>
          </a:prstGeom>
        </p:spPr>
        <p:txBody>
          <a:bodyPr wrap="square">
            <a:spAutoFit/>
          </a:bodyPr>
          <a:lstStyle/>
          <a:p>
            <a:pPr>
              <a:spcAft>
                <a:spcPts val="600"/>
              </a:spcAft>
            </a:pPr>
            <a:r>
              <a:rPr lang="cs-CZ" sz="1200" b="1" dirty="0"/>
              <a:t>Nábytek a vybavení interiérů	</a:t>
            </a:r>
          </a:p>
          <a:p>
            <a:pPr marL="285750" indent="-285750">
              <a:spcAft>
                <a:spcPts val="600"/>
              </a:spcAft>
              <a:buFont typeface="Arial" panose="020B0604020202020204" pitchFamily="34" charset="0"/>
              <a:buChar char="•"/>
            </a:pPr>
            <a:r>
              <a:rPr lang="cs-CZ" sz="1200" dirty="0"/>
              <a:t>ekologicky šetrná řešení</a:t>
            </a:r>
          </a:p>
          <a:p>
            <a:pPr marL="285750" indent="-285750">
              <a:spcAft>
                <a:spcPts val="600"/>
              </a:spcAft>
              <a:buFont typeface="Arial" panose="020B0604020202020204" pitchFamily="34" charset="0"/>
              <a:buChar char="•"/>
            </a:pPr>
            <a:r>
              <a:rPr lang="cs-CZ" sz="1200" dirty="0"/>
              <a:t>podpora zaměstnávání osob znevýhodněných na trhu - vězni</a:t>
            </a:r>
          </a:p>
          <a:p>
            <a:pPr marL="285750" indent="-285750">
              <a:spcAft>
                <a:spcPts val="600"/>
              </a:spcAft>
              <a:buFont typeface="Arial" panose="020B0604020202020204" pitchFamily="34" charset="0"/>
              <a:buChar char="•"/>
            </a:pPr>
            <a:r>
              <a:rPr lang="cs-CZ" sz="1200" dirty="0"/>
              <a:t>podpora účasti sociálních podniků ve VZ</a:t>
            </a:r>
          </a:p>
          <a:p>
            <a:pPr marL="285750" indent="-285750">
              <a:spcAft>
                <a:spcPts val="600"/>
              </a:spcAft>
              <a:buFont typeface="Arial" panose="020B0604020202020204" pitchFamily="34" charset="0"/>
              <a:buChar char="•"/>
            </a:pPr>
            <a:r>
              <a:rPr lang="cs-CZ" sz="1200" dirty="0"/>
              <a:t>podpora účasti malých a středních podniků ve VZ</a:t>
            </a:r>
          </a:p>
        </p:txBody>
      </p:sp>
      <p:sp>
        <p:nvSpPr>
          <p:cNvPr id="24" name="Obdélník 23">
            <a:extLst>
              <a:ext uri="{FF2B5EF4-FFF2-40B4-BE49-F238E27FC236}">
                <a16:creationId xmlns:a16="http://schemas.microsoft.com/office/drawing/2014/main" id="{91D9F459-57E5-4555-88A2-310AA43B083D}"/>
              </a:ext>
            </a:extLst>
          </p:cNvPr>
          <p:cNvSpPr/>
          <p:nvPr/>
        </p:nvSpPr>
        <p:spPr>
          <a:xfrm>
            <a:off x="6156176" y="909050"/>
            <a:ext cx="1890464" cy="907941"/>
          </a:xfrm>
          <a:prstGeom prst="rect">
            <a:avLst/>
          </a:prstGeom>
        </p:spPr>
        <p:txBody>
          <a:bodyPr wrap="square">
            <a:spAutoFit/>
          </a:bodyPr>
          <a:lstStyle/>
          <a:p>
            <a:pPr>
              <a:spcAft>
                <a:spcPts val="600"/>
              </a:spcAft>
            </a:pPr>
            <a:r>
              <a:rPr lang="cs-CZ" sz="1200" b="1" dirty="0"/>
              <a:t>Elektrická energie</a:t>
            </a:r>
          </a:p>
          <a:p>
            <a:pPr marL="171450" indent="-171450">
              <a:spcAft>
                <a:spcPts val="600"/>
              </a:spcAft>
              <a:buFont typeface="Arial" panose="020B0604020202020204" pitchFamily="34" charset="0"/>
              <a:buChar char="•"/>
            </a:pPr>
            <a:r>
              <a:rPr lang="cs-CZ" sz="1200" dirty="0"/>
              <a:t>ekologicky šetrná řešení – nákup energie z obnovitelných zdrojů </a:t>
            </a:r>
          </a:p>
        </p:txBody>
      </p:sp>
      <p:sp>
        <p:nvSpPr>
          <p:cNvPr id="25" name="Obdélník 24">
            <a:extLst>
              <a:ext uri="{FF2B5EF4-FFF2-40B4-BE49-F238E27FC236}">
                <a16:creationId xmlns:a16="http://schemas.microsoft.com/office/drawing/2014/main" id="{F316C9AE-522D-42EF-A699-8C4B0F3675A4}"/>
              </a:ext>
            </a:extLst>
          </p:cNvPr>
          <p:cNvSpPr/>
          <p:nvPr/>
        </p:nvSpPr>
        <p:spPr>
          <a:xfrm>
            <a:off x="6156176" y="1889125"/>
            <a:ext cx="1903249" cy="984885"/>
          </a:xfrm>
          <a:prstGeom prst="rect">
            <a:avLst/>
          </a:prstGeom>
        </p:spPr>
        <p:txBody>
          <a:bodyPr wrap="square">
            <a:spAutoFit/>
          </a:bodyPr>
          <a:lstStyle/>
          <a:p>
            <a:pPr>
              <a:spcAft>
                <a:spcPts val="600"/>
              </a:spcAft>
            </a:pPr>
            <a:r>
              <a:rPr lang="cs-CZ" sz="1200" b="1" dirty="0"/>
              <a:t>Kancelářské potřeby</a:t>
            </a:r>
            <a:endParaRPr lang="cs-CZ" sz="1200" dirty="0"/>
          </a:p>
          <a:p>
            <a:pPr marL="171450" indent="-171450">
              <a:spcAft>
                <a:spcPts val="600"/>
              </a:spcAft>
              <a:buFont typeface="Arial" panose="020B0604020202020204" pitchFamily="34" charset="0"/>
              <a:buChar char="•"/>
            </a:pPr>
            <a:r>
              <a:rPr lang="cs-CZ" sz="1200" dirty="0"/>
              <a:t>ekologicky šetrná řešení</a:t>
            </a:r>
          </a:p>
          <a:p>
            <a:pPr marL="171450" indent="-171450">
              <a:spcAft>
                <a:spcPts val="600"/>
              </a:spcAft>
              <a:buFont typeface="Arial" panose="020B0604020202020204" pitchFamily="34" charset="0"/>
              <a:buChar char="•"/>
            </a:pPr>
            <a:r>
              <a:rPr lang="cs-CZ" sz="1200" dirty="0"/>
              <a:t>podpora účasti malých a středních podniků ve VZ</a:t>
            </a:r>
          </a:p>
        </p:txBody>
      </p:sp>
      <p:sp>
        <p:nvSpPr>
          <p:cNvPr id="26" name="Obdélník 25">
            <a:extLst>
              <a:ext uri="{FF2B5EF4-FFF2-40B4-BE49-F238E27FC236}">
                <a16:creationId xmlns:a16="http://schemas.microsoft.com/office/drawing/2014/main" id="{87ED3564-FB71-440D-9EB3-C83F1810484C}"/>
              </a:ext>
            </a:extLst>
          </p:cNvPr>
          <p:cNvSpPr/>
          <p:nvPr/>
        </p:nvSpPr>
        <p:spPr>
          <a:xfrm>
            <a:off x="3078802" y="2867115"/>
            <a:ext cx="2418960" cy="1692771"/>
          </a:xfrm>
          <a:prstGeom prst="rect">
            <a:avLst/>
          </a:prstGeom>
        </p:spPr>
        <p:txBody>
          <a:bodyPr wrap="square">
            <a:spAutoFit/>
          </a:bodyPr>
          <a:lstStyle/>
          <a:p>
            <a:pPr>
              <a:spcAft>
                <a:spcPts val="600"/>
              </a:spcAft>
            </a:pPr>
            <a:r>
              <a:rPr lang="cs-CZ" sz="1200" b="1" dirty="0"/>
              <a:t>Nákup IT, tiskárny, elektronika</a:t>
            </a:r>
            <a:r>
              <a:rPr lang="cs-CZ" sz="1200" dirty="0"/>
              <a:t>	</a:t>
            </a:r>
          </a:p>
          <a:p>
            <a:pPr marL="171450" indent="-171450">
              <a:spcAft>
                <a:spcPts val="600"/>
              </a:spcAft>
              <a:buFont typeface="Arial" panose="020B0604020202020204" pitchFamily="34" charset="0"/>
              <a:buChar char="•"/>
            </a:pPr>
            <a:r>
              <a:rPr lang="cs-CZ" sz="1200" dirty="0"/>
              <a:t>ekologicky šetrné řešení</a:t>
            </a:r>
          </a:p>
          <a:p>
            <a:pPr marL="171450" indent="-171450">
              <a:spcAft>
                <a:spcPts val="600"/>
              </a:spcAft>
              <a:buFont typeface="Arial" panose="020B0604020202020204" pitchFamily="34" charset="0"/>
              <a:buChar char="•"/>
            </a:pPr>
            <a:r>
              <a:rPr lang="cs-CZ" sz="1200" dirty="0"/>
              <a:t>důstojné pracovní podmínky v dodavatelském řetězci</a:t>
            </a:r>
          </a:p>
          <a:p>
            <a:pPr marL="171450" indent="-171450">
              <a:spcAft>
                <a:spcPts val="600"/>
              </a:spcAft>
              <a:buFont typeface="Arial" panose="020B0604020202020204" pitchFamily="34" charset="0"/>
              <a:buChar char="•"/>
            </a:pPr>
            <a:r>
              <a:rPr lang="cs-CZ" sz="1200" dirty="0"/>
              <a:t>etické nákupy (lidská práva)</a:t>
            </a:r>
          </a:p>
          <a:p>
            <a:pPr marL="171450" indent="-171450">
              <a:spcAft>
                <a:spcPts val="600"/>
              </a:spcAft>
              <a:buFont typeface="Arial" panose="020B0604020202020204" pitchFamily="34" charset="0"/>
              <a:buChar char="•"/>
            </a:pPr>
            <a:r>
              <a:rPr lang="cs-CZ" sz="1200" dirty="0"/>
              <a:t>Inovace</a:t>
            </a:r>
          </a:p>
        </p:txBody>
      </p:sp>
    </p:spTree>
    <p:extLst>
      <p:ext uri="{BB962C8B-B14F-4D97-AF65-F5344CB8AC3E}">
        <p14:creationId xmlns:p14="http://schemas.microsoft.com/office/powerpoint/2010/main" val="28022126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A76A714-038A-4DFC-B56C-E59D7FEB41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Obdélník 4">
            <a:extLst>
              <a:ext uri="{FF2B5EF4-FFF2-40B4-BE49-F238E27FC236}">
                <a16:creationId xmlns:a16="http://schemas.microsoft.com/office/drawing/2014/main" id="{1597A2E6-3E1E-41A6-A560-39292772D09A}"/>
              </a:ext>
            </a:extLst>
          </p:cNvPr>
          <p:cNvSpPr/>
          <p:nvPr/>
        </p:nvSpPr>
        <p:spPr>
          <a:xfrm>
            <a:off x="487148" y="267494"/>
            <a:ext cx="696652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800" b="1" dirty="0">
                <a:latin typeface="+mj-lt"/>
                <a:ea typeface="+mj-ea"/>
                <a:cs typeface="+mj-cs"/>
              </a:rPr>
              <a:t>Komunikace zadavatelů s dodavateli ve vztahu k OVZ</a:t>
            </a:r>
          </a:p>
        </p:txBody>
      </p:sp>
      <p:sp>
        <p:nvSpPr>
          <p:cNvPr id="9" name="Obdélník 8">
            <a:extLst>
              <a:ext uri="{FF2B5EF4-FFF2-40B4-BE49-F238E27FC236}">
                <a16:creationId xmlns:a16="http://schemas.microsoft.com/office/drawing/2014/main" id="{562F5009-FD5A-48E6-8325-02AAE1E43647}"/>
              </a:ext>
            </a:extLst>
          </p:cNvPr>
          <p:cNvSpPr/>
          <p:nvPr/>
        </p:nvSpPr>
        <p:spPr>
          <a:xfrm>
            <a:off x="442526" y="1221601"/>
            <a:ext cx="7369833" cy="38779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Znalost trhu a komunikace s dodavateli před zahájením zadávacího řízení je klíčový aspekt úspěchu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err="1">
                <a:ln>
                  <a:noFill/>
                </a:ln>
                <a:solidFill>
                  <a:prstClr val="black"/>
                </a:solidFill>
                <a:effectLst/>
                <a:uLnTx/>
                <a:uFillTx/>
                <a:latin typeface="Calibri"/>
                <a:ea typeface="+mn-ea"/>
                <a:cs typeface="+mn-cs"/>
              </a:rPr>
              <a:t>Meet</a:t>
            </a:r>
            <a:r>
              <a:rPr kumimoji="0" lang="cs-CZ" sz="2000" b="0" i="0" u="none" strike="noStrike" kern="1200" cap="none" spc="0" normalizeH="0" baseline="0" noProof="0" dirty="0">
                <a:ln>
                  <a:noFill/>
                </a:ln>
                <a:solidFill>
                  <a:prstClr val="black"/>
                </a:solidFill>
                <a:effectLst/>
                <a:uLnTx/>
                <a:uFillTx/>
                <a:latin typeface="Calibri"/>
                <a:ea typeface="+mn-ea"/>
                <a:cs typeface="+mn-cs"/>
              </a:rPr>
              <a:t> </a:t>
            </a:r>
            <a:r>
              <a:rPr kumimoji="0" lang="cs-CZ" sz="2000" b="0" i="0" u="none" strike="noStrike" kern="1200" cap="none" spc="0" normalizeH="0" baseline="0" noProof="0" dirty="0" err="1">
                <a:ln>
                  <a:noFill/>
                </a:ln>
                <a:solidFill>
                  <a:prstClr val="black"/>
                </a:solidFill>
                <a:effectLst/>
                <a:uLnTx/>
                <a:uFillTx/>
                <a:latin typeface="Calibri"/>
                <a:ea typeface="+mn-ea"/>
                <a:cs typeface="+mn-cs"/>
              </a:rPr>
              <a:t>the</a:t>
            </a:r>
            <a:r>
              <a:rPr kumimoji="0" lang="cs-CZ" sz="2000" b="0" i="0" u="none" strike="noStrike" kern="1200" cap="none" spc="0" normalizeH="0" baseline="0" noProof="0" dirty="0">
                <a:ln>
                  <a:noFill/>
                </a:ln>
                <a:solidFill>
                  <a:prstClr val="black"/>
                </a:solidFill>
                <a:effectLst/>
                <a:uLnTx/>
                <a:uFillTx/>
                <a:latin typeface="Calibri"/>
                <a:ea typeface="+mn-ea"/>
                <a:cs typeface="+mn-cs"/>
              </a:rPr>
              <a:t> </a:t>
            </a:r>
            <a:r>
              <a:rPr kumimoji="0" lang="cs-CZ" sz="2000" b="0" i="0" u="none" strike="noStrike" kern="1200" cap="none" spc="0" normalizeH="0" baseline="0" noProof="0" dirty="0" err="1">
                <a:ln>
                  <a:noFill/>
                </a:ln>
                <a:solidFill>
                  <a:prstClr val="black"/>
                </a:solidFill>
                <a:effectLst/>
                <a:uLnTx/>
                <a:uFillTx/>
                <a:latin typeface="Calibri"/>
                <a:ea typeface="+mn-ea"/>
                <a:cs typeface="+mn-cs"/>
              </a:rPr>
              <a:t>buyer</a:t>
            </a:r>
            <a:r>
              <a:rPr kumimoji="0" lang="cs-CZ" sz="2000" b="0" i="0" u="none" strike="noStrike" kern="1200" cap="none" spc="0" normalizeH="0" baseline="0" noProof="0" dirty="0">
                <a:ln>
                  <a:noFill/>
                </a:ln>
                <a:solidFill>
                  <a:prstClr val="black"/>
                </a:solidFill>
                <a:effectLst/>
                <a:uLnTx/>
                <a:uFillTx/>
                <a:latin typeface="Calibri"/>
                <a:ea typeface="+mn-ea"/>
                <a:cs typeface="+mn-cs"/>
              </a:rPr>
              <a:t> / Poznej svého zadavatele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2000" dirty="0" err="1">
                <a:solidFill>
                  <a:prstClr val="black"/>
                </a:solidFill>
                <a:latin typeface="Calibri"/>
              </a:rPr>
              <a:t>Meet</a:t>
            </a:r>
            <a:r>
              <a:rPr lang="cs-CZ" sz="2000" dirty="0">
                <a:solidFill>
                  <a:prstClr val="black"/>
                </a:solidFill>
                <a:latin typeface="Calibri"/>
              </a:rPr>
              <a:t> </a:t>
            </a:r>
            <a:r>
              <a:rPr lang="cs-CZ" sz="2000" dirty="0" err="1">
                <a:solidFill>
                  <a:prstClr val="black"/>
                </a:solidFill>
                <a:latin typeface="Calibri"/>
              </a:rPr>
              <a:t>the</a:t>
            </a:r>
            <a:r>
              <a:rPr lang="cs-CZ" sz="2000" dirty="0">
                <a:solidFill>
                  <a:prstClr val="black"/>
                </a:solidFill>
                <a:latin typeface="Calibri"/>
              </a:rPr>
              <a:t> </a:t>
            </a:r>
            <a:r>
              <a:rPr lang="cs-CZ" sz="2000" dirty="0" err="1">
                <a:solidFill>
                  <a:prstClr val="black"/>
                </a:solidFill>
                <a:latin typeface="Calibri"/>
              </a:rPr>
              <a:t>seller</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Předběžné tržní konzultace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Informační brožury, web, apod.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Technická školení pro dodavatele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Využití možností jednání s dodavateli v rámci ZŘ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1" u="none" strike="noStrike" kern="1200" cap="none" spc="0" normalizeH="0" baseline="0" noProof="0" dirty="0">
                <a:ln>
                  <a:noFill/>
                </a:ln>
                <a:solidFill>
                  <a:srgbClr val="FF0000"/>
                </a:solidFill>
                <a:effectLst/>
                <a:uLnTx/>
                <a:uFillTx/>
                <a:latin typeface="Calibri"/>
                <a:ea typeface="+mn-ea"/>
                <a:cs typeface="+mn-cs"/>
              </a:rPr>
              <a:t>Institut OVZ: Komunikace s dodavateli z pohledu OVZ, M. Hadaš, MUNI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5360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6481DE1-BAAD-46C4-92CA-637636A0A9A8}"/>
              </a:ext>
            </a:extLst>
          </p:cNvPr>
          <p:cNvSpPr>
            <a:spLocks noGrp="1"/>
          </p:cNvSpPr>
          <p:nvPr>
            <p:ph type="sldNum" sz="quarter" idx="12"/>
          </p:nvPr>
        </p:nvSpPr>
        <p:spPr/>
        <p:txBody>
          <a:bodyPr/>
          <a:lstStyle/>
          <a:p>
            <a:fld id="{F00C0611-A051-4D19-BFAC-E438F04A4E9A}" type="slidenum">
              <a:rPr lang="cs-CZ" smtClean="0"/>
              <a:pPr/>
              <a:t>138</a:t>
            </a:fld>
            <a:endParaRPr lang="cs-CZ"/>
          </a:p>
        </p:txBody>
      </p:sp>
      <p:pic>
        <p:nvPicPr>
          <p:cNvPr id="3" name="Obrázek 2">
            <a:extLst>
              <a:ext uri="{FF2B5EF4-FFF2-40B4-BE49-F238E27FC236}">
                <a16:creationId xmlns:a16="http://schemas.microsoft.com/office/drawing/2014/main" id="{4E128ECC-8876-4930-A51F-EC7A3DA57364}"/>
              </a:ext>
            </a:extLst>
          </p:cNvPr>
          <p:cNvPicPr>
            <a:picLocks noChangeAspect="1"/>
          </p:cNvPicPr>
          <p:nvPr/>
        </p:nvPicPr>
        <p:blipFill rotWithShape="1">
          <a:blip r:embed="rId2"/>
          <a:srcRect r="889"/>
          <a:stretch/>
        </p:blipFill>
        <p:spPr>
          <a:xfrm>
            <a:off x="20" y="10"/>
            <a:ext cx="9143980" cy="5143490"/>
          </a:xfrm>
          <a:prstGeom prst="rect">
            <a:avLst/>
          </a:prstGeom>
          <a:noFill/>
        </p:spPr>
      </p:pic>
    </p:spTree>
    <p:extLst>
      <p:ext uri="{BB962C8B-B14F-4D97-AF65-F5344CB8AC3E}">
        <p14:creationId xmlns:p14="http://schemas.microsoft.com/office/powerpoint/2010/main" val="42896753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BB0DB120-7F56-4631-843A-5C3B8509684F}"/>
              </a:ext>
            </a:extLst>
          </p:cNvPr>
          <p:cNvSpPr>
            <a:spLocks noGrp="1"/>
          </p:cNvSpPr>
          <p:nvPr>
            <p:ph type="sldNum" sz="quarter" idx="12"/>
          </p:nvPr>
        </p:nvSpPr>
        <p:spPr/>
        <p:txBody>
          <a:bodyPr/>
          <a:lstStyle/>
          <a:p>
            <a:fld id="{F00C0611-A051-4D19-BFAC-E438F04A4E9A}" type="slidenum">
              <a:rPr lang="cs-CZ" smtClean="0"/>
              <a:pPr/>
              <a:t>139</a:t>
            </a:fld>
            <a:endParaRPr lang="cs-CZ"/>
          </a:p>
        </p:txBody>
      </p:sp>
      <p:pic>
        <p:nvPicPr>
          <p:cNvPr id="6" name="Obrázek 5">
            <a:extLst>
              <a:ext uri="{FF2B5EF4-FFF2-40B4-BE49-F238E27FC236}">
                <a16:creationId xmlns:a16="http://schemas.microsoft.com/office/drawing/2014/main" id="{EE0FFDE0-4172-4DB5-920F-971F5FB58230}"/>
              </a:ext>
            </a:extLst>
          </p:cNvPr>
          <p:cNvPicPr>
            <a:picLocks noChangeAspect="1"/>
          </p:cNvPicPr>
          <p:nvPr/>
        </p:nvPicPr>
        <p:blipFill>
          <a:blip r:embed="rId2"/>
          <a:stretch>
            <a:fillRect/>
          </a:stretch>
        </p:blipFill>
        <p:spPr>
          <a:xfrm>
            <a:off x="0" y="0"/>
            <a:ext cx="7875371" cy="5143500"/>
          </a:xfrm>
          <a:prstGeom prst="rect">
            <a:avLst/>
          </a:prstGeom>
        </p:spPr>
      </p:pic>
    </p:spTree>
    <p:extLst>
      <p:ext uri="{BB962C8B-B14F-4D97-AF65-F5344CB8AC3E}">
        <p14:creationId xmlns:p14="http://schemas.microsoft.com/office/powerpoint/2010/main" val="346414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033C154C-C660-4B08-842D-EAC70EB7810D}"/>
              </a:ext>
            </a:extLst>
          </p:cNvPr>
          <p:cNvSpPr>
            <a:spLocks noGrp="1" noChangeArrowheads="1"/>
          </p:cNvSpPr>
          <p:nvPr>
            <p:ph type="title"/>
          </p:nvPr>
        </p:nvSpPr>
        <p:spPr>
          <a:xfrm>
            <a:off x="457200" y="206375"/>
            <a:ext cx="7354888" cy="857250"/>
          </a:xfrm>
        </p:spPr>
        <p:txBody>
          <a:bodyPr/>
          <a:lstStyle/>
          <a:p>
            <a:pPr algn="l" eaLnBrk="1" hangingPunct="1"/>
            <a:r>
              <a:rPr lang="cs-CZ" altLang="cs-CZ" sz="2800" b="1" dirty="0"/>
              <a:t>Přístup na úrovni EU </a:t>
            </a:r>
          </a:p>
        </p:txBody>
      </p:sp>
      <p:sp>
        <p:nvSpPr>
          <p:cNvPr id="3" name="Zástupný obsah 2">
            <a:extLst>
              <a:ext uri="{FF2B5EF4-FFF2-40B4-BE49-F238E27FC236}">
                <a16:creationId xmlns:a16="http://schemas.microsoft.com/office/drawing/2014/main" id="{55EC9F93-55AC-4DB3-81DA-6893111D632A}"/>
              </a:ext>
            </a:extLst>
          </p:cNvPr>
          <p:cNvSpPr>
            <a:spLocks noGrp="1"/>
          </p:cNvSpPr>
          <p:nvPr>
            <p:ph idx="1"/>
          </p:nvPr>
        </p:nvSpPr>
        <p:spPr>
          <a:xfrm>
            <a:off x="250825" y="1063625"/>
            <a:ext cx="7850188" cy="3873500"/>
          </a:xfrm>
        </p:spPr>
        <p:txBody>
          <a:bodyPr rtlCol="0">
            <a:normAutofit/>
          </a:bodyPr>
          <a:lstStyle/>
          <a:p>
            <a:pPr marL="285750" indent="-285750" eaLnBrk="1" fontAlgn="auto" hangingPunct="1">
              <a:spcAft>
                <a:spcPts val="0"/>
              </a:spcAft>
              <a:buFont typeface="Wingdings" panose="05000000000000000000" pitchFamily="2" charset="2"/>
              <a:buChar char="§"/>
              <a:defRPr/>
            </a:pPr>
            <a:r>
              <a:rPr lang="cs-CZ" sz="1800" dirty="0"/>
              <a:t>Směrnice EP a Rady 2014/24/EU (+ 2014/23, 2014/25)</a:t>
            </a:r>
          </a:p>
          <a:p>
            <a:pPr marL="285750" indent="-285750" eaLnBrk="1" fontAlgn="auto" hangingPunct="1">
              <a:spcAft>
                <a:spcPts val="0"/>
              </a:spcAft>
              <a:buFont typeface="Wingdings" panose="05000000000000000000" pitchFamily="2" charset="2"/>
              <a:buChar char="§"/>
              <a:defRPr/>
            </a:pPr>
            <a:r>
              <a:rPr lang="cs-CZ" sz="1800" dirty="0">
                <a:solidFill>
                  <a:schemeClr val="tx1">
                    <a:lumMod val="65000"/>
                    <a:lumOff val="35000"/>
                  </a:schemeClr>
                </a:solidFill>
                <a:hlinkClick r:id="rId2"/>
              </a:rPr>
              <a:t>Sdělení EK: Zajistit lepší fungování zadávání veřejných zakázek v Evropě a pro Evropu (</a:t>
            </a:r>
            <a:r>
              <a:rPr lang="cs-CZ" sz="1800" dirty="0" err="1">
                <a:solidFill>
                  <a:schemeClr val="tx1">
                    <a:lumMod val="65000"/>
                    <a:lumOff val="35000"/>
                  </a:schemeClr>
                </a:solidFill>
                <a:hlinkClick r:id="rId2"/>
              </a:rPr>
              <a:t>Com</a:t>
            </a:r>
            <a:r>
              <a:rPr lang="cs-CZ" sz="1800" dirty="0">
                <a:solidFill>
                  <a:schemeClr val="tx1">
                    <a:lumMod val="65000"/>
                    <a:lumOff val="35000"/>
                  </a:schemeClr>
                </a:solidFill>
                <a:hlinkClick r:id="rId2"/>
              </a:rPr>
              <a:t> (2017) 572) </a:t>
            </a:r>
            <a:endParaRPr lang="cs-CZ" sz="1800" dirty="0">
              <a:solidFill>
                <a:schemeClr val="tx1">
                  <a:lumMod val="65000"/>
                  <a:lumOff val="35000"/>
                </a:schemeClr>
              </a:solidFill>
            </a:endParaRPr>
          </a:p>
          <a:p>
            <a:pPr marL="285750" indent="-285750" eaLnBrk="1" fontAlgn="auto" hangingPunct="1">
              <a:spcAft>
                <a:spcPts val="0"/>
              </a:spcAft>
              <a:buFont typeface="Wingdings" panose="05000000000000000000" pitchFamily="2" charset="2"/>
              <a:buChar char="§"/>
              <a:defRPr/>
            </a:pPr>
            <a:r>
              <a:rPr lang="cs-CZ" sz="1800" dirty="0">
                <a:solidFill>
                  <a:schemeClr val="tx1">
                    <a:lumMod val="65000"/>
                    <a:lumOff val="35000"/>
                  </a:schemeClr>
                </a:solidFill>
                <a:hlinkClick r:id="rId3"/>
              </a:rPr>
              <a:t>Doporučení EK 2017/1805 ze dne 3. října 2017 o profesionalizaci zadávání veřejných zakázek: Budování architektury pro profesionalizaci zadávání veřejných zakázek</a:t>
            </a:r>
            <a:endParaRPr lang="cs-CZ" sz="1800" dirty="0">
              <a:solidFill>
                <a:schemeClr val="tx1">
                  <a:lumMod val="65000"/>
                  <a:lumOff val="35000"/>
                </a:schemeClr>
              </a:solidFill>
            </a:endParaRPr>
          </a:p>
          <a:p>
            <a:pPr marL="285750" indent="-285750" eaLnBrk="1" fontAlgn="auto" hangingPunct="1">
              <a:spcAft>
                <a:spcPts val="0"/>
              </a:spcAft>
              <a:buFont typeface="Wingdings" panose="05000000000000000000" pitchFamily="2" charset="2"/>
              <a:buChar char="§"/>
              <a:defRPr/>
            </a:pPr>
            <a:r>
              <a:rPr lang="cs-CZ" sz="1800" dirty="0">
                <a:solidFill>
                  <a:schemeClr val="tx1">
                    <a:lumMod val="65000"/>
                    <a:lumOff val="35000"/>
                  </a:schemeClr>
                </a:solidFill>
                <a:hlinkClick r:id="rId4"/>
              </a:rPr>
              <a:t>Usnesení EP ze dne 4/10/2018 o balíčku v oblasti strategie pro zadávání VZ</a:t>
            </a:r>
            <a:endParaRPr lang="cs-CZ" sz="1800" dirty="0">
              <a:solidFill>
                <a:schemeClr val="tx1">
                  <a:lumMod val="65000"/>
                  <a:lumOff val="35000"/>
                </a:schemeClr>
              </a:solidFill>
            </a:endParaRPr>
          </a:p>
          <a:p>
            <a:pPr marL="285750" indent="-285750" eaLnBrk="1" fontAlgn="auto" hangingPunct="1">
              <a:spcAft>
                <a:spcPts val="0"/>
              </a:spcAft>
              <a:buFont typeface="Wingdings" panose="05000000000000000000" pitchFamily="2" charset="2"/>
              <a:buChar char="§"/>
              <a:defRPr/>
            </a:pPr>
            <a:r>
              <a:rPr lang="cs-CZ" sz="1800" dirty="0">
                <a:solidFill>
                  <a:schemeClr val="tx1">
                    <a:lumMod val="65000"/>
                    <a:lumOff val="35000"/>
                  </a:schemeClr>
                </a:solidFill>
                <a:hlinkClick r:id="rId5"/>
              </a:rPr>
              <a:t>Závěry Rady: Veřejné investice prostřednictvím veřejných zakázek: udržitelné oživení a posílení odolného hospodářství EU (2020/C 412 I/01)</a:t>
            </a:r>
            <a:endParaRPr lang="cs-CZ" sz="1800" dirty="0">
              <a:solidFill>
                <a:schemeClr val="tx1">
                  <a:lumMod val="65000"/>
                  <a:lumOff val="35000"/>
                </a:schemeClr>
              </a:solidFill>
            </a:endParaRPr>
          </a:p>
          <a:p>
            <a:pPr marL="285750" indent="-285750" eaLnBrk="1" fontAlgn="auto" hangingPunct="1">
              <a:spcAft>
                <a:spcPts val="0"/>
              </a:spcAft>
              <a:buFont typeface="Wingdings" panose="05000000000000000000" pitchFamily="2" charset="2"/>
              <a:buChar char="§"/>
              <a:defRPr/>
            </a:pPr>
            <a:r>
              <a:rPr lang="cs-CZ" sz="1800" dirty="0"/>
              <a:t>Strategie </a:t>
            </a:r>
            <a:r>
              <a:rPr lang="cs-CZ" sz="1800" dirty="0" err="1">
                <a:hlinkClick r:id="rId6"/>
              </a:rPr>
              <a:t>From</a:t>
            </a:r>
            <a:r>
              <a:rPr lang="cs-CZ" sz="1800" dirty="0">
                <a:hlinkClick r:id="rId6"/>
              </a:rPr>
              <a:t> </a:t>
            </a:r>
            <a:r>
              <a:rPr lang="cs-CZ" sz="1800" dirty="0" err="1">
                <a:hlinkClick r:id="rId6"/>
              </a:rPr>
              <a:t>Farm</a:t>
            </a:r>
            <a:r>
              <a:rPr lang="cs-CZ" sz="1800" dirty="0">
                <a:hlinkClick r:id="rId6"/>
              </a:rPr>
              <a:t> to </a:t>
            </a:r>
            <a:r>
              <a:rPr lang="cs-CZ" sz="1800" dirty="0" err="1">
                <a:hlinkClick r:id="rId6"/>
              </a:rPr>
              <a:t>Fork</a:t>
            </a:r>
            <a:r>
              <a:rPr lang="cs-CZ" sz="1800" dirty="0"/>
              <a:t> (2020)</a:t>
            </a:r>
          </a:p>
          <a:p>
            <a:pPr marL="285750" indent="-285750" eaLnBrk="1" fontAlgn="auto" hangingPunct="1">
              <a:spcAft>
                <a:spcPts val="0"/>
              </a:spcAft>
              <a:buFont typeface="Wingdings" panose="05000000000000000000" pitchFamily="2" charset="2"/>
              <a:buChar char="§"/>
              <a:defRPr/>
            </a:pPr>
            <a:r>
              <a:rPr lang="cs-CZ" sz="1800" dirty="0">
                <a:hlinkClick r:id="rId7"/>
              </a:rPr>
              <a:t>Nový akční plán pro oběhové hospodářství</a:t>
            </a:r>
            <a:r>
              <a:rPr lang="cs-CZ" sz="1800" dirty="0"/>
              <a:t> (2020)</a:t>
            </a:r>
          </a:p>
          <a:p>
            <a:pPr marL="285750" indent="-285750" eaLnBrk="1" fontAlgn="auto" hangingPunct="1">
              <a:spcAft>
                <a:spcPts val="0"/>
              </a:spcAft>
              <a:buFont typeface="Wingdings" panose="05000000000000000000" pitchFamily="2" charset="2"/>
              <a:buChar char="§"/>
              <a:defRPr/>
            </a:pPr>
            <a:r>
              <a:rPr lang="cs-CZ" sz="1800" dirty="0">
                <a:solidFill>
                  <a:schemeClr val="tx1">
                    <a:lumMod val="65000"/>
                    <a:lumOff val="35000"/>
                  </a:schemeClr>
                </a:solidFill>
                <a:hlinkClick r:id="rId8"/>
              </a:rPr>
              <a:t>Akční plán pro sociální ekonomiku</a:t>
            </a:r>
            <a:r>
              <a:rPr lang="cs-CZ" sz="1800" dirty="0"/>
              <a:t> (2021)</a:t>
            </a:r>
          </a:p>
          <a:p>
            <a:pPr marL="285750" indent="-285750" eaLnBrk="1" fontAlgn="auto" hangingPunct="1">
              <a:spcAft>
                <a:spcPts val="0"/>
              </a:spcAft>
              <a:buFont typeface="Wingdings" panose="05000000000000000000" pitchFamily="2" charset="2"/>
              <a:buChar char="§"/>
              <a:defRPr/>
            </a:pPr>
            <a:endParaRPr lang="cs-CZ" sz="1800" dirty="0">
              <a:solidFill>
                <a:schemeClr val="tx1">
                  <a:lumMod val="65000"/>
                  <a:lumOff val="35000"/>
                </a:schemeClr>
              </a:solidFill>
            </a:endParaRPr>
          </a:p>
        </p:txBody>
      </p:sp>
      <p:sp>
        <p:nvSpPr>
          <p:cNvPr id="4" name="Zástupný symbol pro číslo snímku 3">
            <a:extLst>
              <a:ext uri="{FF2B5EF4-FFF2-40B4-BE49-F238E27FC236}">
                <a16:creationId xmlns:a16="http://schemas.microsoft.com/office/drawing/2014/main" id="{6EAD6915-484B-4482-A9F0-F89D1B4A43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E011D-43CA-4180-A4D4-0FB25F115C86}" type="slidenum">
              <a:rPr kumimoji="0" lang="cs-CZ"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DB8A-CEFC-4731-9A42-CCEB88D277A1}"/>
              </a:ext>
            </a:extLst>
          </p:cNvPr>
          <p:cNvSpPr>
            <a:spLocks noGrp="1"/>
          </p:cNvSpPr>
          <p:nvPr>
            <p:ph type="ctrTitle"/>
          </p:nvPr>
        </p:nvSpPr>
        <p:spPr>
          <a:xfrm>
            <a:off x="323528" y="0"/>
            <a:ext cx="7848872" cy="1102519"/>
          </a:xfrm>
        </p:spPr>
        <p:txBody>
          <a:bodyPr>
            <a:normAutofit/>
          </a:bodyPr>
          <a:lstStyle/>
          <a:p>
            <a:pPr algn="l"/>
            <a:r>
              <a:rPr lang="cs-CZ" sz="2800" b="1" dirty="0"/>
              <a:t>Platforma OVZ</a:t>
            </a:r>
          </a:p>
        </p:txBody>
      </p:sp>
      <p:sp>
        <p:nvSpPr>
          <p:cNvPr id="3" name="Podnadpis 2">
            <a:extLst>
              <a:ext uri="{FF2B5EF4-FFF2-40B4-BE49-F238E27FC236}">
                <a16:creationId xmlns:a16="http://schemas.microsoft.com/office/drawing/2014/main" id="{CC8C2DE9-93A1-4E97-BBC2-9FEA44188030}"/>
              </a:ext>
            </a:extLst>
          </p:cNvPr>
          <p:cNvSpPr>
            <a:spLocks noGrp="1"/>
          </p:cNvSpPr>
          <p:nvPr>
            <p:ph type="subTitle" idx="1"/>
          </p:nvPr>
        </p:nvSpPr>
        <p:spPr>
          <a:xfrm>
            <a:off x="395536" y="2355726"/>
            <a:ext cx="7560840" cy="2665462"/>
          </a:xfrm>
        </p:spPr>
        <p:txBody>
          <a:bodyPr>
            <a:normAutofit/>
          </a:bodyPr>
          <a:lstStyle/>
          <a:p>
            <a:pPr marL="457200" indent="-457200" algn="just">
              <a:lnSpc>
                <a:spcPct val="150000"/>
              </a:lnSpc>
              <a:buFont typeface="Arial" panose="020B0604020202020204" pitchFamily="34" charset="0"/>
              <a:buChar char="•"/>
            </a:pPr>
            <a:r>
              <a:rPr lang="cs-CZ" sz="2000" i="0" dirty="0">
                <a:solidFill>
                  <a:schemeClr val="tx1"/>
                </a:solidFill>
                <a:effectLst/>
                <a:latin typeface="+mj-lt"/>
              </a:rPr>
              <a:t>spojuje subjekty, kteří implementují odpovědné veřejné zadávání</a:t>
            </a:r>
          </a:p>
          <a:p>
            <a:pPr marL="457200" indent="-457200" algn="just">
              <a:lnSpc>
                <a:spcPct val="150000"/>
              </a:lnSpc>
              <a:buFont typeface="Arial" panose="020B0604020202020204" pitchFamily="34" charset="0"/>
              <a:buChar char="•"/>
            </a:pPr>
            <a:r>
              <a:rPr lang="cs-CZ" sz="2000" i="0" dirty="0">
                <a:solidFill>
                  <a:schemeClr val="tx1"/>
                </a:solidFill>
                <a:effectLst/>
                <a:latin typeface="+mj-lt"/>
              </a:rPr>
              <a:t>poskytuje odborné zázemí </a:t>
            </a:r>
          </a:p>
          <a:p>
            <a:pPr marL="457200" indent="-457200" algn="just">
              <a:lnSpc>
                <a:spcPct val="150000"/>
              </a:lnSpc>
              <a:buFont typeface="Arial" panose="020B0604020202020204" pitchFamily="34" charset="0"/>
              <a:buChar char="•"/>
            </a:pPr>
            <a:r>
              <a:rPr lang="cs-CZ" sz="2000" i="0" dirty="0">
                <a:solidFill>
                  <a:schemeClr val="tx1"/>
                </a:solidFill>
                <a:effectLst/>
                <a:latin typeface="+mj-lt"/>
              </a:rPr>
              <a:t>usiluje o zlepšování v odpovědném zadávání veřejných zakázek s cílem získání nejlepší hodnoty za veřejné prostředky</a:t>
            </a:r>
            <a:endParaRPr lang="cs-CZ" sz="2000" dirty="0">
              <a:solidFill>
                <a:schemeClr val="tx1"/>
              </a:solidFill>
              <a:latin typeface="+mj-lt"/>
            </a:endParaRPr>
          </a:p>
        </p:txBody>
      </p:sp>
      <p:sp>
        <p:nvSpPr>
          <p:cNvPr id="4" name="TextovéPole 3">
            <a:extLst>
              <a:ext uri="{FF2B5EF4-FFF2-40B4-BE49-F238E27FC236}">
                <a16:creationId xmlns:a16="http://schemas.microsoft.com/office/drawing/2014/main" id="{8658AB98-B2B4-4F70-B175-4BFA597CE7EA}"/>
              </a:ext>
            </a:extLst>
          </p:cNvPr>
          <p:cNvSpPr txBox="1"/>
          <p:nvPr/>
        </p:nvSpPr>
        <p:spPr>
          <a:xfrm>
            <a:off x="323528" y="914400"/>
            <a:ext cx="763284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Volné a neformální sdružení subjektů, které se hlásí ke strategickému přístupu ve veřejném nakupování a ve své praxi implementují odpovědné veřejné zadávání.</a:t>
            </a:r>
          </a:p>
        </p:txBody>
      </p:sp>
    </p:spTree>
    <p:extLst>
      <p:ext uri="{BB962C8B-B14F-4D97-AF65-F5344CB8AC3E}">
        <p14:creationId xmlns:p14="http://schemas.microsoft.com/office/powerpoint/2010/main" val="40358030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465DB22-93EA-4313-B383-A85FC4C06563}"/>
              </a:ext>
            </a:extLst>
          </p:cNvPr>
          <p:cNvSpPr>
            <a:spLocks noGrp="1"/>
          </p:cNvSpPr>
          <p:nvPr>
            <p:ph type="subTitle" idx="1"/>
          </p:nvPr>
        </p:nvSpPr>
        <p:spPr>
          <a:xfrm>
            <a:off x="899592" y="987574"/>
            <a:ext cx="6696744" cy="4320481"/>
          </a:xfrm>
        </p:spPr>
        <p:txBody>
          <a:bodyPr numCol="2">
            <a:normAutofit fontScale="77500" lnSpcReduction="20000"/>
          </a:bodyPr>
          <a:lstStyle/>
          <a:p>
            <a:pPr marL="171450" indent="-171450" algn="l">
              <a:buFont typeface="Arial" panose="020B0604020202020204" pitchFamily="34" charset="0"/>
              <a:buChar char="•"/>
            </a:pPr>
            <a:r>
              <a:rPr lang="cs-CZ" sz="1900" i="0" dirty="0">
                <a:solidFill>
                  <a:schemeClr val="tx1"/>
                </a:solidFill>
                <a:effectLst/>
              </a:rPr>
              <a:t>Statutární město Děčín</a:t>
            </a:r>
          </a:p>
          <a:p>
            <a:pPr marL="171450" indent="-171450" algn="l">
              <a:buFont typeface="Arial" panose="020B0604020202020204" pitchFamily="34" charset="0"/>
              <a:buChar char="•"/>
            </a:pPr>
            <a:r>
              <a:rPr lang="cs-CZ" sz="1900" i="0" dirty="0">
                <a:solidFill>
                  <a:schemeClr val="tx1"/>
                </a:solidFill>
                <a:effectLst/>
              </a:rPr>
              <a:t>statutární město Chomutov</a:t>
            </a:r>
          </a:p>
          <a:p>
            <a:pPr marL="171450" indent="-171450" algn="l">
              <a:buFont typeface="Arial" panose="020B0604020202020204" pitchFamily="34" charset="0"/>
              <a:buChar char="•"/>
            </a:pPr>
            <a:r>
              <a:rPr lang="cs-CZ" sz="1900" i="0" dirty="0">
                <a:solidFill>
                  <a:schemeClr val="tx1"/>
                </a:solidFill>
                <a:effectLst/>
              </a:rPr>
              <a:t>město Jičín</a:t>
            </a:r>
          </a:p>
          <a:p>
            <a:pPr marL="171450" indent="-171450" algn="l">
              <a:buFont typeface="Arial" panose="020B0604020202020204" pitchFamily="34" charset="0"/>
              <a:buChar char="•"/>
            </a:pPr>
            <a:r>
              <a:rPr lang="cs-CZ" sz="1900" i="0" dirty="0">
                <a:solidFill>
                  <a:schemeClr val="tx1"/>
                </a:solidFill>
                <a:effectLst/>
              </a:rPr>
              <a:t>Královéhradecký kraj</a:t>
            </a:r>
          </a:p>
          <a:p>
            <a:pPr marL="171450" indent="-171450" algn="l">
              <a:buFont typeface="Arial" panose="020B0604020202020204" pitchFamily="34" charset="0"/>
              <a:buChar char="•"/>
            </a:pPr>
            <a:r>
              <a:rPr lang="cs-CZ" sz="1900" i="0" dirty="0">
                <a:solidFill>
                  <a:schemeClr val="tx1"/>
                </a:solidFill>
                <a:effectLst/>
              </a:rPr>
              <a:t>Liberecký kraj</a:t>
            </a:r>
          </a:p>
          <a:p>
            <a:pPr marL="171450" indent="-171450" algn="l">
              <a:buFont typeface="Arial" panose="020B0604020202020204" pitchFamily="34" charset="0"/>
              <a:buChar char="•"/>
            </a:pPr>
            <a:r>
              <a:rPr lang="cs-CZ" sz="1900" i="0" dirty="0">
                <a:solidFill>
                  <a:schemeClr val="tx1"/>
                </a:solidFill>
                <a:effectLst/>
              </a:rPr>
              <a:t>Jihomoravský kraj</a:t>
            </a:r>
          </a:p>
          <a:p>
            <a:pPr marL="171450" indent="-171450" algn="l">
              <a:buFont typeface="Arial" panose="020B0604020202020204" pitchFamily="34" charset="0"/>
              <a:buChar char="•"/>
            </a:pPr>
            <a:r>
              <a:rPr lang="cs-CZ" sz="1900" i="0" dirty="0">
                <a:solidFill>
                  <a:schemeClr val="tx1"/>
                </a:solidFill>
                <a:effectLst/>
              </a:rPr>
              <a:t>Státní pozemkový úřad</a:t>
            </a:r>
          </a:p>
          <a:p>
            <a:pPr marL="171450" indent="-171450" algn="l">
              <a:buFont typeface="Arial" panose="020B0604020202020204" pitchFamily="34" charset="0"/>
              <a:buChar char="•"/>
            </a:pPr>
            <a:r>
              <a:rPr lang="cs-CZ" sz="1900" i="0" dirty="0">
                <a:solidFill>
                  <a:schemeClr val="tx1"/>
                </a:solidFill>
                <a:effectLst/>
              </a:rPr>
              <a:t>Povodí Vltavy</a:t>
            </a:r>
          </a:p>
          <a:p>
            <a:pPr marL="171450" indent="-171450" algn="l">
              <a:buFont typeface="Arial" panose="020B0604020202020204" pitchFamily="34" charset="0"/>
              <a:buChar char="•"/>
            </a:pPr>
            <a:r>
              <a:rPr lang="cs-CZ" sz="1900" i="0" dirty="0">
                <a:solidFill>
                  <a:schemeClr val="tx1"/>
                </a:solidFill>
                <a:effectLst/>
              </a:rPr>
              <a:t>Povodí Ohře</a:t>
            </a:r>
          </a:p>
          <a:p>
            <a:pPr marL="171450" indent="-171450" algn="l">
              <a:buFont typeface="Arial" panose="020B0604020202020204" pitchFamily="34" charset="0"/>
              <a:buChar char="•"/>
            </a:pPr>
            <a:r>
              <a:rPr lang="cs-CZ" sz="1900" i="0" dirty="0">
                <a:solidFill>
                  <a:schemeClr val="tx1"/>
                </a:solidFill>
                <a:effectLst/>
              </a:rPr>
              <a:t>Česká televize</a:t>
            </a:r>
          </a:p>
          <a:p>
            <a:pPr marL="171450" indent="-171450" algn="l">
              <a:buFont typeface="Arial" panose="020B0604020202020204" pitchFamily="34" charset="0"/>
              <a:buChar char="•"/>
            </a:pPr>
            <a:r>
              <a:rPr lang="cs-CZ" sz="1900" i="0" dirty="0">
                <a:solidFill>
                  <a:schemeClr val="tx1"/>
                </a:solidFill>
                <a:effectLst/>
              </a:rPr>
              <a:t>Letiště Praha</a:t>
            </a:r>
          </a:p>
          <a:p>
            <a:pPr marL="171450" indent="-171450" algn="l">
              <a:buFont typeface="Arial" panose="020B0604020202020204" pitchFamily="34" charset="0"/>
              <a:buChar char="•"/>
            </a:pPr>
            <a:r>
              <a:rPr lang="cs-CZ" sz="1900" i="0" dirty="0">
                <a:solidFill>
                  <a:schemeClr val="tx1"/>
                </a:solidFill>
                <a:effectLst/>
              </a:rPr>
              <a:t>Dopravní podnik hl. m. Prahy</a:t>
            </a:r>
          </a:p>
          <a:p>
            <a:pPr marL="171450" indent="-171450" algn="l">
              <a:buFont typeface="Arial" panose="020B0604020202020204" pitchFamily="34" charset="0"/>
              <a:buChar char="•"/>
            </a:pPr>
            <a:r>
              <a:rPr lang="cs-CZ" sz="1900" i="0" dirty="0">
                <a:solidFill>
                  <a:schemeClr val="tx1"/>
                </a:solidFill>
                <a:effectLst/>
              </a:rPr>
              <a:t>Česká správa sociálního zabezpečení, Státní úřad inspekce práce</a:t>
            </a:r>
          </a:p>
          <a:p>
            <a:pPr marL="171450" indent="-171450" algn="l">
              <a:buFont typeface="Arial" panose="020B0604020202020204" pitchFamily="34" charset="0"/>
              <a:buChar char="•"/>
            </a:pPr>
            <a:r>
              <a:rPr lang="cs-CZ" sz="1900" i="0" dirty="0">
                <a:solidFill>
                  <a:schemeClr val="tx1"/>
                </a:solidFill>
                <a:effectLst/>
              </a:rPr>
              <a:t>Ministerstvo školství, mládeže a tělovýchovy</a:t>
            </a:r>
          </a:p>
          <a:p>
            <a:pPr marL="171450" indent="-171450" algn="l">
              <a:buFont typeface="Arial" panose="020B0604020202020204" pitchFamily="34" charset="0"/>
              <a:buChar char="•"/>
            </a:pPr>
            <a:r>
              <a:rPr lang="cs-CZ" sz="1900" dirty="0">
                <a:solidFill>
                  <a:schemeClr val="tx1"/>
                </a:solidFill>
              </a:rPr>
              <a:t>Městská část Praha 14</a:t>
            </a:r>
          </a:p>
          <a:p>
            <a:pPr marL="171450" indent="-171450" algn="l">
              <a:buFont typeface="Arial" panose="020B0604020202020204" pitchFamily="34" charset="0"/>
              <a:buChar char="•"/>
            </a:pPr>
            <a:r>
              <a:rPr lang="cs-CZ" sz="1900" dirty="0">
                <a:solidFill>
                  <a:schemeClr val="tx1"/>
                </a:solidFill>
              </a:rPr>
              <a:t>Magistrát hl. města Praha</a:t>
            </a:r>
            <a:endParaRPr lang="cs-CZ" sz="1900" i="0" dirty="0">
              <a:solidFill>
                <a:schemeClr val="tx1"/>
              </a:solidFill>
              <a:effectLst/>
            </a:endParaRPr>
          </a:p>
          <a:p>
            <a:pPr algn="l"/>
            <a:endParaRPr lang="cs-CZ" sz="1900" i="0" dirty="0">
              <a:solidFill>
                <a:schemeClr val="tx1"/>
              </a:solidFill>
              <a:effectLst/>
            </a:endParaRPr>
          </a:p>
          <a:p>
            <a:pPr marL="171450" indent="-171450" algn="l">
              <a:buFont typeface="Arial" panose="020B0604020202020204" pitchFamily="34" charset="0"/>
              <a:buChar char="•"/>
            </a:pPr>
            <a:r>
              <a:rPr lang="cs-CZ" sz="1900" i="0" dirty="0">
                <a:solidFill>
                  <a:schemeClr val="tx1"/>
                </a:solidFill>
                <a:effectLst/>
              </a:rPr>
              <a:t>Ministerstvo zemědělství</a:t>
            </a:r>
          </a:p>
          <a:p>
            <a:pPr marL="171450" indent="-171450" algn="l">
              <a:buFont typeface="Arial" panose="020B0604020202020204" pitchFamily="34" charset="0"/>
              <a:buChar char="•"/>
            </a:pPr>
            <a:r>
              <a:rPr lang="cs-CZ" sz="1900" i="0" dirty="0">
                <a:solidFill>
                  <a:schemeClr val="tx1"/>
                </a:solidFill>
                <a:effectLst/>
              </a:rPr>
              <a:t>Úřad vlády</a:t>
            </a:r>
          </a:p>
          <a:p>
            <a:pPr marL="171450" indent="-171450" algn="l">
              <a:buFont typeface="Arial" panose="020B0604020202020204" pitchFamily="34" charset="0"/>
              <a:buChar char="•"/>
            </a:pPr>
            <a:r>
              <a:rPr lang="cs-CZ" sz="1900" i="0" dirty="0">
                <a:solidFill>
                  <a:schemeClr val="tx1"/>
                </a:solidFill>
                <a:effectLst/>
              </a:rPr>
              <a:t>Masarykova univerzita</a:t>
            </a:r>
          </a:p>
          <a:p>
            <a:pPr marL="171450" indent="-171450" algn="l">
              <a:buFont typeface="Arial" panose="020B0604020202020204" pitchFamily="34" charset="0"/>
              <a:buChar char="•"/>
            </a:pPr>
            <a:r>
              <a:rPr lang="cs-CZ" sz="1900" i="0" dirty="0">
                <a:solidFill>
                  <a:schemeClr val="tx1"/>
                </a:solidFill>
                <a:effectLst/>
              </a:rPr>
              <a:t>Univerzita Karlova</a:t>
            </a:r>
          </a:p>
          <a:p>
            <a:pPr marL="171450" indent="-171450" algn="l">
              <a:buFont typeface="Arial" panose="020B0604020202020204" pitchFamily="34" charset="0"/>
              <a:buChar char="•"/>
            </a:pPr>
            <a:r>
              <a:rPr lang="cs-CZ" sz="1900" i="0" dirty="0">
                <a:solidFill>
                  <a:schemeClr val="tx1"/>
                </a:solidFill>
                <a:effectLst/>
              </a:rPr>
              <a:t>Centrální nákup Plzeňského kraje</a:t>
            </a:r>
          </a:p>
          <a:p>
            <a:pPr marL="171450" indent="-171450" algn="l">
              <a:buFont typeface="Arial" panose="020B0604020202020204" pitchFamily="34" charset="0"/>
              <a:buChar char="•"/>
            </a:pPr>
            <a:r>
              <a:rPr lang="cs-CZ" sz="1900" i="0" dirty="0">
                <a:solidFill>
                  <a:schemeClr val="tx1"/>
                </a:solidFill>
                <a:effectLst/>
              </a:rPr>
              <a:t>Česká zemědělská univerzita v Praze</a:t>
            </a:r>
          </a:p>
          <a:p>
            <a:pPr marL="171450" indent="-171450" algn="l">
              <a:buFont typeface="Arial" panose="020B0604020202020204" pitchFamily="34" charset="0"/>
              <a:buChar char="•"/>
            </a:pPr>
            <a:r>
              <a:rPr lang="cs-CZ" sz="1900" i="0" dirty="0">
                <a:solidFill>
                  <a:schemeClr val="tx1"/>
                </a:solidFill>
                <a:effectLst/>
              </a:rPr>
              <a:t>Město Příbram </a:t>
            </a:r>
          </a:p>
          <a:p>
            <a:pPr marL="171450" indent="-171450" algn="l">
              <a:buFont typeface="Arial" panose="020B0604020202020204" pitchFamily="34" charset="0"/>
              <a:buChar char="•"/>
            </a:pPr>
            <a:r>
              <a:rPr lang="cs-CZ" sz="1900" i="0" dirty="0">
                <a:solidFill>
                  <a:schemeClr val="tx1"/>
                </a:solidFill>
                <a:effectLst/>
              </a:rPr>
              <a:t>Žďár nad Sázavou</a:t>
            </a:r>
          </a:p>
          <a:p>
            <a:pPr marL="171450" indent="-171450" algn="l">
              <a:buFont typeface="Arial" panose="020B0604020202020204" pitchFamily="34" charset="0"/>
              <a:buChar char="•"/>
            </a:pPr>
            <a:r>
              <a:rPr lang="cs-CZ" sz="1900" i="0" dirty="0">
                <a:solidFill>
                  <a:schemeClr val="tx1"/>
                </a:solidFill>
                <a:effectLst/>
              </a:rPr>
              <a:t>Nejvyšší kontrolní úřad</a:t>
            </a:r>
          </a:p>
          <a:p>
            <a:pPr marL="171450" indent="-171450" algn="l">
              <a:buFont typeface="Arial" panose="020B0604020202020204" pitchFamily="34" charset="0"/>
              <a:buChar char="•"/>
            </a:pPr>
            <a:r>
              <a:rPr lang="cs-CZ" sz="1900" i="0" dirty="0">
                <a:solidFill>
                  <a:schemeClr val="tx1"/>
                </a:solidFill>
                <a:effectLst/>
              </a:rPr>
              <a:t>statutární město Brno</a:t>
            </a:r>
          </a:p>
          <a:p>
            <a:pPr marL="171450" indent="-171450" algn="l">
              <a:buFont typeface="Arial" panose="020B0604020202020204" pitchFamily="34" charset="0"/>
              <a:buChar char="•"/>
            </a:pPr>
            <a:r>
              <a:rPr lang="cs-CZ" sz="1900" i="0" dirty="0">
                <a:solidFill>
                  <a:schemeClr val="tx1"/>
                </a:solidFill>
                <a:effectLst/>
              </a:rPr>
              <a:t>statutární město Jihlava</a:t>
            </a:r>
          </a:p>
          <a:p>
            <a:pPr marL="171450" indent="-171450" algn="l">
              <a:buFont typeface="Arial" panose="020B0604020202020204" pitchFamily="34" charset="0"/>
              <a:buChar char="•"/>
            </a:pPr>
            <a:r>
              <a:rPr lang="cs-CZ" sz="1900" i="0" dirty="0">
                <a:solidFill>
                  <a:schemeClr val="tx1"/>
                </a:solidFill>
                <a:effectLst/>
              </a:rPr>
              <a:t>Ředitelství silnic a dálnic</a:t>
            </a:r>
          </a:p>
          <a:p>
            <a:pPr marL="171450" indent="-171450" algn="l">
              <a:buFont typeface="Arial" panose="020B0604020202020204" pitchFamily="34" charset="0"/>
              <a:buChar char="•"/>
            </a:pPr>
            <a:r>
              <a:rPr lang="cs-CZ" sz="1900" i="0" dirty="0">
                <a:solidFill>
                  <a:schemeClr val="tx1"/>
                </a:solidFill>
                <a:effectLst/>
              </a:rPr>
              <a:t>Středočeský kraj</a:t>
            </a:r>
          </a:p>
          <a:p>
            <a:pPr marL="171450" indent="-171450" algn="l">
              <a:buFont typeface="Arial" panose="020B0604020202020204" pitchFamily="34" charset="0"/>
              <a:buChar char="•"/>
            </a:pPr>
            <a:r>
              <a:rPr lang="cs-CZ" sz="1900" i="0" dirty="0">
                <a:solidFill>
                  <a:schemeClr val="tx1"/>
                </a:solidFill>
                <a:effectLst/>
              </a:rPr>
              <a:t>Státní veterinární správa</a:t>
            </a:r>
          </a:p>
          <a:p>
            <a:pPr marL="171450" indent="-171450" algn="l">
              <a:buFont typeface="Arial" panose="020B0604020202020204" pitchFamily="34" charset="0"/>
              <a:buChar char="•"/>
            </a:pPr>
            <a:r>
              <a:rPr lang="cs-CZ" sz="1900" i="0" dirty="0">
                <a:solidFill>
                  <a:schemeClr val="tx1"/>
                </a:solidFill>
                <a:effectLst/>
              </a:rPr>
              <a:t>Vysoká škola chemicko-technologická</a:t>
            </a:r>
          </a:p>
          <a:p>
            <a:pPr marL="171450" indent="-171450" algn="l">
              <a:buFont typeface="Arial" panose="020B0604020202020204" pitchFamily="34" charset="0"/>
              <a:buChar char="•"/>
            </a:pPr>
            <a:r>
              <a:rPr lang="cs-CZ" sz="1900" i="0" dirty="0">
                <a:solidFill>
                  <a:schemeClr val="tx1"/>
                </a:solidFill>
                <a:effectLst/>
              </a:rPr>
              <a:t>Vysoké učení technické v Brně</a:t>
            </a:r>
          </a:p>
          <a:p>
            <a:endParaRPr lang="cs-CZ" sz="2000" dirty="0">
              <a:solidFill>
                <a:schemeClr val="tx1"/>
              </a:solidFill>
            </a:endParaRPr>
          </a:p>
        </p:txBody>
      </p:sp>
      <p:sp>
        <p:nvSpPr>
          <p:cNvPr id="5" name="TextovéPole 4">
            <a:extLst>
              <a:ext uri="{FF2B5EF4-FFF2-40B4-BE49-F238E27FC236}">
                <a16:creationId xmlns:a16="http://schemas.microsoft.com/office/drawing/2014/main" id="{F94C9946-563F-430A-BFE3-734EE98389FE}"/>
              </a:ext>
            </a:extLst>
          </p:cNvPr>
          <p:cNvSpPr txBox="1"/>
          <p:nvPr/>
        </p:nvSpPr>
        <p:spPr>
          <a:xfrm>
            <a:off x="539552" y="123478"/>
            <a:ext cx="763022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black"/>
                </a:solidFill>
                <a:effectLst/>
                <a:uLnTx/>
                <a:uFillTx/>
                <a:latin typeface="Calibri"/>
                <a:ea typeface="+mn-ea"/>
                <a:cs typeface="+mn-cs"/>
              </a:rPr>
              <a:t>Členové Platformy OVZ</a:t>
            </a:r>
          </a:p>
        </p:txBody>
      </p:sp>
    </p:spTree>
    <p:extLst>
      <p:ext uri="{BB962C8B-B14F-4D97-AF65-F5344CB8AC3E}">
        <p14:creationId xmlns:p14="http://schemas.microsoft.com/office/powerpoint/2010/main" val="29921891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9BB9DD97-2C15-4705-AB23-250980938F12}"/>
              </a:ext>
            </a:extLst>
          </p:cNvPr>
          <p:cNvSpPr>
            <a:spLocks noGrp="1"/>
          </p:cNvSpPr>
          <p:nvPr>
            <p:ph type="sldNum" sz="quarter" idx="12"/>
          </p:nvPr>
        </p:nvSpPr>
        <p:spPr>
          <a:xfrm>
            <a:off x="5148064" y="4869656"/>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Obdélník 2">
            <a:extLst>
              <a:ext uri="{FF2B5EF4-FFF2-40B4-BE49-F238E27FC236}">
                <a16:creationId xmlns:a16="http://schemas.microsoft.com/office/drawing/2014/main" id="{A23563C9-4FC8-4C91-BED9-124708666CE2}"/>
              </a:ext>
            </a:extLst>
          </p:cNvPr>
          <p:cNvSpPr/>
          <p:nvPr/>
        </p:nvSpPr>
        <p:spPr>
          <a:xfrm>
            <a:off x="485800" y="2086223"/>
            <a:ext cx="7200800" cy="26468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Další termíny online setkání Platformy OVZ</a:t>
            </a:r>
          </a:p>
          <a:p>
            <a:pPr marL="800100" marR="0" lvl="1"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8.4.2022 </a:t>
            </a:r>
          </a:p>
          <a:p>
            <a:pPr marL="800100" marR="0" lvl="1"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29.4.2022</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Kontakt Platformy OVZ: </a:t>
            </a:r>
            <a:r>
              <a:rPr kumimoji="0" lang="cs-CZ" sz="2000" b="0" i="0" u="none" strike="noStrike" kern="1200" cap="none" spc="0" normalizeH="0" baseline="0" noProof="0" dirty="0">
                <a:ln>
                  <a:noFill/>
                </a:ln>
                <a:solidFill>
                  <a:prstClr val="black"/>
                </a:solidFill>
                <a:effectLst/>
                <a:uLnTx/>
                <a:uFillTx/>
                <a:latin typeface="Calibri"/>
                <a:ea typeface="+mn-ea"/>
                <a:cs typeface="+mn-cs"/>
                <a:hlinkClick r:id="rId3"/>
              </a:rPr>
              <a:t>tereza.smidova@mpsv.cz</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Obrázek 4" descr="Prázdné bubliny řeči">
            <a:extLst>
              <a:ext uri="{FF2B5EF4-FFF2-40B4-BE49-F238E27FC236}">
                <a16:creationId xmlns:a16="http://schemas.microsoft.com/office/drawing/2014/main" id="{8A49D8E2-E303-43BD-AC55-E30FADEFF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4908" y="2485240"/>
            <a:ext cx="1989584" cy="1326067"/>
          </a:xfrm>
          <a:prstGeom prst="rect">
            <a:avLst/>
          </a:prstGeom>
        </p:spPr>
      </p:pic>
      <p:sp>
        <p:nvSpPr>
          <p:cNvPr id="6" name="TextovéPole 5">
            <a:extLst>
              <a:ext uri="{FF2B5EF4-FFF2-40B4-BE49-F238E27FC236}">
                <a16:creationId xmlns:a16="http://schemas.microsoft.com/office/drawing/2014/main" id="{F817D96F-CAB6-488B-BFE1-F794B57CAA6D}"/>
              </a:ext>
            </a:extLst>
          </p:cNvPr>
          <p:cNvSpPr txBox="1"/>
          <p:nvPr/>
        </p:nvSpPr>
        <p:spPr>
          <a:xfrm>
            <a:off x="395536" y="102927"/>
            <a:ext cx="777686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black"/>
                </a:solidFill>
                <a:effectLst/>
                <a:uLnTx/>
                <a:uFillTx/>
                <a:latin typeface="Calibri"/>
                <a:ea typeface="+mn-ea"/>
                <a:cs typeface="+mn-cs"/>
              </a:rPr>
              <a:t>Platforma OVZ</a:t>
            </a:r>
          </a:p>
        </p:txBody>
      </p:sp>
      <p:sp>
        <p:nvSpPr>
          <p:cNvPr id="7" name="TextovéPole 6">
            <a:extLst>
              <a:ext uri="{FF2B5EF4-FFF2-40B4-BE49-F238E27FC236}">
                <a16:creationId xmlns:a16="http://schemas.microsoft.com/office/drawing/2014/main" id="{572CCEA1-1FFE-47FC-BEEF-8CFD7AB530F3}"/>
              </a:ext>
            </a:extLst>
          </p:cNvPr>
          <p:cNvSpPr txBox="1"/>
          <p:nvPr/>
        </p:nvSpPr>
        <p:spPr>
          <a:xfrm>
            <a:off x="495190" y="750648"/>
            <a:ext cx="56886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Chci se dozvědět </a:t>
            </a:r>
            <a:r>
              <a:rPr kumimoji="0" lang="cs-CZ" sz="2000" b="0" i="0" u="none" strike="noStrike" kern="1200" cap="none" spc="0" normalizeH="0" baseline="0" noProof="0" dirty="0">
                <a:ln>
                  <a:noFill/>
                </a:ln>
                <a:solidFill>
                  <a:prstClr val="black"/>
                </a:solidFill>
                <a:effectLst/>
                <a:uLnTx/>
                <a:uFillTx/>
                <a:latin typeface="Calibri"/>
                <a:ea typeface="+mn-ea"/>
                <a:cs typeface="+mn-cs"/>
                <a:hlinkClick r:id="rId5"/>
              </a:rPr>
              <a:t>více.</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Calibri"/>
                <a:ea typeface="+mn-ea"/>
                <a:cs typeface="+mn-cs"/>
              </a:rPr>
              <a:t>Přihláška do Platformy OVZ </a:t>
            </a:r>
            <a:r>
              <a:rPr kumimoji="0" lang="cs-CZ" sz="2000" b="0" i="0" u="none" strike="noStrike" kern="1200" cap="none" spc="0" normalizeH="0" baseline="0" noProof="0" dirty="0">
                <a:ln>
                  <a:noFill/>
                </a:ln>
                <a:solidFill>
                  <a:prstClr val="black"/>
                </a:solidFill>
                <a:effectLst/>
                <a:uLnTx/>
                <a:uFillTx/>
                <a:latin typeface="Calibri"/>
                <a:ea typeface="+mn-ea"/>
                <a:cs typeface="+mn-cs"/>
                <a:hlinkClick r:id="rId6"/>
              </a:rPr>
              <a:t>zde.</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2927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143</a:t>
            </a:fld>
            <a:endParaRPr lang="cs-CZ" dirty="0"/>
          </a:p>
        </p:txBody>
      </p:sp>
      <p:sp>
        <p:nvSpPr>
          <p:cNvPr id="7" name="Obdélník 6">
            <a:extLst>
              <a:ext uri="{FF2B5EF4-FFF2-40B4-BE49-F238E27FC236}">
                <a16:creationId xmlns:a16="http://schemas.microsoft.com/office/drawing/2014/main" id="{10330D19-974C-4183-9C9C-AA019929625D}"/>
              </a:ext>
            </a:extLst>
          </p:cNvPr>
          <p:cNvSpPr/>
          <p:nvPr/>
        </p:nvSpPr>
        <p:spPr>
          <a:xfrm>
            <a:off x="663677" y="125976"/>
            <a:ext cx="7004667" cy="969496"/>
          </a:xfrm>
          <a:prstGeom prst="rect">
            <a:avLst/>
          </a:prstGeom>
        </p:spPr>
        <p:txBody>
          <a:bodyPr wrap="square">
            <a:spAutoFit/>
          </a:bodyPr>
          <a:lstStyle/>
          <a:p>
            <a:pPr>
              <a:spcAft>
                <a:spcPts val="600"/>
              </a:spcAft>
            </a:pPr>
            <a:r>
              <a:rPr lang="cs-CZ" sz="2000" b="1" dirty="0"/>
              <a:t>OBSAH</a:t>
            </a:r>
          </a:p>
          <a:p>
            <a:endParaRPr lang="cs-CZ" sz="1600" i="1" dirty="0"/>
          </a:p>
          <a:p>
            <a:endParaRPr lang="cs-CZ" sz="1600" dirty="0"/>
          </a:p>
        </p:txBody>
      </p:sp>
      <p:pic>
        <p:nvPicPr>
          <p:cNvPr id="4" name="Obrázek 3">
            <a:extLst>
              <a:ext uri="{FF2B5EF4-FFF2-40B4-BE49-F238E27FC236}">
                <a16:creationId xmlns:a16="http://schemas.microsoft.com/office/drawing/2014/main" id="{0DC899E2-D9B2-4874-9C4A-A42D6969D20A}"/>
              </a:ext>
            </a:extLst>
          </p:cNvPr>
          <p:cNvPicPr>
            <a:picLocks noChangeAspect="1"/>
          </p:cNvPicPr>
          <p:nvPr/>
        </p:nvPicPr>
        <p:blipFill rotWithShape="1">
          <a:blip r:embed="rId2"/>
          <a:srcRect r="876"/>
          <a:stretch/>
        </p:blipFill>
        <p:spPr>
          <a:xfrm>
            <a:off x="0" y="9853"/>
            <a:ext cx="8100392" cy="4579149"/>
          </a:xfrm>
          <a:prstGeom prst="rect">
            <a:avLst/>
          </a:prstGeom>
        </p:spPr>
      </p:pic>
    </p:spTree>
    <p:extLst>
      <p:ext uri="{BB962C8B-B14F-4D97-AF65-F5344CB8AC3E}">
        <p14:creationId xmlns:p14="http://schemas.microsoft.com/office/powerpoint/2010/main" val="38944376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144</a:t>
            </a:fld>
            <a:endParaRPr lang="cs-CZ" dirty="0"/>
          </a:p>
        </p:txBody>
      </p:sp>
      <p:sp>
        <p:nvSpPr>
          <p:cNvPr id="7" name="Obdélník 6">
            <a:extLst>
              <a:ext uri="{FF2B5EF4-FFF2-40B4-BE49-F238E27FC236}">
                <a16:creationId xmlns:a16="http://schemas.microsoft.com/office/drawing/2014/main" id="{10330D19-974C-4183-9C9C-AA019929625D}"/>
              </a:ext>
            </a:extLst>
          </p:cNvPr>
          <p:cNvSpPr/>
          <p:nvPr/>
        </p:nvSpPr>
        <p:spPr>
          <a:xfrm>
            <a:off x="663677" y="125976"/>
            <a:ext cx="7004667" cy="969496"/>
          </a:xfrm>
          <a:prstGeom prst="rect">
            <a:avLst/>
          </a:prstGeom>
        </p:spPr>
        <p:txBody>
          <a:bodyPr wrap="square">
            <a:spAutoFit/>
          </a:bodyPr>
          <a:lstStyle/>
          <a:p>
            <a:pPr>
              <a:spcAft>
                <a:spcPts val="600"/>
              </a:spcAft>
            </a:pPr>
            <a:r>
              <a:rPr lang="cs-CZ" sz="2000" b="1" dirty="0"/>
              <a:t>OBSAH</a:t>
            </a:r>
          </a:p>
          <a:p>
            <a:endParaRPr lang="cs-CZ" sz="1600" i="1" dirty="0"/>
          </a:p>
          <a:p>
            <a:endParaRPr lang="cs-CZ" sz="1600" dirty="0"/>
          </a:p>
        </p:txBody>
      </p:sp>
      <p:pic>
        <p:nvPicPr>
          <p:cNvPr id="4" name="Obrázek 3">
            <a:extLst>
              <a:ext uri="{FF2B5EF4-FFF2-40B4-BE49-F238E27FC236}">
                <a16:creationId xmlns:a16="http://schemas.microsoft.com/office/drawing/2014/main" id="{DD52C5A6-945E-4DF5-B7CE-B0A2832C33FA}"/>
              </a:ext>
            </a:extLst>
          </p:cNvPr>
          <p:cNvPicPr>
            <a:picLocks noChangeAspect="1"/>
          </p:cNvPicPr>
          <p:nvPr/>
        </p:nvPicPr>
        <p:blipFill rotWithShape="1">
          <a:blip r:embed="rId3"/>
          <a:srcRect l="1252" t="919"/>
          <a:stretch/>
        </p:blipFill>
        <p:spPr>
          <a:xfrm>
            <a:off x="108000" y="0"/>
            <a:ext cx="8069669" cy="4559636"/>
          </a:xfrm>
          <a:prstGeom prst="rect">
            <a:avLst/>
          </a:prstGeom>
        </p:spPr>
      </p:pic>
    </p:spTree>
    <p:extLst>
      <p:ext uri="{BB962C8B-B14F-4D97-AF65-F5344CB8AC3E}">
        <p14:creationId xmlns:p14="http://schemas.microsoft.com/office/powerpoint/2010/main" val="29235135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VZ_PREZENTACE_závěr.jpg">
            <a:extLst>
              <a:ext uri="{FF2B5EF4-FFF2-40B4-BE49-F238E27FC236}">
                <a16:creationId xmlns:a16="http://schemas.microsoft.com/office/drawing/2014/main" id="{16877882-ACDE-43F8-AD5A-1895CA1B5CAB}"/>
              </a:ext>
            </a:extLst>
          </p:cNvPr>
          <p:cNvPicPr>
            <a:picLocks noChangeAspect="1"/>
          </p:cNvPicPr>
          <p:nvPr/>
        </p:nvPicPr>
        <p:blipFill rotWithShape="1">
          <a:blip r:embed="rId2" cstate="print"/>
          <a:srcRect r="9838"/>
          <a:stretch/>
        </p:blipFill>
        <p:spPr>
          <a:xfrm>
            <a:off x="72008" y="51470"/>
            <a:ext cx="7956376" cy="4963220"/>
          </a:xfrm>
          <a:prstGeom prst="rect">
            <a:avLst/>
          </a:prstGeom>
        </p:spPr>
      </p:pic>
      <p:sp>
        <p:nvSpPr>
          <p:cNvPr id="2" name="Zástupný symbol pro číslo snímku 1">
            <a:extLst>
              <a:ext uri="{FF2B5EF4-FFF2-40B4-BE49-F238E27FC236}">
                <a16:creationId xmlns:a16="http://schemas.microsoft.com/office/drawing/2014/main" id="{9A47D49F-4EC8-4249-BE49-B25DBFB4990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737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B7DF6-03BC-44B7-9319-C5F5AACB3939}"/>
              </a:ext>
            </a:extLst>
          </p:cNvPr>
          <p:cNvSpPr>
            <a:spLocks noGrp="1"/>
          </p:cNvSpPr>
          <p:nvPr>
            <p:ph type="title"/>
          </p:nvPr>
        </p:nvSpPr>
        <p:spPr>
          <a:xfrm>
            <a:off x="457200" y="205979"/>
            <a:ext cx="6923112" cy="857250"/>
          </a:xfrm>
        </p:spPr>
        <p:txBody>
          <a:bodyPr>
            <a:normAutofit/>
          </a:bodyPr>
          <a:lstStyle/>
          <a:p>
            <a:pPr algn="l"/>
            <a:r>
              <a:rPr lang="cs-CZ" sz="2800" b="1" dirty="0"/>
              <a:t>Vývoj OVZ v ČR</a:t>
            </a:r>
          </a:p>
        </p:txBody>
      </p:sp>
      <p:sp>
        <p:nvSpPr>
          <p:cNvPr id="3" name="Zástupný obsah 2">
            <a:extLst>
              <a:ext uri="{FF2B5EF4-FFF2-40B4-BE49-F238E27FC236}">
                <a16:creationId xmlns:a16="http://schemas.microsoft.com/office/drawing/2014/main" id="{1E0B912F-4BBC-4C27-A99E-A2B2115A0088}"/>
              </a:ext>
            </a:extLst>
          </p:cNvPr>
          <p:cNvSpPr>
            <a:spLocks noGrp="1"/>
          </p:cNvSpPr>
          <p:nvPr>
            <p:ph idx="1"/>
          </p:nvPr>
        </p:nvSpPr>
        <p:spPr>
          <a:xfrm>
            <a:off x="457200" y="1200151"/>
            <a:ext cx="7211144" cy="3394472"/>
          </a:xfrm>
        </p:spPr>
        <p:txBody>
          <a:bodyPr>
            <a:normAutofit/>
          </a:bodyPr>
          <a:lstStyle/>
          <a:p>
            <a:pPr marL="285750" indent="-285750">
              <a:buFont typeface="Wingdings" panose="05000000000000000000" pitchFamily="2" charset="2"/>
              <a:buChar char="§"/>
            </a:pPr>
            <a:r>
              <a:rPr lang="cs-CZ" sz="1800" dirty="0"/>
              <a:t>Počátky: zelené zadávání, zaměstnávání dlouhodobě nezaměstnaných, využívání zaměstnavatelů OZP, Fair </a:t>
            </a:r>
            <a:r>
              <a:rPr lang="cs-CZ" sz="1800" dirty="0" err="1"/>
              <a:t>Trade</a:t>
            </a:r>
            <a:r>
              <a:rPr lang="cs-CZ" sz="1800" dirty="0"/>
              <a:t>, … (Most, Semily, Praha 12, …); nicméně převažující obavy z legálnosti postupu</a:t>
            </a:r>
          </a:p>
          <a:p>
            <a:pPr marL="285750" indent="-285750">
              <a:buFont typeface="Wingdings" panose="05000000000000000000" pitchFamily="2" charset="2"/>
              <a:buChar char="§"/>
            </a:pPr>
            <a:r>
              <a:rPr lang="cs-CZ" sz="1800" dirty="0"/>
              <a:t>Rozšiřování příkladů dobré praxe</a:t>
            </a:r>
          </a:p>
          <a:p>
            <a:pPr marL="285750" indent="-285750">
              <a:buFont typeface="Wingdings" panose="05000000000000000000" pitchFamily="2" charset="2"/>
              <a:buChar char="§"/>
            </a:pPr>
            <a:r>
              <a:rPr lang="cs-CZ" sz="1800" dirty="0"/>
              <a:t>Usnesení vlády České republiky ze dne 24. července 2017 č. 531, o Pravidlech uplatňování odpovědného přístupu při zadávání veřejných zakázek a nákupech státní správy a samosprávy</a:t>
            </a:r>
          </a:p>
          <a:p>
            <a:pPr marL="285750" indent="-285750">
              <a:buFont typeface="Wingdings" panose="05000000000000000000" pitchFamily="2" charset="2"/>
              <a:buChar char="§"/>
            </a:pPr>
            <a:r>
              <a:rPr lang="cs-CZ" sz="1800" dirty="0"/>
              <a:t>Od nahodilého využívání dílčích aspektů OVZ ke strategickému přístupu a plnohodnotné implementaci</a:t>
            </a:r>
          </a:p>
          <a:p>
            <a:pPr marL="285750" indent="-285750">
              <a:buFont typeface="Wingdings" panose="05000000000000000000" pitchFamily="2" charset="2"/>
              <a:buChar char="§"/>
            </a:pPr>
            <a:endParaRPr lang="cs-CZ" sz="1800" dirty="0">
              <a:solidFill>
                <a:schemeClr val="tx1">
                  <a:lumMod val="65000"/>
                  <a:lumOff val="35000"/>
                </a:schemeClr>
              </a:solidFill>
            </a:endParaRPr>
          </a:p>
          <a:p>
            <a:pPr marL="285750" indent="-285750">
              <a:buFont typeface="Wingdings" panose="05000000000000000000" pitchFamily="2" charset="2"/>
              <a:buChar char="§"/>
            </a:pPr>
            <a:endParaRPr lang="cs-CZ" sz="3600" dirty="0">
              <a:solidFill>
                <a:schemeClr val="tx1">
                  <a:lumMod val="65000"/>
                  <a:lumOff val="35000"/>
                </a:schemeClr>
              </a:solidFill>
            </a:endParaRPr>
          </a:p>
          <a:p>
            <a:pPr marL="285750" indent="-285750">
              <a:buFont typeface="Wingdings" panose="05000000000000000000" pitchFamily="2" charset="2"/>
              <a:buChar char="§"/>
            </a:pPr>
            <a:endParaRPr lang="cs-CZ" sz="3600" dirty="0">
              <a:solidFill>
                <a:schemeClr val="tx1">
                  <a:lumMod val="65000"/>
                  <a:lumOff val="35000"/>
                </a:schemeClr>
              </a:solidFill>
            </a:endParaRPr>
          </a:p>
          <a:p>
            <a:pPr marL="285750" indent="-285750">
              <a:buFont typeface="Wingdings" panose="05000000000000000000" pitchFamily="2" charset="2"/>
              <a:buChar char="§"/>
            </a:pPr>
            <a:endParaRPr lang="cs-CZ" sz="3600" dirty="0">
              <a:solidFill>
                <a:schemeClr val="tx1">
                  <a:lumMod val="65000"/>
                  <a:lumOff val="35000"/>
                </a:schemeClr>
              </a:solidFill>
            </a:endParaRPr>
          </a:p>
          <a:p>
            <a:pPr marL="285750" indent="-285750">
              <a:buFont typeface="Wingdings" panose="05000000000000000000" pitchFamily="2" charset="2"/>
              <a:buChar char="§"/>
            </a:pPr>
            <a:endParaRPr lang="cs-CZ" sz="3600" dirty="0">
              <a:solidFill>
                <a:schemeClr val="tx1">
                  <a:lumMod val="65000"/>
                  <a:lumOff val="35000"/>
                </a:schemeClr>
              </a:solidFill>
            </a:endParaRPr>
          </a:p>
          <a:p>
            <a:endParaRPr lang="cs-CZ" dirty="0"/>
          </a:p>
        </p:txBody>
      </p:sp>
      <p:sp>
        <p:nvSpPr>
          <p:cNvPr id="4" name="Zástupný symbol pro číslo snímku 3">
            <a:extLst>
              <a:ext uri="{FF2B5EF4-FFF2-40B4-BE49-F238E27FC236}">
                <a16:creationId xmlns:a16="http://schemas.microsoft.com/office/drawing/2014/main" id="{F604FC32-5CBC-4161-86E6-7C607FE7FC82}"/>
              </a:ext>
            </a:extLst>
          </p:cNvPr>
          <p:cNvSpPr>
            <a:spLocks noGrp="1"/>
          </p:cNvSpPr>
          <p:nvPr>
            <p:ph type="sldNum" sz="quarter" idx="12"/>
          </p:nvPr>
        </p:nvSpPr>
        <p:spPr/>
        <p:txBody>
          <a:bodyPr/>
          <a:lstStyle/>
          <a:p>
            <a:fld id="{F00C0611-A051-4D19-BFAC-E438F04A4E9A}" type="slidenum">
              <a:rPr lang="cs-CZ" smtClean="0"/>
              <a:pPr/>
              <a:t>15</a:t>
            </a:fld>
            <a:endParaRPr lang="cs-CZ"/>
          </a:p>
        </p:txBody>
      </p:sp>
    </p:spTree>
    <p:extLst>
      <p:ext uri="{BB962C8B-B14F-4D97-AF65-F5344CB8AC3E}">
        <p14:creationId xmlns:p14="http://schemas.microsoft.com/office/powerpoint/2010/main" val="952526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104EDF7-1739-484E-A1FB-4AFDF5EF7349}"/>
              </a:ext>
            </a:extLst>
          </p:cNvPr>
          <p:cNvSpPr txBox="1"/>
          <p:nvPr/>
        </p:nvSpPr>
        <p:spPr>
          <a:xfrm>
            <a:off x="522563" y="123478"/>
            <a:ext cx="1983479" cy="954107"/>
          </a:xfrm>
          <a:prstGeom prst="rect">
            <a:avLst/>
          </a:prstGeom>
          <a:noFill/>
        </p:spPr>
        <p:txBody>
          <a:bodyPr wrap="square" rtlCol="0">
            <a:spAutoFit/>
          </a:bodyPr>
          <a:lstStyle/>
          <a:p>
            <a:pPr defTabSz="685800">
              <a:defRPr/>
            </a:pPr>
            <a:r>
              <a:rPr lang="cs-CZ" sz="2800" b="1" dirty="0">
                <a:latin typeface="+mj-lt"/>
              </a:rPr>
              <a:t>Metodiky…</a:t>
            </a:r>
          </a:p>
          <a:p>
            <a:pPr defTabSz="685800">
              <a:defRPr/>
            </a:pPr>
            <a:r>
              <a:rPr lang="cs-CZ" sz="2800" b="1" dirty="0">
                <a:latin typeface="+mj-lt"/>
              </a:rPr>
              <a:t>Publikace</a:t>
            </a:r>
            <a:r>
              <a:rPr lang="cs-CZ" sz="2800" dirty="0">
                <a:latin typeface="+mj-lt"/>
              </a:rPr>
              <a:t>...</a:t>
            </a:r>
            <a:r>
              <a:rPr lang="cs-CZ" sz="2800" b="1" dirty="0">
                <a:latin typeface="+mj-lt"/>
              </a:rPr>
              <a:t> </a:t>
            </a:r>
            <a:endParaRPr lang="cs-CZ" sz="2800" dirty="0">
              <a:latin typeface="+mj-lt"/>
            </a:endParaRPr>
          </a:p>
        </p:txBody>
      </p:sp>
      <p:sp>
        <p:nvSpPr>
          <p:cNvPr id="5" name="Obdélník 4">
            <a:extLst>
              <a:ext uri="{FF2B5EF4-FFF2-40B4-BE49-F238E27FC236}">
                <a16:creationId xmlns:a16="http://schemas.microsoft.com/office/drawing/2014/main" id="{F916F9CA-89B9-437E-9BA4-9CFB5C55C35F}"/>
              </a:ext>
            </a:extLst>
          </p:cNvPr>
          <p:cNvSpPr/>
          <p:nvPr/>
        </p:nvSpPr>
        <p:spPr>
          <a:xfrm>
            <a:off x="3779912" y="4591924"/>
            <a:ext cx="4050144" cy="461665"/>
          </a:xfrm>
          <a:prstGeom prst="rect">
            <a:avLst/>
          </a:prstGeom>
        </p:spPr>
        <p:txBody>
          <a:bodyPr wrap="square">
            <a:spAutoFit/>
          </a:bodyPr>
          <a:lstStyle/>
          <a:p>
            <a:pPr defTabSz="685800">
              <a:defRPr/>
            </a:pPr>
            <a:r>
              <a:rPr lang="cs-CZ" sz="2400" dirty="0">
                <a:solidFill>
                  <a:srgbClr val="E21C35"/>
                </a:solidFill>
                <a:latin typeface="Ubuntu-Light"/>
              </a:rPr>
              <a:t>...sovz.cz/clanky-publikace</a:t>
            </a:r>
          </a:p>
        </p:txBody>
      </p:sp>
      <p:pic>
        <p:nvPicPr>
          <p:cNvPr id="6" name="Picture 6">
            <a:extLst>
              <a:ext uri="{FF2B5EF4-FFF2-40B4-BE49-F238E27FC236}">
                <a16:creationId xmlns:a16="http://schemas.microsoft.com/office/drawing/2014/main" id="{812D115D-C069-4050-8F8D-F918AC9CF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6" t="3520" r="5426"/>
          <a:stretch/>
        </p:blipFill>
        <p:spPr bwMode="auto">
          <a:xfrm>
            <a:off x="2479015" y="1347614"/>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EF63A16F-ACA1-49CD-B4C6-A2BD270CCE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48" b="4248"/>
          <a:stretch/>
        </p:blipFill>
        <p:spPr bwMode="auto">
          <a:xfrm>
            <a:off x="4234036" y="1347614"/>
            <a:ext cx="135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44EB36-D800-4B7F-9197-84415755F50B}"/>
              </a:ext>
            </a:extLst>
          </p:cNvPr>
          <p:cNvPicPr>
            <a:picLocks noChangeAspect="1"/>
          </p:cNvPicPr>
          <p:nvPr/>
        </p:nvPicPr>
        <p:blipFill rotWithShape="1">
          <a:blip r:embed="rId4"/>
          <a:srcRect l="14015" r="1959"/>
          <a:stretch/>
        </p:blipFill>
        <p:spPr>
          <a:xfrm>
            <a:off x="5989057" y="1347614"/>
            <a:ext cx="1319247" cy="1350000"/>
          </a:xfrm>
          <a:prstGeom prst="rect">
            <a:avLst/>
          </a:prstGeom>
        </p:spPr>
      </p:pic>
      <p:pic>
        <p:nvPicPr>
          <p:cNvPr id="9" name="Obrázek 8">
            <a:extLst>
              <a:ext uri="{FF2B5EF4-FFF2-40B4-BE49-F238E27FC236}">
                <a16:creationId xmlns:a16="http://schemas.microsoft.com/office/drawing/2014/main" id="{B18F28DA-5A8D-4976-91E3-789BE7A7EBC6}"/>
              </a:ext>
            </a:extLst>
          </p:cNvPr>
          <p:cNvPicPr>
            <a:picLocks noChangeAspect="1"/>
          </p:cNvPicPr>
          <p:nvPr/>
        </p:nvPicPr>
        <p:blipFill rotWithShape="1">
          <a:blip r:embed="rId5"/>
          <a:srcRect l="2647" r="2647"/>
          <a:stretch/>
        </p:blipFill>
        <p:spPr>
          <a:xfrm>
            <a:off x="723994" y="2857749"/>
            <a:ext cx="1350000" cy="1350000"/>
          </a:xfrm>
          <a:prstGeom prst="rect">
            <a:avLst/>
          </a:prstGeom>
        </p:spPr>
      </p:pic>
      <p:pic>
        <p:nvPicPr>
          <p:cNvPr id="10" name="Obrázek 9">
            <a:extLst>
              <a:ext uri="{FF2B5EF4-FFF2-40B4-BE49-F238E27FC236}">
                <a16:creationId xmlns:a16="http://schemas.microsoft.com/office/drawing/2014/main" id="{A7CA5F47-7CE0-4D70-99B4-99591EB216C0}"/>
              </a:ext>
            </a:extLst>
          </p:cNvPr>
          <p:cNvPicPr>
            <a:picLocks noChangeAspect="1"/>
          </p:cNvPicPr>
          <p:nvPr/>
        </p:nvPicPr>
        <p:blipFill rotWithShape="1">
          <a:blip r:embed="rId6"/>
          <a:srcRect t="2346" b="2346"/>
          <a:stretch/>
        </p:blipFill>
        <p:spPr>
          <a:xfrm>
            <a:off x="4234036" y="2857749"/>
            <a:ext cx="1350000" cy="1350000"/>
          </a:xfrm>
          <a:prstGeom prst="rect">
            <a:avLst/>
          </a:prstGeom>
        </p:spPr>
      </p:pic>
      <p:pic>
        <p:nvPicPr>
          <p:cNvPr id="11" name="Obrázek 10">
            <a:extLst>
              <a:ext uri="{FF2B5EF4-FFF2-40B4-BE49-F238E27FC236}">
                <a16:creationId xmlns:a16="http://schemas.microsoft.com/office/drawing/2014/main" id="{A0F26417-8395-424E-990E-D97020C6B641}"/>
              </a:ext>
            </a:extLst>
          </p:cNvPr>
          <p:cNvPicPr>
            <a:picLocks noChangeAspect="1"/>
          </p:cNvPicPr>
          <p:nvPr/>
        </p:nvPicPr>
        <p:blipFill rotWithShape="1">
          <a:blip r:embed="rId7"/>
          <a:srcRect l="254" t="-393" r="2024" b="8353"/>
          <a:stretch/>
        </p:blipFill>
        <p:spPr>
          <a:xfrm>
            <a:off x="5989057" y="2857749"/>
            <a:ext cx="1319247" cy="1350000"/>
          </a:xfrm>
          <a:prstGeom prst="rect">
            <a:avLst/>
          </a:prstGeom>
        </p:spPr>
      </p:pic>
      <p:pic>
        <p:nvPicPr>
          <p:cNvPr id="12" name="Obrázek 11">
            <a:extLst>
              <a:ext uri="{FF2B5EF4-FFF2-40B4-BE49-F238E27FC236}">
                <a16:creationId xmlns:a16="http://schemas.microsoft.com/office/drawing/2014/main" id="{F2CBB640-53B6-461D-BA8A-CFE2171052ED}"/>
              </a:ext>
            </a:extLst>
          </p:cNvPr>
          <p:cNvPicPr>
            <a:picLocks noChangeAspect="1"/>
          </p:cNvPicPr>
          <p:nvPr/>
        </p:nvPicPr>
        <p:blipFill rotWithShape="1">
          <a:blip r:embed="rId8"/>
          <a:srcRect l="372" t="6875" r="-372" b="-347"/>
          <a:stretch/>
        </p:blipFill>
        <p:spPr>
          <a:xfrm>
            <a:off x="2479015" y="2857749"/>
            <a:ext cx="1350000" cy="1350000"/>
          </a:xfrm>
          <a:prstGeom prst="rect">
            <a:avLst/>
          </a:prstGeom>
        </p:spPr>
      </p:pic>
      <p:pic>
        <p:nvPicPr>
          <p:cNvPr id="13" name="Obrázek 12">
            <a:extLst>
              <a:ext uri="{FF2B5EF4-FFF2-40B4-BE49-F238E27FC236}">
                <a16:creationId xmlns:a16="http://schemas.microsoft.com/office/drawing/2014/main" id="{D4854068-0399-4BB8-9654-BB51855414AF}"/>
              </a:ext>
            </a:extLst>
          </p:cNvPr>
          <p:cNvPicPr>
            <a:picLocks noChangeAspect="1"/>
          </p:cNvPicPr>
          <p:nvPr/>
        </p:nvPicPr>
        <p:blipFill rotWithShape="1">
          <a:blip r:embed="rId9"/>
          <a:srcRect l="10652" t="-290" r="1564" b="290"/>
          <a:stretch/>
        </p:blipFill>
        <p:spPr>
          <a:xfrm>
            <a:off x="728047" y="1347614"/>
            <a:ext cx="1350000" cy="1350000"/>
          </a:xfrm>
          <a:prstGeom prst="rect">
            <a:avLst/>
          </a:prstGeom>
        </p:spPr>
      </p:pic>
      <p:sp>
        <p:nvSpPr>
          <p:cNvPr id="2" name="Zástupný symbol pro číslo snímku 1">
            <a:extLst>
              <a:ext uri="{FF2B5EF4-FFF2-40B4-BE49-F238E27FC236}">
                <a16:creationId xmlns:a16="http://schemas.microsoft.com/office/drawing/2014/main" id="{61A6685F-BDBC-4178-83DC-3A4574CF517A}"/>
              </a:ext>
            </a:extLst>
          </p:cNvPr>
          <p:cNvSpPr>
            <a:spLocks noGrp="1"/>
          </p:cNvSpPr>
          <p:nvPr>
            <p:ph type="sldNum" sz="quarter" idx="12"/>
          </p:nvPr>
        </p:nvSpPr>
        <p:spPr/>
        <p:txBody>
          <a:bodyPr/>
          <a:lstStyle/>
          <a:p>
            <a:pPr algn="ctr"/>
            <a:fld id="{F00C0611-A051-4D19-BFAC-E438F04A4E9A}" type="slidenum">
              <a:rPr lang="cs-CZ" smtClean="0"/>
              <a:pPr algn="ctr"/>
              <a:t>16</a:t>
            </a:fld>
            <a:endParaRPr lang="cs-CZ" dirty="0"/>
          </a:p>
        </p:txBody>
      </p:sp>
    </p:spTree>
    <p:extLst>
      <p:ext uri="{BB962C8B-B14F-4D97-AF65-F5344CB8AC3E}">
        <p14:creationId xmlns:p14="http://schemas.microsoft.com/office/powerpoint/2010/main" val="122055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38CFA-A5AA-4E72-9E30-A1CAF457ED37}"/>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5247BA8A-2AF9-4A5C-8AF4-3D150C4DAF58}"/>
              </a:ext>
            </a:extLst>
          </p:cNvPr>
          <p:cNvSpPr txBox="1">
            <a:spLocks/>
          </p:cNvSpPr>
          <p:nvPr/>
        </p:nvSpPr>
        <p:spPr bwMode="auto">
          <a:xfrm>
            <a:off x="1435100" y="193675"/>
            <a:ext cx="6169025"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lang="cs-CZ" sz="4000" b="1" dirty="0"/>
              <a:t>Nákupy pro udržitelný úřad</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lang="cs-CZ" sz="2800" dirty="0"/>
              <a:t>Monika Dobrovodská</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lang="cs-CZ" sz="2800" dirty="0"/>
              <a:t>Adam Gromnica</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4000" b="1"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05642318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6368" y="195486"/>
            <a:ext cx="8291264" cy="857250"/>
          </a:xfrm>
        </p:spPr>
        <p:txBody>
          <a:bodyPr>
            <a:normAutofit/>
          </a:bodyPr>
          <a:lstStyle/>
          <a:p>
            <a:pPr algn="l"/>
            <a:r>
              <a:rPr lang="cs-CZ" b="1" dirty="0"/>
              <a:t>Nákupy pro udržitelný úřad</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395536" y="1707653"/>
            <a:ext cx="7632848" cy="2886969"/>
          </a:xfrm>
        </p:spPr>
        <p:txBody>
          <a:bodyPr>
            <a:normAutofit fontScale="92500" lnSpcReduction="20000"/>
          </a:bodyPr>
          <a:lstStyle/>
          <a:p>
            <a:pPr>
              <a:lnSpc>
                <a:spcPct val="120000"/>
              </a:lnSpc>
              <a:spcBef>
                <a:spcPts val="0"/>
              </a:spcBef>
              <a:spcAft>
                <a:spcPts val="600"/>
              </a:spcAft>
            </a:pPr>
            <a:r>
              <a:rPr lang="cs-CZ" sz="2600" dirty="0"/>
              <a:t>papír a kancelářské potřeby, propagační předměty</a:t>
            </a:r>
          </a:p>
          <a:p>
            <a:pPr>
              <a:lnSpc>
                <a:spcPct val="120000"/>
              </a:lnSpc>
              <a:spcBef>
                <a:spcPts val="0"/>
              </a:spcBef>
              <a:spcAft>
                <a:spcPts val="600"/>
              </a:spcAft>
            </a:pPr>
            <a:r>
              <a:rPr lang="cs-CZ" sz="2600" dirty="0"/>
              <a:t>potraviny a stravování</a:t>
            </a:r>
          </a:p>
          <a:p>
            <a:pPr>
              <a:lnSpc>
                <a:spcPct val="120000"/>
              </a:lnSpc>
              <a:spcBef>
                <a:spcPts val="0"/>
              </a:spcBef>
              <a:spcAft>
                <a:spcPts val="600"/>
              </a:spcAft>
            </a:pPr>
            <a:r>
              <a:rPr lang="cs-CZ" sz="2600" dirty="0"/>
              <a:t>nábytek</a:t>
            </a:r>
          </a:p>
          <a:p>
            <a:pPr>
              <a:lnSpc>
                <a:spcPct val="120000"/>
              </a:lnSpc>
              <a:spcBef>
                <a:spcPts val="0"/>
              </a:spcBef>
              <a:spcAft>
                <a:spcPts val="600"/>
              </a:spcAft>
            </a:pPr>
            <a:r>
              <a:rPr lang="cs-CZ" sz="2600" dirty="0"/>
              <a:t>elektrická energie z obnovitelných zdrojů</a:t>
            </a:r>
          </a:p>
          <a:p>
            <a:pPr>
              <a:lnSpc>
                <a:spcPct val="120000"/>
              </a:lnSpc>
              <a:spcBef>
                <a:spcPts val="0"/>
              </a:spcBef>
              <a:spcAft>
                <a:spcPts val="600"/>
              </a:spcAft>
            </a:pPr>
            <a:r>
              <a:rPr lang="cs-CZ" sz="2600" dirty="0"/>
              <a:t>úklidové prostředky</a:t>
            </a:r>
          </a:p>
          <a:p>
            <a:pPr>
              <a:lnSpc>
                <a:spcPct val="120000"/>
              </a:lnSpc>
              <a:spcBef>
                <a:spcPts val="0"/>
              </a:spcBef>
              <a:spcAft>
                <a:spcPts val="600"/>
              </a:spcAft>
            </a:pPr>
            <a:r>
              <a:rPr lang="cs-CZ" sz="2600" dirty="0"/>
              <a:t>informační a komunikační technika</a:t>
            </a:r>
          </a:p>
          <a:p>
            <a:pPr marL="0" indent="0">
              <a:lnSpc>
                <a:spcPct val="120000"/>
              </a:lnSpc>
              <a:spcBef>
                <a:spcPts val="0"/>
              </a:spcBef>
              <a:spcAft>
                <a:spcPts val="600"/>
              </a:spcAft>
              <a:buNone/>
            </a:pPr>
            <a:endParaRPr lang="cs-CZ" sz="2600" dirty="0"/>
          </a:p>
          <a:p>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05979"/>
            <a:ext cx="7920880" cy="493563"/>
          </a:xfrm>
        </p:spPr>
        <p:txBody>
          <a:bodyPr>
            <a:noAutofit/>
          </a:bodyPr>
          <a:lstStyle/>
          <a:p>
            <a:pPr marL="0" indent="0" algn="l">
              <a:buNone/>
            </a:pPr>
            <a:r>
              <a:rPr lang="cs-CZ" sz="2800" b="1" dirty="0"/>
              <a:t>Papír a kancelářské potřeby</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251520" y="843558"/>
            <a:ext cx="7920880" cy="4176464"/>
          </a:xfrm>
        </p:spPr>
        <p:txBody>
          <a:bodyPr>
            <a:normAutofit fontScale="77500" lnSpcReduction="20000"/>
          </a:bodyPr>
          <a:lstStyle/>
          <a:p>
            <a:pPr marL="0" indent="0">
              <a:buNone/>
            </a:pPr>
            <a:r>
              <a:rPr lang="cs-CZ" sz="2300" b="1" dirty="0"/>
              <a:t>MPSV kancelářský papír – centrální nákup</a:t>
            </a:r>
          </a:p>
          <a:p>
            <a:pPr marL="0" indent="0">
              <a:buNone/>
            </a:pPr>
            <a:r>
              <a:rPr lang="cs-CZ" sz="2300" dirty="0"/>
              <a:t>Od udržitelného/zákonného zdroje vlákniny a nebělení elementárním chlórem k ekoznačce EU (</a:t>
            </a:r>
            <a:r>
              <a:rPr lang="cs-CZ" sz="2300" dirty="0" err="1"/>
              <a:t>Ecolabel</a:t>
            </a:r>
            <a:r>
              <a:rPr lang="cs-CZ" sz="2300" dirty="0"/>
              <a:t>) </a:t>
            </a:r>
          </a:p>
          <a:p>
            <a:pPr marL="0" indent="0" algn="r">
              <a:buNone/>
            </a:pPr>
            <a:r>
              <a:rPr lang="cs-CZ" sz="2300" dirty="0">
                <a:hlinkClick r:id="rId3"/>
              </a:rPr>
              <a:t>Případová studie</a:t>
            </a:r>
            <a:endParaRPr lang="cs-CZ" sz="2300" dirty="0"/>
          </a:p>
          <a:p>
            <a:pPr marL="0" indent="0">
              <a:buNone/>
            </a:pPr>
            <a:endParaRPr lang="cs-CZ" sz="2300" dirty="0"/>
          </a:p>
          <a:p>
            <a:pPr marL="0" indent="0">
              <a:buNone/>
            </a:pPr>
            <a:endParaRPr lang="cs-CZ" sz="2300" dirty="0"/>
          </a:p>
          <a:p>
            <a:pPr marL="0" indent="0">
              <a:buNone/>
            </a:pPr>
            <a:r>
              <a:rPr lang="cs-CZ" sz="2300" b="1" dirty="0"/>
              <a:t>Jihomoravský kraj </a:t>
            </a:r>
            <a:r>
              <a:rPr lang="cs-CZ" sz="2300" dirty="0"/>
              <a:t>v DNS rozdělil </a:t>
            </a:r>
            <a:r>
              <a:rPr lang="cs-CZ" sz="2300" b="1" dirty="0"/>
              <a:t>kancelářské potřeby </a:t>
            </a:r>
            <a:r>
              <a:rPr lang="cs-CZ" sz="2300" dirty="0"/>
              <a:t>podle ekologické šetrnosti:</a:t>
            </a:r>
          </a:p>
          <a:p>
            <a:pPr marL="457200" indent="-457200">
              <a:buAutoNum type="arabicParenR"/>
            </a:pPr>
            <a:r>
              <a:rPr lang="cs-CZ" sz="2300" dirty="0"/>
              <a:t>výrobky z recyklovaných materiálů či z legálních a šetrně obhospodařovaných lesů, nebělené chlórem a výrobky šetrné k ŽP (s ekoznačkou)</a:t>
            </a:r>
          </a:p>
          <a:p>
            <a:pPr marL="457200" indent="-457200">
              <a:buAutoNum type="arabicParenR"/>
            </a:pPr>
            <a:r>
              <a:rPr lang="cs-CZ" sz="2300" dirty="0"/>
              <a:t>výrobky z papíru z recyklovaných materiálů (včetně obalů)</a:t>
            </a:r>
          </a:p>
          <a:p>
            <a:pPr marL="457200" indent="-457200">
              <a:buAutoNum type="arabicParenR"/>
            </a:pPr>
            <a:r>
              <a:rPr lang="cs-CZ" sz="2300" dirty="0"/>
              <a:t>výrobky z recyklovaných plastů, s vyloučením polyvinylchloridu (PVC) - sešívačky, značkovače, popisovače, etikety, laminovací folie apod. </a:t>
            </a:r>
          </a:p>
          <a:p>
            <a:pPr marL="457200" indent="-457200">
              <a:buAutoNum type="arabicParenR"/>
            </a:pPr>
            <a:r>
              <a:rPr lang="cs-CZ" sz="2300" dirty="0"/>
              <a:t>běžné kancelářské potřeby</a:t>
            </a:r>
          </a:p>
          <a:p>
            <a:pPr marL="0" indent="0" algn="r">
              <a:buNone/>
            </a:pPr>
            <a:r>
              <a:rPr lang="cs-CZ" sz="2300" dirty="0">
                <a:hlinkClick r:id="rId4"/>
              </a:rPr>
              <a:t>Případová studie</a:t>
            </a:r>
            <a:endParaRPr lang="cs-CZ" sz="2300" dirty="0"/>
          </a:p>
          <a:p>
            <a:pPr marL="0" indent="0">
              <a:buNone/>
            </a:pPr>
            <a:endParaRPr lang="cs-CZ" sz="2200" dirty="0"/>
          </a:p>
        </p:txBody>
      </p:sp>
    </p:spTree>
    <p:extLst>
      <p:ext uri="{BB962C8B-B14F-4D97-AF65-F5344CB8AC3E}">
        <p14:creationId xmlns:p14="http://schemas.microsoft.com/office/powerpoint/2010/main" val="122737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2871-03F3-4606-8242-D40D44A9F3B1}"/>
              </a:ext>
            </a:extLst>
          </p:cNvPr>
          <p:cNvSpPr>
            <a:spLocks noGrp="1"/>
          </p:cNvSpPr>
          <p:nvPr>
            <p:ph type="title"/>
          </p:nvPr>
        </p:nvSpPr>
        <p:spPr>
          <a:xfrm>
            <a:off x="457200" y="205979"/>
            <a:ext cx="7355160" cy="857250"/>
          </a:xfrm>
        </p:spPr>
        <p:txBody>
          <a:bodyPr>
            <a:normAutofit/>
          </a:bodyPr>
          <a:lstStyle/>
          <a:p>
            <a:pPr algn="l"/>
            <a:r>
              <a:rPr lang="cs-CZ" sz="2800" b="1" dirty="0"/>
              <a:t>Program semináře</a:t>
            </a:r>
          </a:p>
        </p:txBody>
      </p:sp>
      <p:sp>
        <p:nvSpPr>
          <p:cNvPr id="4" name="Zástupný obsah 3">
            <a:extLst>
              <a:ext uri="{FF2B5EF4-FFF2-40B4-BE49-F238E27FC236}">
                <a16:creationId xmlns:a16="http://schemas.microsoft.com/office/drawing/2014/main" id="{30BEDA8B-4FBB-459E-A39E-E8B9B937BD04}"/>
              </a:ext>
            </a:extLst>
          </p:cNvPr>
          <p:cNvSpPr>
            <a:spLocks noGrp="1"/>
          </p:cNvSpPr>
          <p:nvPr>
            <p:ph idx="1"/>
          </p:nvPr>
        </p:nvSpPr>
        <p:spPr>
          <a:xfrm>
            <a:off x="457200" y="987575"/>
            <a:ext cx="6995120" cy="3607048"/>
          </a:xfrm>
        </p:spPr>
        <p:txBody>
          <a:bodyPr>
            <a:normAutofit fontScale="25000" lnSpcReduction="20000"/>
          </a:bodyPr>
          <a:lstStyle/>
          <a:p>
            <a:pPr>
              <a:lnSpc>
                <a:spcPct val="107000"/>
              </a:lnSpc>
              <a:spcAft>
                <a:spcPts val="800"/>
              </a:spcAft>
              <a:buFont typeface="Wingdings" panose="05000000000000000000" pitchFamily="2" charset="2"/>
              <a:buChar char="ü"/>
            </a:pPr>
            <a:r>
              <a:rPr lang="cs-CZ" sz="5500" b="1" dirty="0">
                <a:effectLst/>
                <a:latin typeface="Calibri" panose="020F0502020204030204" pitchFamily="34" charset="0"/>
                <a:ea typeface="Calibri" panose="020F0502020204030204" pitchFamily="34" charset="0"/>
                <a:cs typeface="Times New Roman" panose="02020603050405020304" pitchFamily="18" charset="0"/>
              </a:rPr>
              <a:t>Úvod do tématu </a:t>
            </a:r>
            <a:r>
              <a:rPr lang="cs-CZ" sz="5500" dirty="0">
                <a:effectLst/>
                <a:latin typeface="Calibri" panose="020F0502020204030204" pitchFamily="34" charset="0"/>
                <a:ea typeface="Calibri" panose="020F0502020204030204" pitchFamily="34" charset="0"/>
                <a:cs typeface="Times New Roman" panose="02020603050405020304" pitchFamily="18" charset="0"/>
              </a:rPr>
              <a:t>(principy, cíle, příležitosti, vývoj OVZ)</a:t>
            </a:r>
          </a:p>
          <a:p>
            <a:pPr>
              <a:lnSpc>
                <a:spcPct val="107000"/>
              </a:lnSpc>
              <a:spcAft>
                <a:spcPts val="800"/>
              </a:spcAft>
              <a:buFont typeface="Wingdings" panose="05000000000000000000" pitchFamily="2" charset="2"/>
              <a:buChar char="ü"/>
            </a:pPr>
            <a:r>
              <a:rPr lang="cs-CZ" sz="5500" b="1" dirty="0">
                <a:effectLst/>
                <a:latin typeface="Calibri" panose="020F0502020204030204" pitchFamily="34" charset="0"/>
                <a:ea typeface="Calibri" panose="020F0502020204030204" pitchFamily="34" charset="0"/>
                <a:cs typeface="Times New Roman" panose="02020603050405020304" pitchFamily="18" charset="0"/>
              </a:rPr>
              <a:t>Nákupy pro udržitelný úřad </a:t>
            </a:r>
            <a:r>
              <a:rPr lang="cs-CZ" sz="5500" dirty="0">
                <a:effectLst/>
                <a:latin typeface="Calibri" panose="020F0502020204030204" pitchFamily="34" charset="0"/>
                <a:ea typeface="Calibri" panose="020F0502020204030204" pitchFamily="34" charset="0"/>
                <a:cs typeface="Times New Roman" panose="02020603050405020304" pitchFamily="18" charset="0"/>
              </a:rPr>
              <a:t>(papír a kancelářské potřeby</a:t>
            </a:r>
            <a:r>
              <a:rPr lang="cs-CZ" sz="5500" dirty="0">
                <a:latin typeface="Calibri" panose="020F0502020204030204" pitchFamily="34" charset="0"/>
                <a:ea typeface="Calibri" panose="020F0502020204030204" pitchFamily="34" charset="0"/>
                <a:cs typeface="Times New Roman" panose="02020603050405020304" pitchFamily="18" charset="0"/>
              </a:rPr>
              <a:t>, p</a:t>
            </a:r>
            <a:r>
              <a:rPr lang="cs-CZ" sz="5500" dirty="0">
                <a:effectLst/>
                <a:latin typeface="Calibri" panose="020F0502020204030204" pitchFamily="34" charset="0"/>
                <a:ea typeface="Calibri" panose="020F0502020204030204" pitchFamily="34" charset="0"/>
                <a:cs typeface="Times New Roman" panose="02020603050405020304" pitchFamily="18" charset="0"/>
              </a:rPr>
              <a:t>ropagační předměty</a:t>
            </a:r>
            <a:r>
              <a:rPr lang="cs-CZ" sz="5500" dirty="0">
                <a:latin typeface="Calibri" panose="020F0502020204030204" pitchFamily="34" charset="0"/>
                <a:ea typeface="Calibri" panose="020F0502020204030204" pitchFamily="34" charset="0"/>
                <a:cs typeface="Times New Roman" panose="02020603050405020304" pitchFamily="18" charset="0"/>
              </a:rPr>
              <a:t>, p</a:t>
            </a:r>
            <a:r>
              <a:rPr lang="cs-CZ" sz="5500" dirty="0">
                <a:effectLst/>
                <a:latin typeface="Calibri" panose="020F0502020204030204" pitchFamily="34" charset="0"/>
                <a:ea typeface="Calibri" panose="020F0502020204030204" pitchFamily="34" charset="0"/>
                <a:cs typeface="Times New Roman" panose="02020603050405020304" pitchFamily="18" charset="0"/>
              </a:rPr>
              <a:t>otraviny: občerstvení a stravování</a:t>
            </a:r>
            <a:r>
              <a:rPr lang="cs-CZ" sz="5500" dirty="0">
                <a:latin typeface="Calibri" panose="020F0502020204030204" pitchFamily="34" charset="0"/>
                <a:ea typeface="Calibri" panose="020F0502020204030204" pitchFamily="34" charset="0"/>
                <a:cs typeface="Times New Roman" panose="02020603050405020304" pitchFamily="18" charset="0"/>
              </a:rPr>
              <a:t>, n</a:t>
            </a:r>
            <a:r>
              <a:rPr lang="cs-CZ" sz="5500" dirty="0">
                <a:effectLst/>
                <a:latin typeface="Calibri" panose="020F0502020204030204" pitchFamily="34" charset="0"/>
                <a:ea typeface="Calibri" panose="020F0502020204030204" pitchFamily="34" charset="0"/>
                <a:cs typeface="Times New Roman" panose="02020603050405020304" pitchFamily="18" charset="0"/>
              </a:rPr>
              <a:t>ábytek a vybavení interiérů, elektrická energie z obnovitelných zdrojů</a:t>
            </a:r>
            <a:r>
              <a:rPr lang="cs-CZ" sz="5500" dirty="0">
                <a:latin typeface="Calibri" panose="020F0502020204030204" pitchFamily="34" charset="0"/>
                <a:ea typeface="Calibri" panose="020F0502020204030204" pitchFamily="34" charset="0"/>
                <a:cs typeface="Times New Roman" panose="02020603050405020304" pitchFamily="18" charset="0"/>
              </a:rPr>
              <a:t>, ú</a:t>
            </a:r>
            <a:r>
              <a:rPr lang="cs-CZ" sz="5500" dirty="0">
                <a:effectLst/>
                <a:latin typeface="Calibri" panose="020F0502020204030204" pitchFamily="34" charset="0"/>
                <a:ea typeface="Calibri" panose="020F0502020204030204" pitchFamily="34" charset="0"/>
                <a:cs typeface="Times New Roman" panose="02020603050405020304" pitchFamily="18" charset="0"/>
              </a:rPr>
              <a:t>klidové a čisticí prostředky</a:t>
            </a:r>
            <a:r>
              <a:rPr lang="cs-CZ" sz="5500" dirty="0">
                <a:latin typeface="Calibri" panose="020F0502020204030204" pitchFamily="34" charset="0"/>
                <a:ea typeface="Calibri" panose="020F0502020204030204" pitchFamily="34" charset="0"/>
                <a:cs typeface="Times New Roman" panose="02020603050405020304" pitchFamily="18" charset="0"/>
              </a:rPr>
              <a:t>, n</a:t>
            </a:r>
            <a:r>
              <a:rPr lang="cs-CZ" sz="5500" dirty="0">
                <a:effectLst/>
                <a:latin typeface="Calibri" panose="020F0502020204030204" pitchFamily="34" charset="0"/>
                <a:ea typeface="Calibri" panose="020F0502020204030204" pitchFamily="34" charset="0"/>
                <a:cs typeface="Times New Roman" panose="02020603050405020304" pitchFamily="18" charset="0"/>
              </a:rPr>
              <a:t>ákupy v oblasti ICT)</a:t>
            </a:r>
          </a:p>
          <a:p>
            <a:pPr marL="0" indent="0">
              <a:lnSpc>
                <a:spcPct val="107000"/>
              </a:lnSpc>
              <a:spcAft>
                <a:spcPts val="800"/>
              </a:spcAft>
              <a:buNone/>
            </a:pPr>
            <a:r>
              <a:rPr lang="cs-CZ" sz="5500" dirty="0">
                <a:effectLst/>
                <a:latin typeface="Calibri" panose="020F0502020204030204" pitchFamily="34" charset="0"/>
                <a:ea typeface="Calibri" panose="020F0502020204030204" pitchFamily="34" charset="0"/>
                <a:cs typeface="Times New Roman" panose="02020603050405020304" pitchFamily="18" charset="0"/>
              </a:rPr>
              <a:t>	PŘESTÁVKA</a:t>
            </a:r>
          </a:p>
          <a:p>
            <a:pPr>
              <a:lnSpc>
                <a:spcPct val="107000"/>
              </a:lnSpc>
              <a:spcAft>
                <a:spcPts val="800"/>
              </a:spcAft>
              <a:buFont typeface="Wingdings" panose="05000000000000000000" pitchFamily="2" charset="2"/>
              <a:buChar char="ü"/>
            </a:pPr>
            <a:r>
              <a:rPr lang="cs-CZ" sz="5500" b="1" dirty="0">
                <a:effectLst/>
                <a:latin typeface="Calibri" panose="020F0502020204030204" pitchFamily="34" charset="0"/>
                <a:ea typeface="Calibri" panose="020F0502020204030204" pitchFamily="34" charset="0"/>
                <a:cs typeface="Times New Roman" panose="02020603050405020304" pitchFamily="18" charset="0"/>
              </a:rPr>
              <a:t>OVZ ve stavebních zakázkách </a:t>
            </a:r>
            <a:r>
              <a:rPr lang="cs-CZ" sz="5500" dirty="0">
                <a:effectLst/>
                <a:latin typeface="Calibri" panose="020F0502020204030204" pitchFamily="34" charset="0"/>
                <a:ea typeface="Calibri" panose="020F0502020204030204" pitchFamily="34" charset="0"/>
                <a:cs typeface="Times New Roman" panose="02020603050405020304" pitchFamily="18" charset="0"/>
              </a:rPr>
              <a:t>(začátky OVZ ve stavebnictví, sociální odpovědnost </a:t>
            </a:r>
            <a:br>
              <a:rPr lang="cs-CZ" sz="5500" dirty="0">
                <a:effectLst/>
                <a:latin typeface="Calibri" panose="020F0502020204030204" pitchFamily="34" charset="0"/>
                <a:ea typeface="Calibri" panose="020F0502020204030204" pitchFamily="34" charset="0"/>
                <a:cs typeface="Times New Roman" panose="02020603050405020304" pitchFamily="18" charset="0"/>
              </a:rPr>
            </a:br>
            <a:r>
              <a:rPr lang="cs-CZ" sz="5500" dirty="0">
                <a:effectLst/>
                <a:latin typeface="Calibri" panose="020F0502020204030204" pitchFamily="34" charset="0"/>
                <a:ea typeface="Calibri" panose="020F0502020204030204" pitchFamily="34" charset="0"/>
                <a:cs typeface="Times New Roman" panose="02020603050405020304" pitchFamily="18" charset="0"/>
              </a:rPr>
              <a:t>ve stavebnictví, transparentní účet, komunikace, kritéria hodnocení, environmentální aspekty)</a:t>
            </a:r>
          </a:p>
          <a:p>
            <a:pPr>
              <a:lnSpc>
                <a:spcPct val="107000"/>
              </a:lnSpc>
              <a:spcAft>
                <a:spcPts val="800"/>
              </a:spcAft>
              <a:buFont typeface="Wingdings" panose="05000000000000000000" pitchFamily="2" charset="2"/>
              <a:buChar char="ü"/>
            </a:pPr>
            <a:r>
              <a:rPr lang="cs-CZ" sz="5600" b="1" dirty="0">
                <a:latin typeface="Calibri" panose="020F0502020204030204" pitchFamily="34" charset="0"/>
                <a:cs typeface="Times New Roman" panose="02020603050405020304" pitchFamily="18" charset="0"/>
              </a:rPr>
              <a:t>Sociálně odpovědná témata </a:t>
            </a:r>
            <a:r>
              <a:rPr lang="cs-CZ" sz="5600" dirty="0">
                <a:latin typeface="Calibri" panose="020F0502020204030204" pitchFamily="34" charset="0"/>
                <a:cs typeface="Times New Roman" panose="02020603050405020304" pitchFamily="18" charset="0"/>
              </a:rPr>
              <a:t>(férové pracovní podmínky, zvláštní požadavky </a:t>
            </a:r>
            <a:br>
              <a:rPr lang="cs-CZ" sz="5600" dirty="0">
                <a:latin typeface="Calibri" panose="020F0502020204030204" pitchFamily="34" charset="0"/>
                <a:cs typeface="Times New Roman" panose="02020603050405020304" pitchFamily="18" charset="0"/>
              </a:rPr>
            </a:br>
            <a:r>
              <a:rPr lang="cs-CZ" sz="5600" dirty="0">
                <a:latin typeface="Calibri" panose="020F0502020204030204" pitchFamily="34" charset="0"/>
                <a:cs typeface="Times New Roman" panose="02020603050405020304" pitchFamily="18" charset="0"/>
              </a:rPr>
              <a:t>na technickou kvalifikaci dodavatele, zaměstnanost a sociální ekonomika, podpora vzdělávání, praxe a rekvalifikací, úklid, ostraha, oděvy/textil)</a:t>
            </a:r>
          </a:p>
          <a:p>
            <a:pPr marL="0" indent="0">
              <a:lnSpc>
                <a:spcPct val="107000"/>
              </a:lnSpc>
              <a:spcAft>
                <a:spcPts val="800"/>
              </a:spcAft>
              <a:buNone/>
            </a:pPr>
            <a:r>
              <a:rPr lang="cs-CZ" sz="5500" dirty="0">
                <a:effectLst/>
                <a:latin typeface="Calibri" panose="020F0502020204030204" pitchFamily="34" charset="0"/>
                <a:ea typeface="Calibri" panose="020F0502020204030204" pitchFamily="34" charset="0"/>
                <a:cs typeface="Times New Roman" panose="02020603050405020304" pitchFamily="18" charset="0"/>
              </a:rPr>
              <a:t>	PŘESTÁVKA</a:t>
            </a:r>
          </a:p>
          <a:p>
            <a:pPr>
              <a:lnSpc>
                <a:spcPct val="107000"/>
              </a:lnSpc>
              <a:spcAft>
                <a:spcPts val="800"/>
              </a:spcAft>
              <a:buFont typeface="Wingdings" panose="05000000000000000000" pitchFamily="2" charset="2"/>
              <a:buChar char="ü"/>
            </a:pPr>
            <a:r>
              <a:rPr lang="cs-CZ" sz="5500" b="1" dirty="0">
                <a:effectLst/>
                <a:latin typeface="Calibri" panose="020F0502020204030204" pitchFamily="34" charset="0"/>
                <a:ea typeface="Calibri" panose="020F0502020204030204" pitchFamily="34" charset="0"/>
                <a:cs typeface="Times New Roman" panose="02020603050405020304" pitchFamily="18" charset="0"/>
              </a:rPr>
              <a:t>Implementace OVZ v organizaci</a:t>
            </a:r>
          </a:p>
          <a:p>
            <a:pPr>
              <a:lnSpc>
                <a:spcPct val="107000"/>
              </a:lnSpc>
              <a:spcAft>
                <a:spcPts val="800"/>
              </a:spcAft>
              <a:buFont typeface="Wingdings" panose="05000000000000000000" pitchFamily="2" charset="2"/>
              <a:buChar char="ü"/>
            </a:pPr>
            <a:r>
              <a:rPr lang="cs-CZ" sz="5500" b="1" dirty="0">
                <a:effectLst/>
                <a:latin typeface="Calibri" panose="020F0502020204030204" pitchFamily="34" charset="0"/>
                <a:ea typeface="Calibri" panose="020F0502020204030204" pitchFamily="34" charset="0"/>
                <a:cs typeface="Times New Roman" panose="02020603050405020304" pitchFamily="18" charset="0"/>
              </a:rPr>
              <a:t>Závěrečná diskuse</a:t>
            </a:r>
          </a:p>
          <a:p>
            <a:pPr marL="0" indent="0">
              <a:buNone/>
            </a:pPr>
            <a:endParaRPr lang="cs-CZ" dirty="0"/>
          </a:p>
        </p:txBody>
      </p:sp>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12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05979"/>
            <a:ext cx="7992888" cy="342898"/>
          </a:xfrm>
        </p:spPr>
        <p:txBody>
          <a:bodyPr>
            <a:noAutofit/>
          </a:bodyPr>
          <a:lstStyle/>
          <a:p>
            <a:pPr marL="0" indent="0" algn="l">
              <a:buNone/>
            </a:pPr>
            <a:r>
              <a:rPr lang="cs-CZ" sz="2800" b="1" dirty="0"/>
              <a:t>Propagační předměty </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313184" y="699541"/>
            <a:ext cx="8147248" cy="4237979"/>
          </a:xfrm>
        </p:spPr>
        <p:txBody>
          <a:bodyPr>
            <a:noAutofit/>
          </a:bodyPr>
          <a:lstStyle/>
          <a:p>
            <a:pPr marL="0" indent="0">
              <a:buNone/>
            </a:pPr>
            <a:r>
              <a:rPr lang="cs-CZ" sz="1600" b="1" dirty="0"/>
              <a:t>MPSV – nákup propagačních per</a:t>
            </a:r>
          </a:p>
          <a:p>
            <a:pPr marL="0" indent="0">
              <a:buNone/>
              <a:tabLst>
                <a:tab pos="269875" algn="l"/>
              </a:tabLst>
            </a:pPr>
            <a:r>
              <a:rPr lang="cs-CZ" sz="1600" dirty="0"/>
              <a:t>	</a:t>
            </a:r>
            <a:r>
              <a:rPr lang="cs-CZ" sz="1600" u="sng" dirty="0"/>
              <a:t>Dřevo</a:t>
            </a:r>
            <a:r>
              <a:rPr lang="cs-CZ" sz="1600" dirty="0"/>
              <a:t>: </a:t>
            </a:r>
            <a:r>
              <a:rPr lang="cs-CZ" sz="1600" dirty="0">
                <a:effectLst/>
                <a:ea typeface="Times New Roman" panose="02020603050405020304" pitchFamily="18" charset="0"/>
              </a:rPr>
              <a:t>z šetrně obhospodařovaného/legálně těženého lesa, ne z tropů.</a:t>
            </a:r>
          </a:p>
          <a:p>
            <a:pPr marL="0" indent="0">
              <a:buNone/>
              <a:tabLst>
                <a:tab pos="269875" algn="l"/>
              </a:tabLst>
            </a:pPr>
            <a:r>
              <a:rPr lang="cs-CZ" sz="1600" dirty="0">
                <a:effectLst/>
                <a:ea typeface="Times New Roman" panose="02020603050405020304" pitchFamily="18" charset="0"/>
              </a:rPr>
              <a:t>	</a:t>
            </a:r>
            <a:r>
              <a:rPr lang="cs-CZ" sz="1600" u="sng" dirty="0">
                <a:effectLst/>
                <a:ea typeface="Times New Roman" panose="02020603050405020304" pitchFamily="18" charset="0"/>
              </a:rPr>
              <a:t>Opakovaně vyměnitelná náplň</a:t>
            </a:r>
            <a:r>
              <a:rPr lang="cs-CZ" sz="1600" dirty="0">
                <a:effectLst/>
                <a:ea typeface="Times New Roman" panose="02020603050405020304" pitchFamily="18" charset="0"/>
              </a:rPr>
              <a:t>: na trhu standardně dostupným typem.</a:t>
            </a:r>
          </a:p>
          <a:p>
            <a:pPr marL="0" indent="0">
              <a:buNone/>
              <a:tabLst>
                <a:tab pos="269875" algn="l"/>
              </a:tabLst>
            </a:pPr>
            <a:r>
              <a:rPr lang="cs-CZ" sz="1600" dirty="0">
                <a:effectLst/>
                <a:ea typeface="Times New Roman" panose="02020603050405020304" pitchFamily="18" charset="0"/>
              </a:rPr>
              <a:t>	</a:t>
            </a:r>
            <a:r>
              <a:rPr lang="cs-CZ" sz="1600" u="sng" dirty="0">
                <a:effectLst/>
                <a:ea typeface="Times New Roman" panose="02020603050405020304" pitchFamily="18" charset="0"/>
              </a:rPr>
              <a:t>Konec životnosti pera</a:t>
            </a:r>
            <a:r>
              <a:rPr lang="cs-CZ" sz="1600" dirty="0">
                <a:effectLst/>
                <a:ea typeface="Times New Roman" panose="02020603050405020304" pitchFamily="18" charset="0"/>
              </a:rPr>
              <a:t>: za účelem recyklace lze pero jednoduše oddělit na jednotlivé části.</a:t>
            </a:r>
          </a:p>
          <a:p>
            <a:pPr marL="269875" indent="-269875">
              <a:buNone/>
            </a:pPr>
            <a:r>
              <a:rPr lang="cs-CZ" sz="1600" dirty="0">
                <a:ea typeface="Times New Roman" panose="02020603050405020304" pitchFamily="18" charset="0"/>
              </a:rPr>
              <a:t>	</a:t>
            </a:r>
            <a:r>
              <a:rPr lang="cs-CZ" sz="1600" u="sng" dirty="0">
                <a:ea typeface="Times New Roman" panose="02020603050405020304" pitchFamily="18" charset="0"/>
              </a:rPr>
              <a:t>Obaly</a:t>
            </a:r>
            <a:r>
              <a:rPr lang="cs-CZ" sz="1600" dirty="0">
                <a:ea typeface="Times New Roman" panose="02020603050405020304" pitchFamily="18" charset="0"/>
              </a:rPr>
              <a:t>: </a:t>
            </a:r>
          </a:p>
          <a:p>
            <a:pPr marL="803275" indent="-261938"/>
            <a:r>
              <a:rPr lang="cs-CZ" sz="1600" dirty="0">
                <a:ea typeface="Times New Roman" panose="02020603050405020304" pitchFamily="18" charset="0"/>
              </a:rPr>
              <a:t>v</a:t>
            </a:r>
            <a:r>
              <a:rPr lang="cs-CZ" sz="1600" dirty="0">
                <a:effectLst/>
                <a:ea typeface="Times New Roman" panose="02020603050405020304" pitchFamily="18" charset="0"/>
              </a:rPr>
              <a:t>yloučeny prodejní a skupinové obaly; přepravní obaly: ze snadno recyklovatelného materiálu/materiálu z obnovitelných zdrojů/ obalový systém pro opakované použití </a:t>
            </a:r>
          </a:p>
          <a:p>
            <a:pPr marL="803275" indent="-261938"/>
            <a:r>
              <a:rPr lang="cs-CZ" sz="1600" dirty="0">
                <a:effectLst/>
                <a:ea typeface="Times New Roman" panose="02020603050405020304" pitchFamily="18" charset="0"/>
              </a:rPr>
              <a:t>ručně snadno oddělitelné na části tvořené jedním materiálem (např. lepenka, papír, plast, textilie)</a:t>
            </a:r>
          </a:p>
          <a:p>
            <a:pPr marL="803275" indent="-261938"/>
            <a:r>
              <a:rPr lang="cs-CZ" sz="1600" dirty="0">
                <a:ea typeface="Times New Roman" panose="02020603050405020304" pitchFamily="18" charset="0"/>
              </a:rPr>
              <a:t>n</a:t>
            </a:r>
            <a:r>
              <a:rPr lang="cs-CZ" sz="1600" dirty="0">
                <a:effectLst/>
                <a:ea typeface="Times New Roman" panose="02020603050405020304" pitchFamily="18" charset="0"/>
              </a:rPr>
              <a:t>epřípustné jsou obaly z PVC</a:t>
            </a:r>
          </a:p>
          <a:p>
            <a:pPr marL="0" indent="0">
              <a:buNone/>
            </a:pPr>
            <a:endParaRPr lang="cs-CZ" sz="1600" dirty="0"/>
          </a:p>
          <a:p>
            <a:pPr marL="0" indent="0">
              <a:buNone/>
            </a:pPr>
            <a:r>
              <a:rPr lang="cs-CZ" sz="1600" b="1" dirty="0"/>
              <a:t>Moravskoslezský kraj </a:t>
            </a:r>
            <a:r>
              <a:rPr lang="cs-CZ" sz="1600" dirty="0"/>
              <a:t>– nakoupil originální vánoční dárky vyrobené </a:t>
            </a:r>
            <a:r>
              <a:rPr lang="cs-CZ" sz="1600" b="1" dirty="0" err="1"/>
              <a:t>upcyklací</a:t>
            </a:r>
            <a:r>
              <a:rPr lang="cs-CZ" sz="1600" dirty="0"/>
              <a:t> z použitých lahví a odpadního dřeva, navíc balené lidmi se zdravotním postižením: </a:t>
            </a:r>
            <a:r>
              <a:rPr lang="cs-CZ" sz="1600" dirty="0">
                <a:hlinkClick r:id="rId3"/>
              </a:rPr>
              <a:t>Případová studie</a:t>
            </a:r>
            <a:endParaRPr lang="cs-CZ" sz="1600" dirty="0"/>
          </a:p>
        </p:txBody>
      </p:sp>
    </p:spTree>
    <p:extLst>
      <p:ext uri="{BB962C8B-B14F-4D97-AF65-F5344CB8AC3E}">
        <p14:creationId xmlns:p14="http://schemas.microsoft.com/office/powerpoint/2010/main" val="403226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05979"/>
            <a:ext cx="7992888" cy="342898"/>
          </a:xfrm>
        </p:spPr>
        <p:txBody>
          <a:bodyPr>
            <a:noAutofit/>
          </a:bodyPr>
          <a:lstStyle/>
          <a:p>
            <a:pPr marL="0" indent="0" algn="l">
              <a:buNone/>
            </a:pPr>
            <a:r>
              <a:rPr lang="cs-CZ" sz="2800" b="1" dirty="0"/>
              <a:t>Propagační předměty </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313184" y="699541"/>
            <a:ext cx="8147248" cy="4237979"/>
          </a:xfrm>
        </p:spPr>
        <p:txBody>
          <a:bodyPr>
            <a:noAutofit/>
          </a:bodyPr>
          <a:lstStyle/>
          <a:p>
            <a:pPr marL="0" indent="0">
              <a:buNone/>
            </a:pPr>
            <a:r>
              <a:rPr lang="cs-CZ" sz="1600" b="1" dirty="0"/>
              <a:t>MUNI – </a:t>
            </a:r>
            <a:r>
              <a:rPr lang="cs-CZ" sz="1600" dirty="0"/>
              <a:t>VZMR na nákup </a:t>
            </a:r>
            <a:r>
              <a:rPr lang="cs-CZ" sz="1600" b="1" dirty="0"/>
              <a:t>mikin k prezentaci a zviditelnění univerzity</a:t>
            </a:r>
            <a:r>
              <a:rPr lang="cs-CZ" sz="1600" dirty="0"/>
              <a:t>, kampaň „</a:t>
            </a:r>
            <a:r>
              <a:rPr lang="cs-CZ" sz="1600" dirty="0" err="1"/>
              <a:t>Be</a:t>
            </a:r>
            <a:r>
              <a:rPr lang="cs-CZ" sz="1600" dirty="0"/>
              <a:t> </a:t>
            </a:r>
            <a:r>
              <a:rPr lang="cs-CZ" sz="1600" dirty="0" err="1"/>
              <a:t>responsible</a:t>
            </a:r>
            <a:r>
              <a:rPr lang="cs-CZ" sz="1600" dirty="0"/>
              <a:t>“. </a:t>
            </a:r>
          </a:p>
          <a:p>
            <a:pPr marL="0" indent="0">
              <a:spcBef>
                <a:spcPts val="0"/>
              </a:spcBef>
              <a:buNone/>
            </a:pPr>
            <a:r>
              <a:rPr lang="cs-CZ" sz="1600" dirty="0"/>
              <a:t>Specifikace </a:t>
            </a:r>
            <a:r>
              <a:rPr lang="cs-CZ" sz="1600" b="1" dirty="0"/>
              <a:t>organické bavlny </a:t>
            </a:r>
            <a:r>
              <a:rPr lang="cs-CZ" sz="1600" dirty="0"/>
              <a:t>jako minimální standard, navíc měla být vypěstována v souladu s úmluvami Mezinárodní organizace práce (ILO). </a:t>
            </a:r>
          </a:p>
          <a:p>
            <a:pPr marL="0" indent="0">
              <a:spcBef>
                <a:spcPts val="0"/>
              </a:spcBef>
              <a:buNone/>
            </a:pPr>
            <a:r>
              <a:rPr lang="cs-CZ" sz="1600" dirty="0"/>
              <a:t>PTK – nezastupitelná role </a:t>
            </a:r>
          </a:p>
          <a:p>
            <a:pPr marL="0" indent="0">
              <a:spcBef>
                <a:spcPts val="0"/>
              </a:spcBef>
              <a:buNone/>
            </a:pPr>
            <a:r>
              <a:rPr lang="cs-CZ" sz="1600" dirty="0"/>
              <a:t>Hodnotící kritéria: </a:t>
            </a:r>
          </a:p>
          <a:p>
            <a:pPr marL="541338" indent="-271463">
              <a:spcBef>
                <a:spcPts val="0"/>
              </a:spcBef>
              <a:buFont typeface="Wingdings" panose="05000000000000000000" pitchFamily="2" charset="2"/>
              <a:buChar char="ü"/>
            </a:pPr>
            <a:r>
              <a:rPr lang="cs-CZ" sz="1600" b="1" dirty="0"/>
              <a:t>nabídková cena 45 % </a:t>
            </a:r>
          </a:p>
          <a:p>
            <a:pPr marL="541338" indent="-271463">
              <a:spcBef>
                <a:spcPts val="0"/>
              </a:spcBef>
              <a:buFont typeface="Wingdings" panose="05000000000000000000" pitchFamily="2" charset="2"/>
              <a:buChar char="ü"/>
            </a:pPr>
            <a:r>
              <a:rPr lang="cs-CZ" sz="1600" b="1" dirty="0"/>
              <a:t>kvalita zpracování 40 % </a:t>
            </a:r>
            <a:r>
              <a:rPr lang="cs-CZ" sz="1600" dirty="0"/>
              <a:t>a </a:t>
            </a:r>
          </a:p>
          <a:p>
            <a:pPr marL="541338" indent="-271463">
              <a:spcBef>
                <a:spcPts val="0"/>
              </a:spcBef>
              <a:buFont typeface="Wingdings" panose="05000000000000000000" pitchFamily="2" charset="2"/>
              <a:buChar char="ü"/>
            </a:pPr>
            <a:r>
              <a:rPr lang="cs-CZ" sz="1600" b="1" dirty="0"/>
              <a:t>výrobní proces 15 % </a:t>
            </a:r>
            <a:r>
              <a:rPr lang="cs-CZ" sz="1600" dirty="0"/>
              <a:t>(transparentní dodavatelský řetězec, vyplácení spravedlivé mzdy, bezpečné pracovní podmínky – tj. dodržení úmluv ILO při výrobě).</a:t>
            </a:r>
          </a:p>
          <a:p>
            <a:pPr marL="0" indent="0">
              <a:spcBef>
                <a:spcPts val="0"/>
              </a:spcBef>
              <a:buNone/>
            </a:pPr>
            <a:r>
              <a:rPr lang="cs-CZ" sz="1600" dirty="0">
                <a:hlinkClick r:id="rId3"/>
              </a:rPr>
              <a:t>Případová studie</a:t>
            </a:r>
            <a:r>
              <a:rPr lang="cs-CZ" sz="1600" dirty="0"/>
              <a:t>  </a:t>
            </a:r>
          </a:p>
          <a:p>
            <a:pPr marL="0" indent="0">
              <a:spcBef>
                <a:spcPts val="0"/>
              </a:spcBef>
              <a:buNone/>
            </a:pPr>
            <a:endParaRPr lang="cs-CZ" sz="1600" dirty="0"/>
          </a:p>
          <a:p>
            <a:pPr marL="0" indent="0">
              <a:spcBef>
                <a:spcPts val="0"/>
              </a:spcBef>
              <a:buNone/>
            </a:pPr>
            <a:endParaRPr lang="cs-CZ" sz="1600" dirty="0"/>
          </a:p>
          <a:p>
            <a:pPr>
              <a:spcBef>
                <a:spcPts val="0"/>
              </a:spcBef>
            </a:pPr>
            <a:r>
              <a:rPr lang="cs-CZ" sz="1600" dirty="0"/>
              <a:t>nákup </a:t>
            </a:r>
            <a:r>
              <a:rPr lang="cs-CZ" sz="1600" dirty="0">
                <a:hlinkClick r:id="rId4"/>
              </a:rPr>
              <a:t>textilu MPSV </a:t>
            </a:r>
            <a:endParaRPr lang="cs-CZ" sz="1600" dirty="0"/>
          </a:p>
          <a:p>
            <a:pPr>
              <a:spcBef>
                <a:spcPts val="0"/>
              </a:spcBef>
            </a:pPr>
            <a:r>
              <a:rPr lang="cs-CZ" sz="1600" dirty="0"/>
              <a:t>rakouská platforma </a:t>
            </a:r>
            <a:r>
              <a:rPr lang="cs-CZ" sz="1600" dirty="0" err="1"/>
              <a:t>naBe</a:t>
            </a:r>
            <a:r>
              <a:rPr lang="cs-CZ" sz="1600" dirty="0"/>
              <a:t>: standard OEKO-TEX </a:t>
            </a:r>
          </a:p>
          <a:p>
            <a:pPr marL="357188" indent="0">
              <a:spcBef>
                <a:spcPts val="0"/>
              </a:spcBef>
              <a:buNone/>
            </a:pPr>
            <a:r>
              <a:rPr lang="cs-CZ" sz="1600" dirty="0"/>
              <a:t>(případně navíc hodnocení podílu </a:t>
            </a:r>
            <a:r>
              <a:rPr lang="cs-CZ" sz="1600" dirty="0" err="1"/>
              <a:t>biobavlny</a:t>
            </a:r>
            <a:r>
              <a:rPr lang="cs-CZ" sz="1600" dirty="0"/>
              <a:t>)</a:t>
            </a:r>
          </a:p>
          <a:p>
            <a:pPr>
              <a:spcBef>
                <a:spcPts val="0"/>
              </a:spcBef>
            </a:pPr>
            <a:r>
              <a:rPr lang="cs-CZ" sz="1600" dirty="0"/>
              <a:t>podíl recyklované složky – </a:t>
            </a:r>
            <a:r>
              <a:rPr lang="cs-CZ" sz="1600" dirty="0">
                <a:hlinkClick r:id="rId5"/>
              </a:rPr>
              <a:t>osušky a ručníky </a:t>
            </a:r>
          </a:p>
          <a:p>
            <a:pPr marL="357188" indent="-357188">
              <a:spcBef>
                <a:spcPts val="0"/>
              </a:spcBef>
              <a:buNone/>
            </a:pPr>
            <a:r>
              <a:rPr lang="cs-CZ" sz="1600" dirty="0"/>
              <a:t>	</a:t>
            </a:r>
            <a:r>
              <a:rPr lang="cs-CZ" sz="1600" dirty="0">
                <a:hlinkClick r:id="rId5"/>
              </a:rPr>
              <a:t>nizozemské armády</a:t>
            </a:r>
            <a:endParaRPr lang="cs-CZ" sz="1600" dirty="0"/>
          </a:p>
        </p:txBody>
      </p:sp>
      <p:pic>
        <p:nvPicPr>
          <p:cNvPr id="4" name="Obrázek 3">
            <a:extLst>
              <a:ext uri="{FF2B5EF4-FFF2-40B4-BE49-F238E27FC236}">
                <a16:creationId xmlns:a16="http://schemas.microsoft.com/office/drawing/2014/main" id="{2109281D-C785-41F2-88B1-C4CD5F29B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508104" y="2980613"/>
            <a:ext cx="2452014" cy="195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58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4653C7A4-098F-4843-9F52-2E9796B9F8F3}"/>
              </a:ext>
            </a:extLst>
          </p:cNvPr>
          <p:cNvSpPr/>
          <p:nvPr/>
        </p:nvSpPr>
        <p:spPr>
          <a:xfrm>
            <a:off x="251518" y="1059582"/>
            <a:ext cx="7735228" cy="369331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Nákup potravin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hlinkClick r:id="rId3"/>
              </a:rPr>
              <a:t>akce</a:t>
            </a: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i catering při zajištění chodu úřadu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stravování ve školách, nemocnicích, domovech sociální péče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stravování pro zaměstnance ve veřejné správě</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2782888" marR="0" lvl="0" indent="-3651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Aspekty odpovědného veřejného zadávání</a:t>
            </a:r>
          </a:p>
          <a:p>
            <a:pPr marL="3240088" marR="0" lvl="2" indent="-3651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podpora sociálních podniků (57% gastro)</a:t>
            </a:r>
          </a:p>
          <a:p>
            <a:pPr marL="3240088" marR="0" lvl="2" indent="-3651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sezónní produkce/čerstvá sezónní produkce, potraviny z krátkého dodavatelského řetězce (§ 37a písm. a) ZZVZ), ekologická produkce, vyšší režimy jakosti, zamezení plýtvání potravinami, eliminace obalů…</a:t>
            </a:r>
          </a:p>
          <a:p>
            <a:pPr marL="3240088" marR="0" lvl="2" indent="-3651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etické nakupování - </a:t>
            </a:r>
            <a:r>
              <a:rPr kumimoji="0" lang="cs-CZ" sz="18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fairtrade</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ovéPole 1">
            <a:extLst>
              <a:ext uri="{FF2B5EF4-FFF2-40B4-BE49-F238E27FC236}">
                <a16:creationId xmlns:a16="http://schemas.microsoft.com/office/drawing/2014/main" id="{BFA8542B-BA19-4D49-B252-01D7EBC6E916}"/>
              </a:ext>
            </a:extLst>
          </p:cNvPr>
          <p:cNvSpPr txBox="1"/>
          <p:nvPr/>
        </p:nvSpPr>
        <p:spPr>
          <a:xfrm>
            <a:off x="107504" y="203423"/>
            <a:ext cx="7030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black"/>
                </a:solidFill>
                <a:effectLst/>
                <a:uLnTx/>
                <a:uFillTx/>
                <a:latin typeface="Calibri"/>
                <a:ea typeface="+mn-ea"/>
                <a:cs typeface="+mn-cs"/>
              </a:rPr>
              <a:t>Potraviny: občerstvení a stravování</a:t>
            </a:r>
            <a:endParaRPr kumimoji="0" lang="cs-CZ"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807">
            <a:extLst>
              <a:ext uri="{FF2B5EF4-FFF2-40B4-BE49-F238E27FC236}">
                <a16:creationId xmlns:a16="http://schemas.microsoft.com/office/drawing/2014/main" id="{B6379FB7-4E00-4B33-96E5-953D3F7DB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70220"/>
            <a:ext cx="2304242" cy="135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s://upload.wikimedia.org/wikipedia/en/thumb/6/6b/Fairtrade_Certification_Mark.svg/220px-Fairtrade_Certification_Mark.svg.png">
            <a:hlinkClick r:id="rId5"/>
            <a:extLst>
              <a:ext uri="{FF2B5EF4-FFF2-40B4-BE49-F238E27FC236}">
                <a16:creationId xmlns:a16="http://schemas.microsoft.com/office/drawing/2014/main" id="{EE46E7A2-5851-45CC-8233-9C4B2C047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992662"/>
            <a:ext cx="1876994" cy="187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461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4653C7A4-098F-4843-9F52-2E9796B9F8F3}"/>
              </a:ext>
            </a:extLst>
          </p:cNvPr>
          <p:cNvSpPr/>
          <p:nvPr/>
        </p:nvSpPr>
        <p:spPr>
          <a:xfrm>
            <a:off x="467544" y="1995686"/>
            <a:ext cx="7632848"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76B729"/>
                </a:solidFill>
                <a:effectLst/>
                <a:uLnTx/>
                <a:uFillTx/>
                <a:latin typeface="Helvetica Neue"/>
                <a:ea typeface="+mn-ea"/>
                <a:cs typeface="+mn-cs"/>
                <a:hlinkClick r:id="rId3"/>
              </a:rPr>
              <a:t>Strategie „od zemědělce ke spotřebiteli“ pro spravedlivé, zdravé a ekologické potravinové systémy</a:t>
            </a:r>
            <a:r>
              <a:rPr kumimoji="0" lang="cs-CZ" sz="1600" b="0" i="0" u="none" strike="noStrike" kern="1200" cap="none" spc="0" normalizeH="0" baseline="0" noProof="0" dirty="0">
                <a:ln>
                  <a:noFill/>
                </a:ln>
                <a:solidFill>
                  <a:srgbClr val="76B729"/>
                </a:solidFill>
                <a:effectLst/>
                <a:uLnTx/>
                <a:uFillTx/>
                <a:latin typeface="Helvetica Neue"/>
                <a:ea typeface="+mn-ea"/>
                <a:cs typeface="+mn-cs"/>
              </a:rPr>
              <a:t> </a:t>
            </a:r>
            <a:r>
              <a:rPr kumimoji="0" lang="cs-CZ" sz="1600" b="0" i="0" u="none" strike="noStrike" kern="1200" cap="none" spc="0" normalizeH="0" baseline="0" noProof="0" dirty="0">
                <a:ln>
                  <a:noFill/>
                </a:ln>
                <a:solidFill>
                  <a:prstClr val="black"/>
                </a:solidFill>
                <a:effectLst/>
                <a:uLnTx/>
                <a:uFillTx/>
                <a:latin typeface="Helvetica Neue"/>
                <a:ea typeface="+mn-ea"/>
                <a:cs typeface="+mn-cs"/>
              </a:rPr>
              <a:t>Evropské komise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Helvetica Neue"/>
                <a:ea typeface="+mn-ea"/>
                <a:cs typeface="+mn-cs"/>
              </a:rPr>
              <a:t>Evropská komise vnímá tlak na zkrácení produkčních řetězců a potravinovou soběstačnost v Evropě.</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Helvetica Neue"/>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Helvetica Neue"/>
                <a:ea typeface="+mn-ea"/>
                <a:cs typeface="+mn-cs"/>
                <a:hlinkClick r:id="" action="ppaction://noaction"/>
              </a:rPr>
              <a:t>EU GPP kritéria pro zadávání zelených veřejných zakázek v EU pro stravování, stravovací služby a prodejní automaty</a:t>
            </a:r>
            <a:endParaRPr kumimoji="0" lang="cs-CZ" sz="1600" b="0" i="0" u="none" strike="noStrike" kern="1200" cap="none" spc="0" normalizeH="0" baseline="0" noProof="0" dirty="0">
              <a:ln>
                <a:noFill/>
              </a:ln>
              <a:solidFill>
                <a:prstClr val="black"/>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sng"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prstClr val="black"/>
                </a:solidFill>
                <a:effectLst/>
                <a:uLnTx/>
                <a:uFillTx/>
                <a:latin typeface="Calibri"/>
                <a:ea typeface="+mn-ea"/>
                <a:cs typeface="+mn-cs"/>
                <a:hlinkClick r:id="" action="ppaction://noaction"/>
              </a:rPr>
              <a:t>Sdělení Komise – Pokyny EU k darování potravin (europa.eu)</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ovéPole 1">
            <a:extLst>
              <a:ext uri="{FF2B5EF4-FFF2-40B4-BE49-F238E27FC236}">
                <a16:creationId xmlns:a16="http://schemas.microsoft.com/office/drawing/2014/main" id="{BFA8542B-BA19-4D49-B252-01D7EBC6E916}"/>
              </a:ext>
            </a:extLst>
          </p:cNvPr>
          <p:cNvSpPr txBox="1"/>
          <p:nvPr/>
        </p:nvSpPr>
        <p:spPr>
          <a:xfrm>
            <a:off x="323528" y="339502"/>
            <a:ext cx="5400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black"/>
                </a:solidFill>
                <a:effectLst/>
                <a:uLnTx/>
                <a:uFillTx/>
                <a:latin typeface="Calibri"/>
                <a:ea typeface="+mn-ea"/>
                <a:cs typeface="+mn-cs"/>
              </a:rPr>
              <a:t>Udržitelné potravinové systémy</a:t>
            </a:r>
          </a:p>
        </p:txBody>
      </p:sp>
      <p:sp>
        <p:nvSpPr>
          <p:cNvPr id="4" name="Zástupný symbol pro číslo snímku 3">
            <a:extLst>
              <a:ext uri="{FF2B5EF4-FFF2-40B4-BE49-F238E27FC236}">
                <a16:creationId xmlns:a16="http://schemas.microsoft.com/office/drawing/2014/main" id="{9BB9DD97-2C15-4705-AB23-250980938F12}"/>
              </a:ext>
            </a:extLst>
          </p:cNvPr>
          <p:cNvSpPr>
            <a:spLocks noGrp="1"/>
          </p:cNvSpPr>
          <p:nvPr>
            <p:ph type="sldNum" sz="quarter" idx="12"/>
          </p:nvPr>
        </p:nvSpPr>
        <p:spPr>
          <a:xfrm>
            <a:off x="5148064" y="4869656"/>
            <a:ext cx="21336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Obrázek 4">
            <a:extLst>
              <a:ext uri="{FF2B5EF4-FFF2-40B4-BE49-F238E27FC236}">
                <a16:creationId xmlns:a16="http://schemas.microsoft.com/office/drawing/2014/main" id="{830ECAE2-DAC8-43DC-BD47-6C97C46A9134}"/>
              </a:ext>
            </a:extLst>
          </p:cNvPr>
          <p:cNvPicPr>
            <a:picLocks noChangeAspect="1"/>
          </p:cNvPicPr>
          <p:nvPr/>
        </p:nvPicPr>
        <p:blipFill>
          <a:blip r:embed="rId4"/>
          <a:stretch>
            <a:fillRect/>
          </a:stretch>
        </p:blipFill>
        <p:spPr>
          <a:xfrm>
            <a:off x="6228184" y="734724"/>
            <a:ext cx="1490077" cy="811568"/>
          </a:xfrm>
          <a:prstGeom prst="rect">
            <a:avLst/>
          </a:prstGeom>
        </p:spPr>
      </p:pic>
    </p:spTree>
    <p:extLst>
      <p:ext uri="{BB962C8B-B14F-4D97-AF65-F5344CB8AC3E}">
        <p14:creationId xmlns:p14="http://schemas.microsoft.com/office/powerpoint/2010/main" val="193774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44B07252-185B-45E4-9374-E97479018986}"/>
              </a:ext>
            </a:extLst>
          </p:cNvPr>
          <p:cNvSpPr>
            <a:spLocks noGrp="1"/>
          </p:cNvSpPr>
          <p:nvPr>
            <p:ph idx="1"/>
          </p:nvPr>
        </p:nvSpPr>
        <p:spPr>
          <a:xfrm>
            <a:off x="323528" y="339502"/>
            <a:ext cx="7848872" cy="4803998"/>
          </a:xfrm>
        </p:spPr>
        <p:txBody>
          <a:bodyPr>
            <a:normAutofit fontScale="77500" lnSpcReduction="20000"/>
          </a:bodyPr>
          <a:lstStyle/>
          <a:p>
            <a:pPr marL="0" indent="0">
              <a:spcBef>
                <a:spcPts val="0"/>
              </a:spcBef>
              <a:spcAft>
                <a:spcPts val="600"/>
              </a:spcAft>
              <a:buNone/>
            </a:pPr>
            <a:r>
              <a:rPr lang="cs-CZ" sz="2600" b="1" dirty="0"/>
              <a:t>Města Jičín a Děčín </a:t>
            </a:r>
          </a:p>
          <a:p>
            <a:pPr marL="0" indent="0">
              <a:spcBef>
                <a:spcPts val="0"/>
              </a:spcBef>
              <a:spcAft>
                <a:spcPts val="600"/>
              </a:spcAft>
              <a:buNone/>
            </a:pPr>
            <a:endParaRPr lang="cs-CZ" sz="2600" b="1" dirty="0"/>
          </a:p>
          <a:p>
            <a:pPr>
              <a:spcBef>
                <a:spcPts val="0"/>
              </a:spcBef>
              <a:spcAft>
                <a:spcPts val="600"/>
              </a:spcAft>
            </a:pPr>
            <a:r>
              <a:rPr lang="cs-CZ" sz="2600" dirty="0"/>
              <a:t>při akcích nahrazují </a:t>
            </a:r>
            <a:r>
              <a:rPr lang="cs-CZ" sz="2600" u="sng" dirty="0"/>
              <a:t>jednorázové </a:t>
            </a:r>
          </a:p>
          <a:p>
            <a:pPr>
              <a:spcBef>
                <a:spcPts val="0"/>
              </a:spcBef>
              <a:spcAft>
                <a:spcPts val="600"/>
              </a:spcAft>
              <a:tabLst>
                <a:tab pos="355600" algn="l"/>
              </a:tabLst>
            </a:pPr>
            <a:r>
              <a:rPr lang="cs-CZ" sz="2600" dirty="0"/>
              <a:t>	</a:t>
            </a:r>
            <a:r>
              <a:rPr lang="cs-CZ" sz="2600" u="sng" dirty="0"/>
              <a:t>plastové nádobí opakovaně použitelným</a:t>
            </a:r>
            <a:r>
              <a:rPr lang="cs-CZ" sz="2600" dirty="0"/>
              <a:t> </a:t>
            </a:r>
          </a:p>
          <a:p>
            <a:pPr>
              <a:spcBef>
                <a:spcPts val="0"/>
              </a:spcBef>
              <a:spcAft>
                <a:spcPts val="600"/>
              </a:spcAft>
            </a:pPr>
            <a:r>
              <a:rPr lang="cs-CZ" sz="2600" dirty="0"/>
              <a:t>balenou vodu </a:t>
            </a:r>
            <a:r>
              <a:rPr lang="cs-CZ" sz="2600" u="sng" dirty="0"/>
              <a:t>kohoutkovou</a:t>
            </a:r>
            <a:r>
              <a:rPr lang="cs-CZ" sz="2600" dirty="0"/>
              <a:t> ve džbánech a karafách</a:t>
            </a:r>
          </a:p>
          <a:p>
            <a:pPr>
              <a:spcBef>
                <a:spcPts val="0"/>
              </a:spcBef>
              <a:spcAft>
                <a:spcPts val="600"/>
              </a:spcAft>
            </a:pPr>
            <a:r>
              <a:rPr lang="cs-CZ" sz="2600" u="sng" dirty="0"/>
              <a:t>jednotlivá balení </a:t>
            </a:r>
            <a:r>
              <a:rPr lang="cs-CZ" sz="2600" dirty="0"/>
              <a:t>smetany do kávy </a:t>
            </a:r>
          </a:p>
          <a:p>
            <a:pPr marL="357188" indent="0">
              <a:spcBef>
                <a:spcPts val="0"/>
              </a:spcBef>
              <a:spcAft>
                <a:spcPts val="600"/>
              </a:spcAft>
              <a:buNone/>
            </a:pPr>
            <a:r>
              <a:rPr lang="cs-CZ" sz="2600" dirty="0"/>
              <a:t>a cukru větším balením </a:t>
            </a:r>
          </a:p>
          <a:p>
            <a:pPr>
              <a:spcBef>
                <a:spcPts val="0"/>
              </a:spcBef>
              <a:spcAft>
                <a:spcPts val="600"/>
              </a:spcAft>
            </a:pPr>
            <a:r>
              <a:rPr lang="cs-CZ" sz="2600" dirty="0"/>
              <a:t>snižují odpad (zejména plastový) </a:t>
            </a:r>
          </a:p>
          <a:p>
            <a:pPr marL="0" indent="0">
              <a:spcBef>
                <a:spcPts val="0"/>
              </a:spcBef>
              <a:spcAft>
                <a:spcPts val="600"/>
              </a:spcAft>
              <a:buNone/>
            </a:pPr>
            <a:endParaRPr lang="cs-CZ" sz="2600" dirty="0"/>
          </a:p>
          <a:p>
            <a:pPr marL="0" indent="0">
              <a:spcBef>
                <a:spcPts val="0"/>
              </a:spcBef>
              <a:spcAft>
                <a:spcPts val="600"/>
              </a:spcAft>
              <a:buNone/>
            </a:pPr>
            <a:r>
              <a:rPr lang="cs-CZ" sz="2600" dirty="0"/>
              <a:t>Vyvíjí snahu o nákupy </a:t>
            </a:r>
          </a:p>
          <a:p>
            <a:pPr>
              <a:spcBef>
                <a:spcPts val="0"/>
              </a:spcBef>
              <a:spcAft>
                <a:spcPts val="600"/>
              </a:spcAft>
              <a:buFontTx/>
              <a:buChar char="-"/>
            </a:pPr>
            <a:r>
              <a:rPr lang="cs-CZ" sz="2600" b="1" dirty="0"/>
              <a:t>sezónních, lokálních potravin</a:t>
            </a:r>
            <a:r>
              <a:rPr lang="cs-CZ" sz="2600" dirty="0"/>
              <a:t>, v Jičíně směřují i k nákupu ekologické produkce – na základě Strategie udržitelného stravování</a:t>
            </a:r>
          </a:p>
          <a:p>
            <a:pPr>
              <a:spcBef>
                <a:spcPts val="0"/>
              </a:spcBef>
              <a:spcAft>
                <a:spcPts val="600"/>
              </a:spcAft>
              <a:buFontTx/>
              <a:buChar char="-"/>
            </a:pPr>
            <a:r>
              <a:rPr lang="cs-CZ" sz="2600" dirty="0"/>
              <a:t>nákup </a:t>
            </a:r>
            <a:r>
              <a:rPr lang="cs-CZ" sz="2600" b="1" dirty="0"/>
              <a:t>udržitelných propagačních předmětů</a:t>
            </a:r>
            <a:r>
              <a:rPr lang="cs-CZ" sz="2600" dirty="0"/>
              <a:t>, nahrazování plastových tašek látkovými apod. </a:t>
            </a:r>
          </a:p>
          <a:p>
            <a:pPr marL="0" indent="0" algn="r">
              <a:spcBef>
                <a:spcPts val="0"/>
              </a:spcBef>
              <a:spcAft>
                <a:spcPts val="600"/>
              </a:spcAft>
              <a:buNone/>
            </a:pPr>
            <a:r>
              <a:rPr lang="cs-CZ" sz="2600" dirty="0"/>
              <a:t>Případová studie: </a:t>
            </a:r>
            <a:r>
              <a:rPr lang="cs-CZ" sz="2600" dirty="0">
                <a:hlinkClick r:id="rId2"/>
              </a:rPr>
              <a:t>Jičín </a:t>
            </a:r>
            <a:r>
              <a:rPr lang="cs-CZ" sz="2600" dirty="0"/>
              <a:t>a </a:t>
            </a:r>
            <a:r>
              <a:rPr lang="cs-CZ" sz="2600" dirty="0">
                <a:hlinkClick r:id="rId3"/>
              </a:rPr>
              <a:t>Děčín</a:t>
            </a:r>
            <a:endParaRPr lang="cs-CZ" sz="2600" dirty="0"/>
          </a:p>
          <a:p>
            <a:pPr marL="0" indent="0">
              <a:spcBef>
                <a:spcPts val="0"/>
              </a:spcBef>
              <a:spcAft>
                <a:spcPts val="600"/>
              </a:spcAft>
              <a:buNone/>
            </a:pPr>
            <a:endParaRPr lang="cs-CZ" sz="2100" b="1" dirty="0"/>
          </a:p>
          <a:p>
            <a:pPr marL="0" indent="0">
              <a:spcBef>
                <a:spcPts val="0"/>
              </a:spcBef>
              <a:spcAft>
                <a:spcPts val="600"/>
              </a:spcAft>
              <a:buNone/>
            </a:pPr>
            <a:endParaRPr lang="cs-CZ" sz="2100" b="1" dirty="0"/>
          </a:p>
          <a:p>
            <a:pPr lvl="0">
              <a:spcBef>
                <a:spcPts val="0"/>
              </a:spcBef>
            </a:pPr>
            <a:endParaRPr lang="cs-CZ" sz="1800" dirty="0"/>
          </a:p>
        </p:txBody>
      </p:sp>
      <p:sp>
        <p:nvSpPr>
          <p:cNvPr id="4" name="Zástupný symbol pro číslo snímku 3">
            <a:extLst>
              <a:ext uri="{FF2B5EF4-FFF2-40B4-BE49-F238E27FC236}">
                <a16:creationId xmlns:a16="http://schemas.microsoft.com/office/drawing/2014/main" id="{AEA0C58F-EE45-4E2F-8CC4-E2E74596BF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19">
            <a:extLst>
              <a:ext uri="{FF2B5EF4-FFF2-40B4-BE49-F238E27FC236}">
                <a16:creationId xmlns:a16="http://schemas.microsoft.com/office/drawing/2014/main" id="{CA9508E4-7548-40DC-9092-8E7EECEB77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88024" y="1923289"/>
            <a:ext cx="936104" cy="15453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Obrázek 2">
            <a:extLst>
              <a:ext uri="{FF2B5EF4-FFF2-40B4-BE49-F238E27FC236}">
                <a16:creationId xmlns:a16="http://schemas.microsoft.com/office/drawing/2014/main" id="{088B678F-E564-42A7-BFDC-D59A7A6986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94755"/>
            <a:ext cx="1992709"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45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Obdélník 6">
            <a:extLst>
              <a:ext uri="{FF2B5EF4-FFF2-40B4-BE49-F238E27FC236}">
                <a16:creationId xmlns:a16="http://schemas.microsoft.com/office/drawing/2014/main" id="{10330D19-974C-4183-9C9C-AA019929625D}"/>
              </a:ext>
            </a:extLst>
          </p:cNvPr>
          <p:cNvSpPr/>
          <p:nvPr/>
        </p:nvSpPr>
        <p:spPr>
          <a:xfrm>
            <a:off x="3071465" y="558891"/>
            <a:ext cx="5246082" cy="4025717"/>
          </a:xfrm>
          <a:prstGeom prst="rect">
            <a:avLst/>
          </a:prstGeom>
        </p:spPr>
        <p:txBody>
          <a:bodyPr wrap="square">
            <a:spAutoFit/>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Předměty plnění na sovz.cz:</a:t>
            </a: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2"/>
              </a:rPr>
              <a:t> </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3"/>
              </a:rPr>
              <a:t>Stravování, kantýny a bistra | SOVZ</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4"/>
              </a:rPr>
              <a:t>Pořádání konferencí, seminářů a akcí udržitelně | SOVZ</a:t>
            </a:r>
            <a:endParaRPr kumimoji="0" lang="cs-CZ" sz="1800" b="0" i="0" u="none"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457200" marR="0" lvl="1" indent="0" algn="l" defTabSz="914400" rtl="0" eaLnBrk="1" fontAlgn="auto" latinLnBrk="0" hangingPunct="1">
              <a:lnSpc>
                <a:spcPct val="90000"/>
              </a:lnSpc>
              <a:spcBef>
                <a:spcPct val="2000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 action="ppaction://noaction"/>
              </a:rPr>
              <a:t>Soubor požadavků využitelných při nákupu potravin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Další zdroje informací na sovz.cz:</a:t>
            </a: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2"/>
              </a:rPr>
              <a:t> </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5"/>
              </a:rPr>
              <a:t>Odpovědný přístup ke stravování a nákupu potravin (nejen) ve veřejných zakázkách (</a:t>
            </a:r>
            <a:r>
              <a:rPr kumimoji="0" lang="cs-CZ" sz="1800" b="0" i="0" u="none" strike="noStrike" kern="1200" cap="none" spc="0" normalizeH="0" baseline="0" noProof="0" dirty="0" err="1">
                <a:ln>
                  <a:noFill/>
                </a:ln>
                <a:solidFill>
                  <a:prstClr val="black"/>
                </a:solidFill>
                <a:effectLst/>
                <a:uLnTx/>
                <a:uFillTx/>
                <a:latin typeface="Calibri"/>
                <a:ea typeface="+mn-ea"/>
                <a:cs typeface="+mn-cs"/>
                <a:hlinkClick r:id="rId5"/>
              </a:rPr>
              <a:t>videoseminář</a:t>
            </a: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5"/>
              </a:rPr>
              <a: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6"/>
              </a:rPr>
              <a:t>Záznam Konference Odpovědné veřejné zadávání 2021</a:t>
            </a:r>
            <a:r>
              <a:rPr kumimoji="0" lang="cs-CZ" sz="1800" b="0" i="0" u="none" strike="noStrike" kern="1200" cap="none" spc="0" normalizeH="0" baseline="0" noProof="0" dirty="0">
                <a:ln>
                  <a:noFill/>
                </a:ln>
                <a:solidFill>
                  <a:prstClr val="black"/>
                </a:solidFill>
                <a:effectLst/>
                <a:uLnTx/>
                <a:uFillTx/>
                <a:latin typeface="Calibri"/>
                <a:ea typeface="+mn-ea"/>
                <a:cs typeface="+mn-cs"/>
              </a:rPr>
              <a:t> Blok Udržitelnost při nakupování potravin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hlinkClick r:id="rId7"/>
              </a:rPr>
              <a:t>Veřejné zakázky v praxi: článek Stravovani_pod_lupou_vzvp.pdf (sovz.cz)</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SOVZ_publikace udrzitelne titulka">
            <a:hlinkClick r:id="rId8"/>
            <a:extLst>
              <a:ext uri="{FF2B5EF4-FFF2-40B4-BE49-F238E27FC236}">
                <a16:creationId xmlns:a16="http://schemas.microsoft.com/office/drawing/2014/main" id="{B014F235-8528-4AE4-82C7-F411952EE16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57074" y="861328"/>
            <a:ext cx="2413260" cy="2646526"/>
          </a:xfrm>
          <a:prstGeom prst="rect">
            <a:avLst/>
          </a:prstGeom>
          <a:solidFill>
            <a:srgbClr val="FFFFFF"/>
          </a:solidFill>
        </p:spPr>
      </p:pic>
    </p:spTree>
    <p:extLst>
      <p:ext uri="{BB962C8B-B14F-4D97-AF65-F5344CB8AC3E}">
        <p14:creationId xmlns:p14="http://schemas.microsoft.com/office/powerpoint/2010/main" val="1698603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4A4618-400B-48D8-9992-A39EC0AD79CD}"/>
              </a:ext>
            </a:extLst>
          </p:cNvPr>
          <p:cNvSpPr>
            <a:spLocks noGrp="1"/>
          </p:cNvSpPr>
          <p:nvPr>
            <p:ph type="title"/>
          </p:nvPr>
        </p:nvSpPr>
        <p:spPr>
          <a:xfrm>
            <a:off x="251520" y="205979"/>
            <a:ext cx="8435280" cy="375381"/>
          </a:xfrm>
        </p:spPr>
        <p:txBody>
          <a:bodyPr>
            <a:noAutofit/>
          </a:bodyPr>
          <a:lstStyle/>
          <a:p>
            <a:pPr algn="l"/>
            <a:r>
              <a:rPr lang="cs-CZ" sz="2800" b="1" dirty="0"/>
              <a:t>Nábytek a vybavení interiérů</a:t>
            </a:r>
          </a:p>
        </p:txBody>
      </p:sp>
      <p:sp>
        <p:nvSpPr>
          <p:cNvPr id="6" name="Zástupný obsah 5">
            <a:extLst>
              <a:ext uri="{FF2B5EF4-FFF2-40B4-BE49-F238E27FC236}">
                <a16:creationId xmlns:a16="http://schemas.microsoft.com/office/drawing/2014/main" id="{44B07252-185B-45E4-9374-E97479018986}"/>
              </a:ext>
            </a:extLst>
          </p:cNvPr>
          <p:cNvSpPr>
            <a:spLocks noGrp="1"/>
          </p:cNvSpPr>
          <p:nvPr>
            <p:ph idx="1"/>
          </p:nvPr>
        </p:nvSpPr>
        <p:spPr>
          <a:xfrm>
            <a:off x="323528" y="767235"/>
            <a:ext cx="7920880" cy="4170286"/>
          </a:xfrm>
        </p:spPr>
        <p:txBody>
          <a:bodyPr>
            <a:normAutofit fontScale="92500" lnSpcReduction="10000"/>
          </a:bodyPr>
          <a:lstStyle/>
          <a:p>
            <a:pPr marL="0" indent="0">
              <a:buNone/>
            </a:pPr>
            <a:r>
              <a:rPr lang="cs-CZ" sz="1800" b="1" dirty="0"/>
              <a:t>Lužánky, středisko volného času – nábytek pro firemní mateřskou školku</a:t>
            </a:r>
          </a:p>
          <a:p>
            <a:pPr marL="182563" indent="-182563"/>
            <a:r>
              <a:rPr lang="cs-CZ" sz="1800" dirty="0"/>
              <a:t>požadavky na technické parametry: nebezpečné látky, obsah formaldehydu a těkavých látek, složení použitých změkčovadel, obsah těkavých organických sloučenin, materiály používaných na obaly. </a:t>
            </a:r>
          </a:p>
          <a:p>
            <a:pPr marL="182563" indent="-182563"/>
            <a:r>
              <a:rPr lang="cs-CZ" sz="1800" dirty="0"/>
              <a:t>certifikovaný EŠV nábytek a venkovní dřevěné hrací prvky: </a:t>
            </a:r>
            <a:r>
              <a:rPr lang="cs-CZ" sz="1800" dirty="0">
                <a:hlinkClick r:id="rId2"/>
              </a:rPr>
              <a:t>Případová studie </a:t>
            </a:r>
            <a:endParaRPr lang="cs-CZ" sz="1800" dirty="0"/>
          </a:p>
          <a:p>
            <a:pPr marL="0" lvl="0" indent="0">
              <a:spcBef>
                <a:spcPts val="0"/>
              </a:spcBef>
              <a:buNone/>
            </a:pPr>
            <a:endParaRPr lang="cs-CZ" sz="1800" b="1" dirty="0"/>
          </a:p>
          <a:p>
            <a:pPr marL="0" lvl="0" indent="0">
              <a:spcBef>
                <a:spcPts val="0"/>
              </a:spcBef>
              <a:buNone/>
            </a:pPr>
            <a:r>
              <a:rPr lang="cs-CZ" sz="1800" b="1" dirty="0"/>
              <a:t>MPSV: </a:t>
            </a:r>
            <a:r>
              <a:rPr lang="cs-CZ" sz="1800" dirty="0"/>
              <a:t>centrální nákup nábytku</a:t>
            </a:r>
          </a:p>
          <a:p>
            <a:pPr lvl="0">
              <a:spcBef>
                <a:spcPts val="0"/>
              </a:spcBef>
              <a:buFont typeface="Wingdings" panose="05000000000000000000" pitchFamily="2" charset="2"/>
              <a:buChar char="ü"/>
            </a:pPr>
            <a:r>
              <a:rPr lang="cs-CZ" sz="1800" dirty="0"/>
              <a:t>využívá v rámci DNS rozpracované </a:t>
            </a:r>
          </a:p>
          <a:p>
            <a:pPr marL="0" lvl="0" indent="0">
              <a:spcBef>
                <a:spcPts val="0"/>
              </a:spcBef>
              <a:buNone/>
              <a:tabLst>
                <a:tab pos="357188" algn="l"/>
              </a:tabLst>
            </a:pPr>
            <a:r>
              <a:rPr lang="cs-CZ" sz="1800" dirty="0"/>
              <a:t>	</a:t>
            </a:r>
            <a:r>
              <a:rPr lang="cs-CZ" sz="1800" dirty="0">
                <a:hlinkClick r:id="rId3"/>
              </a:rPr>
              <a:t>požadavky na nábytek </a:t>
            </a:r>
            <a:r>
              <a:rPr lang="cs-CZ" sz="1800" dirty="0"/>
              <a:t>vytvořené </a:t>
            </a:r>
          </a:p>
          <a:p>
            <a:pPr marL="0" lvl="0" indent="0">
              <a:spcBef>
                <a:spcPts val="0"/>
              </a:spcBef>
              <a:buNone/>
              <a:tabLst>
                <a:tab pos="357188" algn="l"/>
              </a:tabLst>
            </a:pPr>
            <a:r>
              <a:rPr lang="cs-CZ" sz="1800" dirty="0"/>
              <a:t>	ve spolupráci s CENIA </a:t>
            </a:r>
          </a:p>
          <a:p>
            <a:pPr lvl="0">
              <a:spcBef>
                <a:spcPts val="0"/>
              </a:spcBef>
              <a:buFont typeface="Wingdings" panose="05000000000000000000" pitchFamily="2" charset="2"/>
              <a:buChar char="ü"/>
            </a:pPr>
            <a:r>
              <a:rPr lang="cs-CZ" sz="1800" dirty="0"/>
              <a:t>lze je prokázat ekoznačkou EŠV, </a:t>
            </a:r>
          </a:p>
          <a:p>
            <a:pPr marL="0" lvl="0" indent="0">
              <a:spcBef>
                <a:spcPts val="0"/>
              </a:spcBef>
              <a:buNone/>
              <a:tabLst>
                <a:tab pos="357188" algn="l"/>
              </a:tabLst>
            </a:pPr>
            <a:r>
              <a:rPr lang="cs-CZ" sz="1800" dirty="0"/>
              <a:t>	Ekoznačkou EU: </a:t>
            </a:r>
            <a:r>
              <a:rPr lang="cs-CZ" sz="1800" dirty="0">
                <a:hlinkClick r:id="rId4"/>
              </a:rPr>
              <a:t>Případová studie </a:t>
            </a:r>
            <a:endParaRPr lang="cs-CZ" sz="1800" b="1"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dirty="0"/>
              <a:t>Publikace </a:t>
            </a:r>
            <a:r>
              <a:rPr lang="cs-CZ" sz="1800" dirty="0">
                <a:hlinkClick r:id="rId5"/>
              </a:rPr>
              <a:t>Odpovědné veřejné zadávání a cirkulární ekonomika - Nábytek</a:t>
            </a:r>
            <a:endParaRPr lang="cs-CZ" sz="1800" dirty="0"/>
          </a:p>
          <a:p>
            <a:pPr marL="0" indent="0">
              <a:buNone/>
            </a:pPr>
            <a:endParaRPr lang="cs-CZ" sz="1800" dirty="0"/>
          </a:p>
          <a:p>
            <a:pPr marL="0" indent="0">
              <a:buNone/>
            </a:pPr>
            <a:endParaRPr lang="cs-CZ" sz="1800" dirty="0"/>
          </a:p>
        </p:txBody>
      </p:sp>
      <p:sp>
        <p:nvSpPr>
          <p:cNvPr id="4" name="Zástupný symbol pro číslo snímku 3">
            <a:extLst>
              <a:ext uri="{FF2B5EF4-FFF2-40B4-BE49-F238E27FC236}">
                <a16:creationId xmlns:a16="http://schemas.microsoft.com/office/drawing/2014/main" id="{AEA0C58F-EE45-4E2F-8CC4-E2E74596BF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2" descr="C:\Users\monika.dobrovodska\Documents\Partneři\JmK\oranžová třída holčičky.JPG">
            <a:extLst>
              <a:ext uri="{FF2B5EF4-FFF2-40B4-BE49-F238E27FC236}">
                <a16:creationId xmlns:a16="http://schemas.microsoft.com/office/drawing/2014/main" id="{7089FE79-1234-4816-A762-8A75BF31F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2317869"/>
            <a:ext cx="2850604" cy="183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9BAF75CB-254D-495F-A32A-2661BA0063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3587287"/>
            <a:ext cx="1212906" cy="124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65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44B07252-185B-45E4-9374-E97479018986}"/>
              </a:ext>
            </a:extLst>
          </p:cNvPr>
          <p:cNvSpPr>
            <a:spLocks noGrp="1"/>
          </p:cNvSpPr>
          <p:nvPr>
            <p:ph idx="1"/>
          </p:nvPr>
        </p:nvSpPr>
        <p:spPr>
          <a:xfrm>
            <a:off x="323528" y="411510"/>
            <a:ext cx="8363272" cy="4629598"/>
          </a:xfrm>
        </p:spPr>
        <p:txBody>
          <a:bodyPr>
            <a:noAutofit/>
          </a:bodyPr>
          <a:lstStyle/>
          <a:p>
            <a:pPr marL="0" indent="0">
              <a:spcBef>
                <a:spcPts val="0"/>
              </a:spcBef>
              <a:buNone/>
            </a:pPr>
            <a:r>
              <a:rPr lang="cs-CZ" sz="2000" b="1" dirty="0"/>
              <a:t>Zdravotnická organizace Public </a:t>
            </a:r>
            <a:r>
              <a:rPr lang="cs-CZ" sz="2000" b="1" dirty="0" err="1"/>
              <a:t>Health</a:t>
            </a:r>
            <a:r>
              <a:rPr lang="cs-CZ" sz="2000" b="1" dirty="0"/>
              <a:t> Wales</a:t>
            </a:r>
            <a:endParaRPr lang="cs-CZ" sz="2000" dirty="0"/>
          </a:p>
          <a:p>
            <a:pPr marL="355600" indent="-355600">
              <a:spcBef>
                <a:spcPts val="0"/>
              </a:spcBef>
              <a:buFontTx/>
              <a:buChar char="-"/>
            </a:pPr>
            <a:r>
              <a:rPr lang="cs-CZ" sz="1800" dirty="0"/>
              <a:t>z malých kanceláří do </a:t>
            </a:r>
            <a:r>
              <a:rPr lang="cs-CZ" sz="1800" b="1" dirty="0"/>
              <a:t>nové budovy </a:t>
            </a:r>
            <a:r>
              <a:rPr lang="cs-CZ" sz="1800" dirty="0"/>
              <a:t>s velkými open-</a:t>
            </a:r>
            <a:r>
              <a:rPr lang="cs-CZ" sz="1800" dirty="0" err="1"/>
              <a:t>space</a:t>
            </a:r>
            <a:r>
              <a:rPr lang="cs-CZ" sz="1800" dirty="0"/>
              <a:t> kancelářemi</a:t>
            </a:r>
          </a:p>
          <a:p>
            <a:pPr marL="0" indent="0">
              <a:spcBef>
                <a:spcPts val="0"/>
              </a:spcBef>
              <a:buNone/>
            </a:pPr>
            <a:endParaRPr lang="cs-CZ" sz="1800" dirty="0"/>
          </a:p>
          <a:p>
            <a:pPr marL="0" indent="0">
              <a:spcBef>
                <a:spcPts val="0"/>
              </a:spcBef>
              <a:buNone/>
            </a:pPr>
            <a:r>
              <a:rPr lang="cs-CZ" sz="1800" dirty="0"/>
              <a:t>Snaha zadavatele:</a:t>
            </a:r>
          </a:p>
          <a:p>
            <a:pPr>
              <a:spcBef>
                <a:spcPts val="0"/>
              </a:spcBef>
              <a:buFontTx/>
              <a:buChar char="-"/>
            </a:pPr>
            <a:r>
              <a:rPr lang="cs-CZ" sz="1800" dirty="0"/>
              <a:t>využít v co největší míře stávající kvalitní </a:t>
            </a:r>
          </a:p>
          <a:p>
            <a:pPr marL="355600" indent="-355600">
              <a:spcBef>
                <a:spcPts val="0"/>
              </a:spcBef>
              <a:buNone/>
            </a:pPr>
            <a:r>
              <a:rPr lang="cs-CZ" sz="1800" dirty="0"/>
              <a:t>	nábytek</a:t>
            </a:r>
          </a:p>
          <a:p>
            <a:pPr>
              <a:spcBef>
                <a:spcPts val="0"/>
              </a:spcBef>
              <a:buFontTx/>
              <a:buChar char="-"/>
            </a:pPr>
            <a:r>
              <a:rPr lang="cs-CZ" sz="1800" dirty="0"/>
              <a:t>minimalizace obalů při přepravě, původ </a:t>
            </a:r>
          </a:p>
          <a:p>
            <a:pPr marL="355600" indent="-355600">
              <a:spcBef>
                <a:spcPts val="0"/>
              </a:spcBef>
              <a:buNone/>
            </a:pPr>
            <a:r>
              <a:rPr lang="cs-CZ" sz="1800" dirty="0"/>
              <a:t>	z udržitelných zdrojů a recyklaci</a:t>
            </a:r>
          </a:p>
          <a:p>
            <a:pPr marL="355600" indent="-355600">
              <a:spcBef>
                <a:spcPts val="0"/>
              </a:spcBef>
              <a:buNone/>
            </a:pPr>
            <a:r>
              <a:rPr lang="cs-CZ" sz="1800" dirty="0"/>
              <a:t>-	kritéria hodnocení: 60 % kvalita a 40 % cena </a:t>
            </a:r>
          </a:p>
          <a:p>
            <a:pPr marL="0" indent="0">
              <a:spcBef>
                <a:spcPts val="0"/>
              </a:spcBef>
              <a:buNone/>
            </a:pPr>
            <a:endParaRPr lang="cs-CZ" sz="1800" dirty="0"/>
          </a:p>
          <a:p>
            <a:pPr marL="0" indent="0">
              <a:spcBef>
                <a:spcPts val="0"/>
              </a:spcBef>
              <a:buNone/>
            </a:pPr>
            <a:r>
              <a:rPr lang="cs-CZ" sz="1800" dirty="0"/>
              <a:t>			Vybraný dodavatel byl schopen </a:t>
            </a:r>
          </a:p>
          <a:p>
            <a:pPr marL="3140075" indent="-269875">
              <a:spcBef>
                <a:spcPts val="0"/>
              </a:spcBef>
            </a:pPr>
            <a:r>
              <a:rPr lang="cs-CZ" sz="1800" dirty="0"/>
              <a:t>znovu využít 45 % položek </a:t>
            </a:r>
          </a:p>
          <a:p>
            <a:pPr marL="3140075" indent="-269875">
              <a:spcBef>
                <a:spcPts val="0"/>
              </a:spcBef>
            </a:pPr>
            <a:r>
              <a:rPr lang="cs-CZ" sz="1800" dirty="0"/>
              <a:t>49 % existujících položek bylo přepracováno </a:t>
            </a:r>
          </a:p>
          <a:p>
            <a:pPr marL="3140075" indent="-269875">
              <a:spcBef>
                <a:spcPts val="0"/>
              </a:spcBef>
            </a:pPr>
            <a:r>
              <a:rPr lang="cs-CZ" sz="1800" b="1" dirty="0"/>
              <a:t>pouze 6 % položek bylo zcela nově nakoupeno</a:t>
            </a:r>
          </a:p>
          <a:p>
            <a:pPr>
              <a:spcBef>
                <a:spcPts val="0"/>
              </a:spcBef>
            </a:pPr>
            <a:endParaRPr lang="cs-CZ" sz="1800" dirty="0"/>
          </a:p>
          <a:p>
            <a:pPr marL="0" indent="0">
              <a:spcBef>
                <a:spcPts val="0"/>
              </a:spcBef>
              <a:buNone/>
            </a:pPr>
            <a:r>
              <a:rPr lang="cs-CZ" sz="1800" dirty="0"/>
              <a:t>Celkem </a:t>
            </a:r>
            <a:r>
              <a:rPr lang="cs-CZ" sz="1800" b="1" dirty="0"/>
              <a:t>41 tun </a:t>
            </a:r>
            <a:r>
              <a:rPr lang="cs-CZ" sz="1800" dirty="0"/>
              <a:t>různých položek nábytku </a:t>
            </a:r>
            <a:r>
              <a:rPr lang="cs-CZ" sz="1800" b="1" dirty="0"/>
              <a:t>se nestalo odpadem</a:t>
            </a:r>
            <a:r>
              <a:rPr lang="cs-CZ" sz="1800" dirty="0"/>
              <a:t>. </a:t>
            </a:r>
            <a:r>
              <a:rPr lang="cs-CZ" sz="1800" dirty="0">
                <a:hlinkClick r:id="rId2"/>
              </a:rPr>
              <a:t>Případová studie</a:t>
            </a:r>
            <a:endParaRPr lang="cs-CZ" sz="1800" dirty="0"/>
          </a:p>
          <a:p>
            <a:pPr lvl="0">
              <a:lnSpc>
                <a:spcPct val="90000"/>
              </a:lnSpc>
              <a:spcBef>
                <a:spcPts val="0"/>
              </a:spcBef>
              <a:spcAft>
                <a:spcPts val="600"/>
              </a:spcAft>
            </a:pPr>
            <a:endParaRPr lang="cs-CZ" sz="2000" dirty="0"/>
          </a:p>
          <a:p>
            <a:pPr marL="0" lvl="0" indent="0">
              <a:lnSpc>
                <a:spcPct val="90000"/>
              </a:lnSpc>
              <a:spcBef>
                <a:spcPts val="0"/>
              </a:spcBef>
              <a:buNone/>
            </a:pPr>
            <a:endParaRPr lang="cs-CZ" sz="1400" dirty="0"/>
          </a:p>
        </p:txBody>
      </p:sp>
      <p:sp>
        <p:nvSpPr>
          <p:cNvPr id="4" name="Zástupný symbol pro číslo snímku 3">
            <a:extLst>
              <a:ext uri="{FF2B5EF4-FFF2-40B4-BE49-F238E27FC236}">
                <a16:creationId xmlns:a16="http://schemas.microsoft.com/office/drawing/2014/main" id="{AEA0C58F-EE45-4E2F-8CC4-E2E74596BF42}"/>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F00C0611-A051-4D19-BFAC-E438F04A4E9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27</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Obrázek 1">
            <a:extLst>
              <a:ext uri="{FF2B5EF4-FFF2-40B4-BE49-F238E27FC236}">
                <a16:creationId xmlns:a16="http://schemas.microsoft.com/office/drawing/2014/main" id="{F1034760-2FB7-4D44-AF3E-5045C5972E30}"/>
              </a:ext>
            </a:extLst>
          </p:cNvPr>
          <p:cNvPicPr>
            <a:picLocks noChangeAspect="1"/>
          </p:cNvPicPr>
          <p:nvPr/>
        </p:nvPicPr>
        <p:blipFill>
          <a:blip r:embed="rId3"/>
          <a:stretch>
            <a:fillRect/>
          </a:stretch>
        </p:blipFill>
        <p:spPr>
          <a:xfrm>
            <a:off x="5107598" y="1145929"/>
            <a:ext cx="2891203" cy="1929877"/>
          </a:xfrm>
          <a:prstGeom prst="rect">
            <a:avLst/>
          </a:prstGeom>
          <a:noFill/>
        </p:spPr>
      </p:pic>
      <p:pic>
        <p:nvPicPr>
          <p:cNvPr id="5" name="Obrázek 4">
            <a:extLst>
              <a:ext uri="{FF2B5EF4-FFF2-40B4-BE49-F238E27FC236}">
                <a16:creationId xmlns:a16="http://schemas.microsoft.com/office/drawing/2014/main" id="{C53DD0F1-3C39-4543-BDE9-56B95C0ED0E8}"/>
              </a:ext>
            </a:extLst>
          </p:cNvPr>
          <p:cNvPicPr>
            <a:picLocks noChangeAspect="1"/>
          </p:cNvPicPr>
          <p:nvPr/>
        </p:nvPicPr>
        <p:blipFill rotWithShape="1">
          <a:blip r:embed="rId4"/>
          <a:srcRect l="8591" r="18554"/>
          <a:stretch/>
        </p:blipFill>
        <p:spPr>
          <a:xfrm>
            <a:off x="755576" y="3075806"/>
            <a:ext cx="1800200" cy="1337168"/>
          </a:xfrm>
          <a:prstGeom prst="rect">
            <a:avLst/>
          </a:prstGeom>
        </p:spPr>
      </p:pic>
    </p:spTree>
    <p:extLst>
      <p:ext uri="{BB962C8B-B14F-4D97-AF65-F5344CB8AC3E}">
        <p14:creationId xmlns:p14="http://schemas.microsoft.com/office/powerpoint/2010/main" val="64539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05979"/>
            <a:ext cx="7704856" cy="565571"/>
          </a:xfrm>
        </p:spPr>
        <p:txBody>
          <a:bodyPr>
            <a:normAutofit fontScale="90000"/>
          </a:bodyPr>
          <a:lstStyle/>
          <a:p>
            <a:pPr marL="0" indent="0" algn="l">
              <a:buNone/>
            </a:pPr>
            <a:r>
              <a:rPr lang="cs-CZ" sz="3200" b="1" dirty="0"/>
              <a:t>Elektrická energie z obnovitelných zdrojů</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323528" y="915566"/>
            <a:ext cx="7920880" cy="3960440"/>
          </a:xfrm>
        </p:spPr>
        <p:txBody>
          <a:bodyPr>
            <a:noAutofit/>
          </a:bodyPr>
          <a:lstStyle/>
          <a:p>
            <a:pPr marL="0" indent="0">
              <a:spcBef>
                <a:spcPts val="0"/>
              </a:spcBef>
              <a:buNone/>
            </a:pPr>
            <a:r>
              <a:rPr lang="cs-CZ" sz="1800" u="sng" dirty="0"/>
              <a:t>Obnovitelná energie</a:t>
            </a:r>
          </a:p>
          <a:p>
            <a:pPr>
              <a:spcBef>
                <a:spcPts val="0"/>
              </a:spcBef>
              <a:buFontTx/>
              <a:buChar char="-"/>
            </a:pPr>
            <a:r>
              <a:rPr lang="cs-CZ" sz="1800" dirty="0"/>
              <a:t>vyrobena ze zdrojů, které neznečišťují ovzduší a nepřispívají ke změně klimatu s jejími negativními důsledky: především energie větru, slunečního záření, vody či geotermální energie a energie biomasy</a:t>
            </a:r>
          </a:p>
          <a:p>
            <a:pPr marL="0" indent="0">
              <a:spcBef>
                <a:spcPts val="0"/>
              </a:spcBef>
              <a:buNone/>
            </a:pPr>
            <a:endParaRPr lang="cs-CZ" sz="1800" dirty="0"/>
          </a:p>
          <a:p>
            <a:pPr marL="0" indent="0">
              <a:spcBef>
                <a:spcPts val="0"/>
              </a:spcBef>
              <a:buNone/>
            </a:pPr>
            <a:endParaRPr lang="cs-CZ" sz="1800" dirty="0"/>
          </a:p>
          <a:p>
            <a:pPr marL="0" indent="0">
              <a:spcBef>
                <a:spcPts val="0"/>
              </a:spcBef>
              <a:buNone/>
            </a:pPr>
            <a:r>
              <a:rPr lang="cs-CZ" sz="1800" dirty="0"/>
              <a:t>Nákup obnovitelné energie se zárukou původu na komoditní burze (inspirace MČ Praha 7 a 3):</a:t>
            </a:r>
          </a:p>
          <a:p>
            <a:pPr marL="0" indent="0">
              <a:spcBef>
                <a:spcPts val="0"/>
              </a:spcBef>
              <a:buNone/>
            </a:pPr>
            <a:r>
              <a:rPr lang="fi-FI" sz="1800" b="1" dirty="0"/>
              <a:t>MPSV</a:t>
            </a:r>
            <a:r>
              <a:rPr lang="cs-CZ" sz="1800" dirty="0"/>
              <a:t> a další organizace resortu (Státní úřad inspekce práce, Centrum sociálních služeb Hrabyně, Centrum Kociánka, Výzkumný ústav bezpečnosti práce)</a:t>
            </a:r>
            <a:r>
              <a:rPr lang="fi-FI" sz="1800" dirty="0"/>
              <a:t> </a:t>
            </a:r>
            <a:r>
              <a:rPr lang="cs-CZ" sz="1800" dirty="0">
                <a:hlinkClick r:id="rId3"/>
              </a:rPr>
              <a:t>Případová studie</a:t>
            </a:r>
            <a:endParaRPr lang="cs-CZ" sz="1800" dirty="0"/>
          </a:p>
          <a:p>
            <a:pPr marL="0" indent="0">
              <a:spcBef>
                <a:spcPts val="0"/>
              </a:spcBef>
              <a:buNone/>
            </a:pPr>
            <a:endParaRPr lang="cs-CZ" sz="1800" dirty="0"/>
          </a:p>
          <a:p>
            <a:pPr marL="0" indent="0">
              <a:spcBef>
                <a:spcPts val="0"/>
              </a:spcBef>
              <a:buNone/>
            </a:pPr>
            <a:r>
              <a:rPr lang="cs-CZ" sz="1800" b="1" dirty="0"/>
              <a:t>Ministerstvo životního prostředí </a:t>
            </a:r>
            <a:r>
              <a:rPr lang="cs-CZ" sz="1800" dirty="0"/>
              <a:t>– nákup 65% podílu obnovitelné energie se zárukou původu </a:t>
            </a:r>
            <a:r>
              <a:rPr lang="cs-CZ" sz="1800" dirty="0">
                <a:hlinkClick r:id="rId4"/>
              </a:rPr>
              <a:t>Případová studie</a:t>
            </a:r>
            <a:endParaRPr lang="cs-CZ" sz="1800" dirty="0"/>
          </a:p>
        </p:txBody>
      </p:sp>
    </p:spTree>
    <p:extLst>
      <p:ext uri="{BB962C8B-B14F-4D97-AF65-F5344CB8AC3E}">
        <p14:creationId xmlns:p14="http://schemas.microsoft.com/office/powerpoint/2010/main" val="1292535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95486"/>
            <a:ext cx="8507288" cy="504056"/>
          </a:xfrm>
        </p:spPr>
        <p:txBody>
          <a:bodyPr>
            <a:noAutofit/>
          </a:bodyPr>
          <a:lstStyle/>
          <a:p>
            <a:pPr marL="0" indent="0" algn="l">
              <a:buNone/>
            </a:pPr>
            <a:r>
              <a:rPr lang="cs-CZ" sz="2800" b="1" dirty="0"/>
              <a:t>Úklidové a čisticí prostředky</a:t>
            </a:r>
          </a:p>
        </p:txBody>
      </p:sp>
      <p:sp>
        <p:nvSpPr>
          <p:cNvPr id="3" name="Zástupný obsah 2">
            <a:extLst>
              <a:ext uri="{FF2B5EF4-FFF2-40B4-BE49-F238E27FC236}">
                <a16:creationId xmlns:a16="http://schemas.microsoft.com/office/drawing/2014/main" id="{CB138F2B-9A5D-4E96-9BFE-1ADAD9EBDA8E}"/>
              </a:ext>
            </a:extLst>
          </p:cNvPr>
          <p:cNvSpPr>
            <a:spLocks noGrp="1"/>
          </p:cNvSpPr>
          <p:nvPr>
            <p:ph idx="1"/>
          </p:nvPr>
        </p:nvSpPr>
        <p:spPr>
          <a:xfrm>
            <a:off x="179512" y="843558"/>
            <a:ext cx="8280920" cy="4248471"/>
          </a:xfrm>
        </p:spPr>
        <p:txBody>
          <a:bodyPr>
            <a:normAutofit lnSpcReduction="10000"/>
          </a:bodyPr>
          <a:lstStyle/>
          <a:p>
            <a:pPr marL="0" indent="0">
              <a:buNone/>
            </a:pPr>
            <a:r>
              <a:rPr lang="cs-CZ" sz="1800" b="1" dirty="0"/>
              <a:t>MPSV </a:t>
            </a:r>
            <a:r>
              <a:rPr lang="cs-CZ" sz="1800" dirty="0"/>
              <a:t>požaduje v rámci veřejné zakázky na služby úklidu:</a:t>
            </a:r>
          </a:p>
          <a:p>
            <a:pPr>
              <a:spcBef>
                <a:spcPts val="0"/>
              </a:spcBef>
            </a:pPr>
            <a:r>
              <a:rPr lang="cs-CZ" sz="1800" dirty="0">
                <a:effectLst/>
                <a:ea typeface="Calibri" panose="020F0502020204030204" pitchFamily="34" charset="0"/>
              </a:rPr>
              <a:t>kategorie čistících prostředků s ekoznačkou EU (</a:t>
            </a:r>
            <a:r>
              <a:rPr lang="cs-CZ" sz="1800" dirty="0" err="1">
                <a:effectLst/>
                <a:ea typeface="Calibri" panose="020F0502020204030204" pitchFamily="34" charset="0"/>
              </a:rPr>
              <a:t>Ecolabel</a:t>
            </a:r>
            <a:r>
              <a:rPr lang="cs-CZ" sz="1800" dirty="0">
                <a:effectLst/>
                <a:ea typeface="Calibri" panose="020F0502020204030204" pitchFamily="34" charset="0"/>
              </a:rPr>
              <a:t>)</a:t>
            </a:r>
          </a:p>
          <a:p>
            <a:pPr marL="898525" lvl="0" indent="-182563">
              <a:spcBef>
                <a:spcPts val="0"/>
              </a:spcBef>
              <a:buFont typeface="Calibri" panose="020F0502020204030204" pitchFamily="34" charset="0"/>
              <a:buChar char="-"/>
            </a:pPr>
            <a:r>
              <a:rPr lang="cs-CZ" sz="1800" dirty="0">
                <a:effectLst/>
                <a:ea typeface="Times New Roman" panose="02020603050405020304" pitchFamily="18" charset="0"/>
              </a:rPr>
              <a:t>na mytí nádobí, podlah </a:t>
            </a:r>
            <a:endParaRPr lang="cs-CZ" sz="1800" dirty="0">
              <a:effectLst/>
              <a:ea typeface="Calibri" panose="020F0502020204030204" pitchFamily="34" charset="0"/>
            </a:endParaRPr>
          </a:p>
          <a:p>
            <a:pPr marL="898525" lvl="0" indent="-182563">
              <a:spcBef>
                <a:spcPts val="0"/>
              </a:spcBef>
              <a:buFont typeface="Calibri" panose="020F0502020204030204" pitchFamily="34" charset="0"/>
              <a:buChar char="-"/>
            </a:pPr>
            <a:r>
              <a:rPr lang="cs-CZ" sz="1800" dirty="0">
                <a:ea typeface="Times New Roman" panose="02020603050405020304" pitchFamily="18" charset="0"/>
              </a:rPr>
              <a:t>n</a:t>
            </a:r>
            <a:r>
              <a:rPr lang="cs-CZ" sz="1800" dirty="0">
                <a:effectLst/>
                <a:ea typeface="Times New Roman" panose="02020603050405020304" pitchFamily="18" charset="0"/>
              </a:rPr>
              <a:t>a čištění oken/skel </a:t>
            </a:r>
            <a:endParaRPr lang="cs-CZ" sz="1800" dirty="0">
              <a:effectLst/>
              <a:ea typeface="Calibri" panose="020F0502020204030204" pitchFamily="34" charset="0"/>
            </a:endParaRPr>
          </a:p>
          <a:p>
            <a:pPr marL="898525" lvl="0" indent="-182563">
              <a:spcBef>
                <a:spcPts val="0"/>
              </a:spcBef>
              <a:buFont typeface="Calibri" panose="020F0502020204030204" pitchFamily="34" charset="0"/>
              <a:buChar char="-"/>
            </a:pPr>
            <a:r>
              <a:rPr lang="cs-CZ" sz="1800" dirty="0">
                <a:effectLst/>
                <a:ea typeface="Times New Roman" panose="02020603050405020304" pitchFamily="18" charset="0"/>
              </a:rPr>
              <a:t>na utírání prachu a </a:t>
            </a:r>
            <a:endParaRPr lang="cs-CZ" sz="1800" dirty="0">
              <a:effectLst/>
              <a:ea typeface="Calibri" panose="020F0502020204030204" pitchFamily="34" charset="0"/>
            </a:endParaRPr>
          </a:p>
          <a:p>
            <a:pPr marL="898525" lvl="0" indent="-182563">
              <a:spcBef>
                <a:spcPts val="0"/>
              </a:spcBef>
              <a:buFont typeface="Calibri" panose="020F0502020204030204" pitchFamily="34" charset="0"/>
              <a:buChar char="-"/>
            </a:pPr>
            <a:r>
              <a:rPr lang="cs-CZ" sz="1800" dirty="0">
                <a:effectLst/>
                <a:ea typeface="Times New Roman" panose="02020603050405020304" pitchFamily="18" charset="0"/>
              </a:rPr>
              <a:t>na desinfekci sociálních zařízení  </a:t>
            </a:r>
            <a:endParaRPr lang="cs-CZ" sz="1800" dirty="0">
              <a:effectLst/>
              <a:ea typeface="Calibri" panose="020F0502020204030204" pitchFamily="34" charset="0"/>
            </a:endParaRPr>
          </a:p>
          <a:p>
            <a:pPr>
              <a:spcBef>
                <a:spcPts val="0"/>
              </a:spcBef>
            </a:pPr>
            <a:r>
              <a:rPr lang="cs-CZ" sz="1800" dirty="0">
                <a:effectLst/>
                <a:ea typeface="Times New Roman" panose="02020603050405020304" pitchFamily="18" charset="0"/>
              </a:rPr>
              <a:t>spotřební materiál </a:t>
            </a:r>
            <a:r>
              <a:rPr lang="cs-CZ" sz="1800" dirty="0">
                <a:effectLst/>
                <a:ea typeface="Calibri" panose="020F0502020204030204" pitchFamily="34" charset="0"/>
              </a:rPr>
              <a:t>s ekoznačkou EU (</a:t>
            </a:r>
            <a:r>
              <a:rPr lang="cs-CZ" sz="1800" dirty="0" err="1">
                <a:effectLst/>
                <a:ea typeface="Calibri" panose="020F0502020204030204" pitchFamily="34" charset="0"/>
              </a:rPr>
              <a:t>Ecolabel</a:t>
            </a:r>
            <a:r>
              <a:rPr lang="cs-CZ" sz="1800" dirty="0">
                <a:effectLst/>
                <a:ea typeface="Calibri" panose="020F0502020204030204" pitchFamily="34" charset="0"/>
              </a:rPr>
              <a:t>)</a:t>
            </a:r>
            <a:r>
              <a:rPr lang="cs-CZ" sz="1800" dirty="0">
                <a:effectLst/>
                <a:ea typeface="Times New Roman" panose="02020603050405020304" pitchFamily="18" charset="0"/>
              </a:rPr>
              <a:t>: toaletní papír a papírové ručníky</a:t>
            </a:r>
          </a:p>
          <a:p>
            <a:pPr marL="0" indent="0">
              <a:spcBef>
                <a:spcPts val="0"/>
              </a:spcBef>
              <a:buNone/>
            </a:pPr>
            <a:endParaRPr lang="cs-CZ" sz="1800" dirty="0">
              <a:ea typeface="Times New Roman" panose="02020603050405020304" pitchFamily="18" charset="0"/>
            </a:endParaRPr>
          </a:p>
          <a:p>
            <a:pPr marL="0" indent="0">
              <a:spcBef>
                <a:spcPts val="0"/>
              </a:spcBef>
              <a:buNone/>
            </a:pPr>
            <a:r>
              <a:rPr lang="cs-CZ" sz="1800" dirty="0">
                <a:ea typeface="Times New Roman" panose="02020603050405020304" pitchFamily="18" charset="0"/>
              </a:rPr>
              <a:t>Dále: </a:t>
            </a:r>
          </a:p>
          <a:p>
            <a:pPr marL="182563" indent="-182563">
              <a:spcBef>
                <a:spcPts val="0"/>
              </a:spcBef>
            </a:pPr>
            <a:r>
              <a:rPr lang="cs-CZ" sz="1800" dirty="0">
                <a:ea typeface="Times New Roman" panose="02020603050405020304" pitchFamily="18" charset="0"/>
              </a:rPr>
              <a:t>vhodné zvážit, které prostředky jsou </a:t>
            </a:r>
            <a:r>
              <a:rPr lang="cs-CZ" sz="1800" u="sng" dirty="0">
                <a:ea typeface="Times New Roman" panose="02020603050405020304" pitchFamily="18" charset="0"/>
              </a:rPr>
              <a:t>nezbytné</a:t>
            </a:r>
            <a:r>
              <a:rPr lang="cs-CZ" sz="1800" dirty="0">
                <a:ea typeface="Times New Roman" panose="02020603050405020304" pitchFamily="18" charset="0"/>
              </a:rPr>
              <a:t> pro zamýšlený účel</a:t>
            </a:r>
          </a:p>
          <a:p>
            <a:pPr marL="182563" indent="-182563">
              <a:spcBef>
                <a:spcPts val="0"/>
              </a:spcBef>
            </a:pPr>
            <a:r>
              <a:rPr lang="cs-CZ" sz="1800" dirty="0">
                <a:ea typeface="Times New Roman" panose="02020603050405020304" pitchFamily="18" charset="0"/>
              </a:rPr>
              <a:t>prací prostředky, prostředky na čištění čalounění a koberců s ekoznačkou EU (</a:t>
            </a:r>
            <a:r>
              <a:rPr lang="cs-CZ" sz="1800" dirty="0" err="1">
                <a:ea typeface="Times New Roman" panose="02020603050405020304" pitchFamily="18" charset="0"/>
              </a:rPr>
              <a:t>Ecolabel</a:t>
            </a:r>
            <a:r>
              <a:rPr lang="cs-CZ" sz="1800" dirty="0">
                <a:ea typeface="Times New Roman" panose="02020603050405020304" pitchFamily="18" charset="0"/>
              </a:rPr>
              <a:t>)</a:t>
            </a:r>
          </a:p>
          <a:p>
            <a:pPr marL="182563" indent="-182563">
              <a:spcBef>
                <a:spcPts val="0"/>
              </a:spcBef>
            </a:pPr>
            <a:r>
              <a:rPr lang="cs-CZ" sz="1800" dirty="0">
                <a:ea typeface="Times New Roman" panose="02020603050405020304" pitchFamily="18" charset="0"/>
              </a:rPr>
              <a:t>sáčky na odpadky zatahovací – ze 100% recyklovaného plastu</a:t>
            </a:r>
          </a:p>
          <a:p>
            <a:pPr marL="182563" indent="-182563">
              <a:spcBef>
                <a:spcPts val="0"/>
              </a:spcBef>
            </a:pPr>
            <a:r>
              <a:rPr lang="cs-CZ" sz="1800" dirty="0">
                <a:ea typeface="Times New Roman" panose="02020603050405020304" pitchFamily="18" charset="0"/>
              </a:rPr>
              <a:t>ručníky a utěrky na nádobí se značkou OEKO-TEX</a:t>
            </a:r>
          </a:p>
          <a:p>
            <a:pPr marL="182563" indent="-182563">
              <a:spcBef>
                <a:spcPts val="0"/>
              </a:spcBef>
            </a:pPr>
            <a:r>
              <a:rPr lang="cs-CZ" sz="1800" dirty="0">
                <a:ea typeface="Times New Roman" panose="02020603050405020304" pitchFamily="18" charset="0"/>
              </a:rPr>
              <a:t>utěrka houbová savá z mikrovlákna, houbička na mytí – z recyklovaného materiálu (cena)</a:t>
            </a:r>
          </a:p>
          <a:p>
            <a:pPr>
              <a:spcBef>
                <a:spcPts val="0"/>
              </a:spcBef>
              <a:buFontTx/>
              <a:buChar char="-"/>
            </a:pPr>
            <a:endParaRPr lang="cs-CZ" sz="1800" dirty="0">
              <a:effectLst/>
              <a:ea typeface="Times New Roman" panose="02020603050405020304" pitchFamily="18" charset="0"/>
            </a:endParaRPr>
          </a:p>
        </p:txBody>
      </p:sp>
    </p:spTree>
    <p:extLst>
      <p:ext uri="{BB962C8B-B14F-4D97-AF65-F5344CB8AC3E}">
        <p14:creationId xmlns:p14="http://schemas.microsoft.com/office/powerpoint/2010/main" val="343988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3</a:t>
            </a:fld>
            <a:endParaRPr lang="cs-CZ" dirty="0"/>
          </a:p>
        </p:txBody>
      </p:sp>
      <p:sp>
        <p:nvSpPr>
          <p:cNvPr id="7" name="Obdélník 6">
            <a:extLst>
              <a:ext uri="{FF2B5EF4-FFF2-40B4-BE49-F238E27FC236}">
                <a16:creationId xmlns:a16="http://schemas.microsoft.com/office/drawing/2014/main" id="{10330D19-974C-4183-9C9C-AA019929625D}"/>
              </a:ext>
            </a:extLst>
          </p:cNvPr>
          <p:cNvSpPr/>
          <p:nvPr/>
        </p:nvSpPr>
        <p:spPr>
          <a:xfrm>
            <a:off x="663677" y="125976"/>
            <a:ext cx="7004667" cy="969496"/>
          </a:xfrm>
          <a:prstGeom prst="rect">
            <a:avLst/>
          </a:prstGeom>
        </p:spPr>
        <p:txBody>
          <a:bodyPr wrap="square">
            <a:spAutoFit/>
          </a:bodyPr>
          <a:lstStyle/>
          <a:p>
            <a:pPr>
              <a:spcAft>
                <a:spcPts val="600"/>
              </a:spcAft>
            </a:pPr>
            <a:r>
              <a:rPr lang="cs-CZ" sz="2000" b="1" dirty="0"/>
              <a:t>OBSAH</a:t>
            </a:r>
          </a:p>
          <a:p>
            <a:endParaRPr lang="cs-CZ" sz="1600" i="1" dirty="0"/>
          </a:p>
          <a:p>
            <a:endParaRPr lang="cs-CZ" sz="1600" dirty="0"/>
          </a:p>
        </p:txBody>
      </p:sp>
      <p:pic>
        <p:nvPicPr>
          <p:cNvPr id="6" name="Obrázek 5">
            <a:extLst>
              <a:ext uri="{FF2B5EF4-FFF2-40B4-BE49-F238E27FC236}">
                <a16:creationId xmlns:a16="http://schemas.microsoft.com/office/drawing/2014/main" id="{04B1A52E-9272-406E-97D5-5C184A48B817}"/>
              </a:ext>
            </a:extLst>
          </p:cNvPr>
          <p:cNvPicPr>
            <a:picLocks noChangeAspect="1"/>
          </p:cNvPicPr>
          <p:nvPr/>
        </p:nvPicPr>
        <p:blipFill rotWithShape="1">
          <a:blip r:embed="rId3"/>
          <a:srcRect r="876"/>
          <a:stretch/>
        </p:blipFill>
        <p:spPr>
          <a:xfrm>
            <a:off x="0" y="5392"/>
            <a:ext cx="8100392" cy="4587103"/>
          </a:xfrm>
          <a:prstGeom prst="rect">
            <a:avLst/>
          </a:prstGeom>
        </p:spPr>
      </p:pic>
    </p:spTree>
    <p:extLst>
      <p:ext uri="{BB962C8B-B14F-4D97-AF65-F5344CB8AC3E}">
        <p14:creationId xmlns:p14="http://schemas.microsoft.com/office/powerpoint/2010/main" val="421904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id="{1BE7DE58-FB76-4490-ACE3-779D8149BD79}"/>
              </a:ext>
            </a:extLst>
          </p:cNvPr>
          <p:cNvSpPr txBox="1">
            <a:spLocks noChangeArrowheads="1"/>
          </p:cNvSpPr>
          <p:nvPr/>
        </p:nvSpPr>
        <p:spPr bwMode="auto">
          <a:xfrm>
            <a:off x="457200" y="206375"/>
            <a:ext cx="7354888"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Nákup v oblasti ICT</a:t>
            </a:r>
          </a:p>
        </p:txBody>
      </p:sp>
      <p:sp>
        <p:nvSpPr>
          <p:cNvPr id="6147" name="Text Box 2">
            <a:extLst>
              <a:ext uri="{FF2B5EF4-FFF2-40B4-BE49-F238E27FC236}">
                <a16:creationId xmlns:a16="http://schemas.microsoft.com/office/drawing/2014/main" id="{A43318CF-13D0-404F-9653-D2A025D17B7B}"/>
              </a:ext>
            </a:extLst>
          </p:cNvPr>
          <p:cNvSpPr txBox="1">
            <a:spLocks noChangeArrowheads="1"/>
          </p:cNvSpPr>
          <p:nvPr/>
        </p:nvSpPr>
        <p:spPr bwMode="auto">
          <a:xfrm>
            <a:off x="457200" y="1063625"/>
            <a:ext cx="7354888" cy="3873500"/>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Laptopy, stolní počítače a příslušenství (monitory, dokovací stanice, klávesnice, myše)</a:t>
            </a:r>
          </a:p>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Tiskárny</a:t>
            </a:r>
          </a:p>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Telefony</a:t>
            </a:r>
          </a:p>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Servery</a:t>
            </a:r>
          </a:p>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Služby (cloud)</a:t>
            </a:r>
          </a:p>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SW</a:t>
            </a:r>
          </a:p>
        </p:txBody>
      </p:sp>
      <p:sp>
        <p:nvSpPr>
          <p:cNvPr id="2" name="TextovéPole 1">
            <a:extLst>
              <a:ext uri="{FF2B5EF4-FFF2-40B4-BE49-F238E27FC236}">
                <a16:creationId xmlns:a16="http://schemas.microsoft.com/office/drawing/2014/main" id="{D85EBF3B-9AE9-44BA-97F6-AF2544F038E3}"/>
              </a:ext>
            </a:extLst>
          </p:cNvPr>
          <p:cNvSpPr txBox="1"/>
          <p:nvPr/>
        </p:nvSpPr>
        <p:spPr>
          <a:xfrm>
            <a:off x="2195736" y="1819513"/>
            <a:ext cx="5942012" cy="3323987"/>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Nakupovat energeticky účinné servery.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Nakupovat služby, které dokáží maximalizovat míru využití serveru.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Nakupovat výrobky navržené tak, aby bylo možné jejich klíčové komponenty opravit nebo upgradovat.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Vyžadovat postupy řízení konce životnosti, aby se maximalizovalo využití zdrojů.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Vyžadovat zavedení osvědčených postupů energetické účinnosti při provozování chladicích systémů včetně monitorování a používání volného chlazení.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Vyžadovat co nejvyšší podíl energie z obnovitelných zdrojů pro poskytování služeb datového centra.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 Vyvarovat se používání chladiv s vysokým potenciálem globálního oteplování (GWP) pro poskytování služeb datových center, neprokáže-li se, že použití chladiv s téměř nulovým množstvím GWP by nebylo možné kvůli výjimečným okolnostem nebo by snížilo energetickou účinnost systému.</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C0E663BF-F5C7-43CA-9181-D7F955C10611}"/>
              </a:ext>
            </a:extLst>
          </p:cNvPr>
          <p:cNvSpPr>
            <a:spLocks noGrp="1" noChangeArrowheads="1"/>
          </p:cNvSpPr>
          <p:nvPr>
            <p:ph type="title"/>
          </p:nvPr>
        </p:nvSpPr>
        <p:spPr>
          <a:xfrm>
            <a:off x="230981" y="73026"/>
            <a:ext cx="8053388" cy="992187"/>
          </a:xfrm>
        </p:spPr>
        <p:txBody>
          <a:bodyPr rtlCol="0">
            <a:normAutofit fontScale="90000"/>
          </a:bodyPr>
          <a:lstStyle/>
          <a:p>
            <a:pPr algn="l" eaLnBrk="1" fontAlgn="auto" hangingPunct="1">
              <a:spcAft>
                <a:spcPts val="0"/>
              </a:spcAft>
              <a:defRPr/>
            </a:pPr>
            <a:br>
              <a:rPr lang="cs-CZ" altLang="cs-CZ" sz="3175" b="1" dirty="0"/>
            </a:br>
            <a:r>
              <a:rPr lang="cs-CZ" altLang="cs-CZ" sz="3100" b="1" dirty="0"/>
              <a:t>Nákup výpočetní techniky - zdroje</a:t>
            </a:r>
            <a:br>
              <a:rPr lang="cs-CZ" altLang="cs-CZ" sz="3175" b="1" dirty="0"/>
            </a:br>
            <a:endParaRPr lang="cs-CZ" altLang="cs-CZ" sz="3175" dirty="0"/>
          </a:p>
        </p:txBody>
      </p:sp>
      <p:sp>
        <p:nvSpPr>
          <p:cNvPr id="9219" name="Zástupný text 4">
            <a:extLst>
              <a:ext uri="{FF2B5EF4-FFF2-40B4-BE49-F238E27FC236}">
                <a16:creationId xmlns:a16="http://schemas.microsoft.com/office/drawing/2014/main" id="{748BFA93-5DF6-4A9A-9EB5-0498454B8319}"/>
              </a:ext>
            </a:extLst>
          </p:cNvPr>
          <p:cNvSpPr>
            <a:spLocks noGrp="1" noChangeArrowheads="1"/>
          </p:cNvSpPr>
          <p:nvPr>
            <p:ph type="body" idx="1"/>
          </p:nvPr>
        </p:nvSpPr>
        <p:spPr>
          <a:xfrm>
            <a:off x="61913" y="1150938"/>
            <a:ext cx="4040187" cy="482600"/>
          </a:xfrm>
        </p:spPr>
        <p:txBody>
          <a:bodyPr rtlCol="0">
            <a:normAutofit fontScale="85000" lnSpcReduction="20000"/>
          </a:bodyPr>
          <a:lstStyle/>
          <a:p>
            <a:pPr eaLnBrk="1" fontAlgn="auto" hangingPunct="1">
              <a:spcAft>
                <a:spcPts val="0"/>
              </a:spcAft>
              <a:defRPr/>
            </a:pPr>
            <a:r>
              <a:rPr lang="cs-CZ" altLang="cs-CZ" sz="1800" b="0" dirty="0">
                <a:hlinkClick r:id="rId3"/>
              </a:rPr>
              <a:t>https://ec.europa.eu/environment/gpp/eu_gpp_criteria_en.htm</a:t>
            </a:r>
            <a:endParaRPr lang="cs-CZ" altLang="cs-CZ" sz="1800" b="0" dirty="0"/>
          </a:p>
        </p:txBody>
      </p:sp>
      <p:pic>
        <p:nvPicPr>
          <p:cNvPr id="7172" name="Zástupný obsah 9">
            <a:extLst>
              <a:ext uri="{FF2B5EF4-FFF2-40B4-BE49-F238E27FC236}">
                <a16:creationId xmlns:a16="http://schemas.microsoft.com/office/drawing/2014/main" id="{19DE3331-F485-4633-B556-3EF3FD367A7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5545" t="10265" r="23900" b="23883"/>
          <a:stretch>
            <a:fillRect/>
          </a:stretch>
        </p:blipFill>
        <p:spPr>
          <a:xfrm>
            <a:off x="36513" y="1719263"/>
            <a:ext cx="3678237" cy="1931987"/>
          </a:xfrm>
        </p:spPr>
      </p:pic>
      <p:sp>
        <p:nvSpPr>
          <p:cNvPr id="9221" name="Zástupný text 6">
            <a:extLst>
              <a:ext uri="{FF2B5EF4-FFF2-40B4-BE49-F238E27FC236}">
                <a16:creationId xmlns:a16="http://schemas.microsoft.com/office/drawing/2014/main" id="{5E9C48C8-9329-4A25-91CE-00C7F454FF76}"/>
              </a:ext>
            </a:extLst>
          </p:cNvPr>
          <p:cNvSpPr>
            <a:spLocks noGrp="1" noChangeArrowheads="1"/>
          </p:cNvSpPr>
          <p:nvPr>
            <p:ph type="body" sz="quarter" idx="3"/>
          </p:nvPr>
        </p:nvSpPr>
        <p:spPr>
          <a:xfrm>
            <a:off x="4257675" y="1150938"/>
            <a:ext cx="3914775" cy="701675"/>
          </a:xfrm>
        </p:spPr>
        <p:txBody>
          <a:bodyPr rtlCol="0">
            <a:normAutofit fontScale="85000" lnSpcReduction="20000"/>
          </a:bodyPr>
          <a:lstStyle/>
          <a:p>
            <a:pPr eaLnBrk="1" fontAlgn="auto" hangingPunct="1">
              <a:spcAft>
                <a:spcPts val="0"/>
              </a:spcAft>
              <a:defRPr/>
            </a:pPr>
            <a:r>
              <a:rPr lang="cs-CZ" altLang="cs-CZ" sz="1800" b="0" dirty="0">
                <a:hlinkClick r:id="rId5"/>
              </a:rPr>
              <a:t>https://ec.europa.eu/info/policies/public-procurement/support-tools-public-buyers/social-procurement_cs</a:t>
            </a:r>
            <a:endParaRPr lang="cs-CZ" altLang="cs-CZ" sz="1800" b="0" dirty="0"/>
          </a:p>
        </p:txBody>
      </p:sp>
      <p:pic>
        <p:nvPicPr>
          <p:cNvPr id="7174" name="Zástupný obsah 8">
            <a:extLst>
              <a:ext uri="{FF2B5EF4-FFF2-40B4-BE49-F238E27FC236}">
                <a16:creationId xmlns:a16="http://schemas.microsoft.com/office/drawing/2014/main" id="{80F8BC9A-C322-48E4-BDDA-5AAE1DBFDE67}"/>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l="3539" t="10811" r="7382" b="4231"/>
          <a:stretch>
            <a:fillRect/>
          </a:stretch>
        </p:blipFill>
        <p:spPr>
          <a:xfrm>
            <a:off x="3923928" y="2581111"/>
            <a:ext cx="4159250" cy="2232025"/>
          </a:xfrm>
        </p:spPr>
      </p:pic>
      <p:sp>
        <p:nvSpPr>
          <p:cNvPr id="21511" name="Zástupný symbol pro číslo snímku 3">
            <a:extLst>
              <a:ext uri="{FF2B5EF4-FFF2-40B4-BE49-F238E27FC236}">
                <a16:creationId xmlns:a16="http://schemas.microsoft.com/office/drawing/2014/main" id="{5DCA5827-8806-45ED-962A-1B7A5FEA1C1A}"/>
              </a:ext>
            </a:extLst>
          </p:cNvPr>
          <p:cNvSpPr>
            <a:spLocks noGrp="1" noChangeArrowheads="1"/>
          </p:cNvSpPr>
          <p:nvPr>
            <p:ph type="sldNum" sz="quarter" idx="12"/>
          </p:nvPr>
        </p:nvSpPr>
        <p:spPr>
          <a:xfrm>
            <a:off x="10404475" y="7567613"/>
            <a:ext cx="3386138" cy="436562"/>
          </a:xfrm>
        </p:spPr>
        <p:txBody>
          <a:bodyPr lIns="145157" tIns="72579" rIns="145157" bIns="72579"/>
          <a:lstStyle>
            <a:lvl1pPr>
              <a:spcBef>
                <a:spcPts val="794"/>
              </a:spcBef>
              <a:buClr>
                <a:srgbClr val="000000"/>
              </a:buClr>
              <a:buSzPct val="100000"/>
              <a:buFont typeface="Times New Roman" panose="02020603050405020304" pitchFamily="18" charset="0"/>
              <a:defRPr sz="3175">
                <a:solidFill>
                  <a:srgbClr val="000000"/>
                </a:solidFill>
                <a:latin typeface="Calibri" panose="020F0502020204030204" pitchFamily="34" charset="0"/>
                <a:ea typeface="Microsoft YaHei" panose="020B0503020204020204" pitchFamily="34" charset="-122"/>
              </a:defRPr>
            </a:lvl1pPr>
            <a:lvl2pPr marL="725805">
              <a:spcBef>
                <a:spcPts val="675"/>
              </a:spcBef>
              <a:buClr>
                <a:srgbClr val="000000"/>
              </a:buClr>
              <a:buSzPct val="100000"/>
              <a:buFont typeface="Times New Roman" panose="02020603050405020304" pitchFamily="18" charset="0"/>
              <a:defRPr sz="2699">
                <a:solidFill>
                  <a:srgbClr val="000000"/>
                </a:solidFill>
                <a:latin typeface="Calibri" panose="020F0502020204030204" pitchFamily="34" charset="0"/>
                <a:ea typeface="Microsoft YaHei" panose="020B0503020204020204" pitchFamily="34" charset="-122"/>
              </a:defRPr>
            </a:lvl2pPr>
            <a:lvl3pPr marL="1451610">
              <a:spcBef>
                <a:spcPts val="595"/>
              </a:spcBef>
              <a:buClr>
                <a:srgbClr val="000000"/>
              </a:buClr>
              <a:buSzPct val="100000"/>
              <a:buFont typeface="Times New Roman" panose="02020603050405020304" pitchFamily="18" charset="0"/>
              <a:defRPr sz="2381">
                <a:solidFill>
                  <a:srgbClr val="000000"/>
                </a:solidFill>
                <a:latin typeface="Calibri" panose="020F0502020204030204" pitchFamily="34" charset="0"/>
                <a:ea typeface="Microsoft YaHei" panose="020B0503020204020204" pitchFamily="34" charset="-122"/>
              </a:defRPr>
            </a:lvl3pPr>
            <a:lvl4pPr marL="2177415">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4pPr>
            <a:lvl5pPr marL="2903220">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5pPr>
            <a:lvl6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6pPr>
            <a:lvl7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7pPr>
            <a:lvl8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8pPr>
            <a:lvl9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8C945752-B88D-4585-BD6A-B70BDD5A8EFB}" type="slidenum">
              <a:rPr kumimoji="0" lang="cs-CZ" altLang="cs-CZ" sz="1905"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pPr marL="0" marR="0" lvl="0" indent="0" algn="ctr" defTabSz="914400" rtl="0" eaLnBrk="1" fontAlgn="auto" latinLnBrk="0" hangingPunct="1">
                <a:lnSpc>
                  <a:spcPct val="100000"/>
                </a:lnSpc>
                <a:spcBef>
                  <a:spcPct val="0"/>
                </a:spcBef>
                <a:spcAft>
                  <a:spcPts val="0"/>
                </a:spcAft>
                <a:buClrTx/>
                <a:buSzTx/>
                <a:buFontTx/>
                <a:buNone/>
                <a:tabLst/>
                <a:defRPr/>
              </a:pPr>
              <a:t>31</a:t>
            </a:fld>
            <a:endParaRPr kumimoji="0" lang="cs-CZ" altLang="cs-CZ" sz="1905"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374411D9-0415-4734-8CFB-679BE47125D3}"/>
              </a:ext>
            </a:extLst>
          </p:cNvPr>
          <p:cNvSpPr>
            <a:spLocks noGrp="1" noChangeArrowheads="1"/>
          </p:cNvSpPr>
          <p:nvPr>
            <p:ph type="title"/>
          </p:nvPr>
        </p:nvSpPr>
        <p:spPr>
          <a:xfrm>
            <a:off x="395536" y="123825"/>
            <a:ext cx="7489577" cy="992188"/>
          </a:xfrm>
        </p:spPr>
        <p:txBody>
          <a:bodyPr rtlCol="0">
            <a:normAutofit fontScale="90000"/>
          </a:bodyPr>
          <a:lstStyle/>
          <a:p>
            <a:pPr algn="l" eaLnBrk="1" fontAlgn="auto" hangingPunct="1">
              <a:spcAft>
                <a:spcPts val="0"/>
              </a:spcAft>
              <a:defRPr/>
            </a:pPr>
            <a:br>
              <a:rPr lang="cs-CZ" altLang="cs-CZ" sz="3175" b="1" dirty="0"/>
            </a:br>
            <a:r>
              <a:rPr lang="cs-CZ" altLang="cs-CZ" sz="3100" b="1" dirty="0"/>
              <a:t>Nákup výpočetní techniky – byznysové iniciativy</a:t>
            </a:r>
            <a:br>
              <a:rPr lang="cs-CZ" altLang="cs-CZ" sz="3175" b="1" dirty="0"/>
            </a:br>
            <a:endParaRPr lang="cs-CZ" altLang="cs-CZ" sz="3175" dirty="0"/>
          </a:p>
        </p:txBody>
      </p:sp>
      <p:sp>
        <p:nvSpPr>
          <p:cNvPr id="21511" name="Zástupný symbol pro číslo snímku 3">
            <a:extLst>
              <a:ext uri="{FF2B5EF4-FFF2-40B4-BE49-F238E27FC236}">
                <a16:creationId xmlns:a16="http://schemas.microsoft.com/office/drawing/2014/main" id="{C543A254-B3C6-4530-9080-9158231D4D77}"/>
              </a:ext>
            </a:extLst>
          </p:cNvPr>
          <p:cNvSpPr>
            <a:spLocks noGrp="1" noChangeArrowheads="1"/>
          </p:cNvSpPr>
          <p:nvPr>
            <p:ph type="sldNum" sz="quarter" idx="12"/>
          </p:nvPr>
        </p:nvSpPr>
        <p:spPr>
          <a:xfrm>
            <a:off x="10404475" y="7567613"/>
            <a:ext cx="3386138" cy="436562"/>
          </a:xfrm>
        </p:spPr>
        <p:txBody>
          <a:bodyPr lIns="145157" tIns="72579" rIns="145157" bIns="72579"/>
          <a:lstStyle>
            <a:lvl1pPr>
              <a:spcBef>
                <a:spcPts val="794"/>
              </a:spcBef>
              <a:buClr>
                <a:srgbClr val="000000"/>
              </a:buClr>
              <a:buSzPct val="100000"/>
              <a:buFont typeface="Times New Roman" panose="02020603050405020304" pitchFamily="18" charset="0"/>
              <a:defRPr sz="3175">
                <a:solidFill>
                  <a:srgbClr val="000000"/>
                </a:solidFill>
                <a:latin typeface="Calibri" panose="020F0502020204030204" pitchFamily="34" charset="0"/>
                <a:ea typeface="Microsoft YaHei" panose="020B0503020204020204" pitchFamily="34" charset="-122"/>
              </a:defRPr>
            </a:lvl1pPr>
            <a:lvl2pPr marL="725805">
              <a:spcBef>
                <a:spcPts val="675"/>
              </a:spcBef>
              <a:buClr>
                <a:srgbClr val="000000"/>
              </a:buClr>
              <a:buSzPct val="100000"/>
              <a:buFont typeface="Times New Roman" panose="02020603050405020304" pitchFamily="18" charset="0"/>
              <a:defRPr sz="2699">
                <a:solidFill>
                  <a:srgbClr val="000000"/>
                </a:solidFill>
                <a:latin typeface="Calibri" panose="020F0502020204030204" pitchFamily="34" charset="0"/>
                <a:ea typeface="Microsoft YaHei" panose="020B0503020204020204" pitchFamily="34" charset="-122"/>
              </a:defRPr>
            </a:lvl2pPr>
            <a:lvl3pPr marL="1451610">
              <a:spcBef>
                <a:spcPts val="595"/>
              </a:spcBef>
              <a:buClr>
                <a:srgbClr val="000000"/>
              </a:buClr>
              <a:buSzPct val="100000"/>
              <a:buFont typeface="Times New Roman" panose="02020603050405020304" pitchFamily="18" charset="0"/>
              <a:defRPr sz="2381">
                <a:solidFill>
                  <a:srgbClr val="000000"/>
                </a:solidFill>
                <a:latin typeface="Calibri" panose="020F0502020204030204" pitchFamily="34" charset="0"/>
                <a:ea typeface="Microsoft YaHei" panose="020B0503020204020204" pitchFamily="34" charset="-122"/>
              </a:defRPr>
            </a:lvl3pPr>
            <a:lvl4pPr marL="2177415">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4pPr>
            <a:lvl5pPr marL="2903220">
              <a:spcBef>
                <a:spcPts val="476"/>
              </a:spcBef>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5pPr>
            <a:lvl6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6pPr>
            <a:lvl7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7pPr>
            <a:lvl8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8pPr>
            <a:lvl9pPr indent="-362903" defTabSz="713205" eaLnBrk="0" fontAlgn="base" hangingPunct="0">
              <a:spcBef>
                <a:spcPts val="476"/>
              </a:spcBef>
              <a:spcAft>
                <a:spcPct val="0"/>
              </a:spcAft>
              <a:buClr>
                <a:srgbClr val="000000"/>
              </a:buClr>
              <a:buSzPct val="100000"/>
              <a:buFont typeface="Times New Roman" panose="02020603050405020304" pitchFamily="18" charset="0"/>
              <a:defRPr sz="1905">
                <a:solidFill>
                  <a:srgbClr val="000000"/>
                </a:solidFill>
                <a:latin typeface="Calibri" panose="020F050202020403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452F0C70-F856-4742-A67A-25D3A353828E}" type="slidenum">
              <a:rPr kumimoji="0" lang="cs-CZ" altLang="cs-CZ" sz="1905"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rPr>
              <a:pPr marL="0" marR="0" lvl="0" indent="0" algn="ctr" defTabSz="914400" rtl="0" eaLnBrk="1" fontAlgn="auto" latinLnBrk="0" hangingPunct="1">
                <a:lnSpc>
                  <a:spcPct val="100000"/>
                </a:lnSpc>
                <a:spcBef>
                  <a:spcPct val="0"/>
                </a:spcBef>
                <a:spcAft>
                  <a:spcPts val="0"/>
                </a:spcAft>
                <a:buClrTx/>
                <a:buSzTx/>
                <a:buFontTx/>
                <a:buNone/>
                <a:tabLst/>
                <a:defRPr/>
              </a:pPr>
              <a:t>32</a:t>
            </a:fld>
            <a:endParaRPr kumimoji="0" lang="cs-CZ" altLang="cs-CZ" sz="1905"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 name="Zástupný obsah 1">
            <a:extLst>
              <a:ext uri="{FF2B5EF4-FFF2-40B4-BE49-F238E27FC236}">
                <a16:creationId xmlns:a16="http://schemas.microsoft.com/office/drawing/2014/main" id="{922335C1-0537-4AC3-B340-945F015AF259}"/>
              </a:ext>
            </a:extLst>
          </p:cNvPr>
          <p:cNvSpPr>
            <a:spLocks noGrp="1"/>
          </p:cNvSpPr>
          <p:nvPr>
            <p:ph sz="half" idx="2"/>
          </p:nvPr>
        </p:nvSpPr>
        <p:spPr>
          <a:xfrm>
            <a:off x="630238" y="1543050"/>
            <a:ext cx="7254875" cy="3098800"/>
          </a:xfrm>
        </p:spPr>
        <p:txBody>
          <a:bodyPr rtlCol="0">
            <a:normAutofit/>
          </a:bodyPr>
          <a:lstStyle/>
          <a:p>
            <a:pPr eaLnBrk="1" fontAlgn="auto" hangingPunct="1">
              <a:spcAft>
                <a:spcPts val="0"/>
              </a:spcAft>
              <a:defRPr/>
            </a:pPr>
            <a:r>
              <a:rPr lang="cs-CZ" sz="1905" dirty="0" err="1">
                <a:hlinkClick r:id="rId3"/>
              </a:rPr>
              <a:t>Home</a:t>
            </a:r>
            <a:r>
              <a:rPr lang="cs-CZ" sz="1905" dirty="0">
                <a:hlinkClick r:id="rId3"/>
              </a:rPr>
              <a:t> (electronicswatch.org)</a:t>
            </a:r>
            <a:endParaRPr lang="cs-CZ" sz="1905" dirty="0"/>
          </a:p>
          <a:p>
            <a:pPr eaLnBrk="1" fontAlgn="auto" hangingPunct="1">
              <a:spcAft>
                <a:spcPts val="0"/>
              </a:spcAft>
              <a:defRPr/>
            </a:pPr>
            <a:r>
              <a:rPr lang="en-US" sz="1905" dirty="0">
                <a:hlinkClick r:id="rId4"/>
              </a:rPr>
              <a:t>TCO Certified - the world’s leading sustainability certification for IT products</a:t>
            </a:r>
            <a:endParaRPr lang="cs-CZ" sz="1905" dirty="0"/>
          </a:p>
          <a:p>
            <a:pPr eaLnBrk="1" fontAlgn="auto" hangingPunct="1">
              <a:spcAft>
                <a:spcPts val="0"/>
              </a:spcAft>
              <a:defRPr/>
            </a:pPr>
            <a:r>
              <a:rPr lang="cs-CZ" sz="1905" dirty="0">
                <a:hlinkClick r:id="rId5"/>
              </a:rPr>
              <a:t>EPEAT Registry</a:t>
            </a:r>
            <a:endParaRPr lang="cs-CZ" sz="1905" dirty="0"/>
          </a:p>
          <a:p>
            <a:pPr eaLnBrk="1" fontAlgn="auto" hangingPunct="1">
              <a:spcAft>
                <a:spcPts val="0"/>
              </a:spcAft>
              <a:defRPr/>
            </a:pPr>
            <a:r>
              <a:rPr lang="cs-CZ" sz="1905" dirty="0" err="1">
                <a:hlinkClick r:id="rId6"/>
              </a:rPr>
              <a:t>Responsible</a:t>
            </a:r>
            <a:r>
              <a:rPr lang="cs-CZ" sz="1905" dirty="0">
                <a:hlinkClick r:id="rId6"/>
              </a:rPr>
              <a:t> Business </a:t>
            </a:r>
            <a:r>
              <a:rPr lang="cs-CZ" sz="1905" dirty="0" err="1">
                <a:hlinkClick r:id="rId6"/>
              </a:rPr>
              <a:t>Alliance</a:t>
            </a:r>
            <a:endParaRPr lang="cs-CZ" sz="1905" dirty="0"/>
          </a:p>
          <a:p>
            <a:pPr eaLnBrk="1" fontAlgn="auto" hangingPunct="1">
              <a:spcAft>
                <a:spcPts val="0"/>
              </a:spcAft>
              <a:defRPr/>
            </a:pPr>
            <a:endParaRPr lang="cs-CZ" sz="2223" dirty="0"/>
          </a:p>
          <a:p>
            <a:pPr eaLnBrk="1" fontAlgn="auto" hangingPunct="1">
              <a:spcAft>
                <a:spcPts val="0"/>
              </a:spcAft>
              <a:defRPr/>
            </a:pPr>
            <a:r>
              <a:rPr lang="en-US" sz="1905" dirty="0">
                <a:hlinkClick r:id="rId7"/>
              </a:rPr>
              <a:t>Sustainable IT For Public Procurement - Circular Computing™</a:t>
            </a:r>
            <a:endParaRPr lang="cs-CZ" sz="2223"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AC13919B-C7B2-4F4A-B0E7-19FE43B0E7A3}"/>
              </a:ext>
            </a:extLst>
          </p:cNvPr>
          <p:cNvSpPr>
            <a:spLocks noGrp="1" noChangeArrowheads="1"/>
          </p:cNvSpPr>
          <p:nvPr>
            <p:ph type="title"/>
          </p:nvPr>
        </p:nvSpPr>
        <p:spPr>
          <a:xfrm>
            <a:off x="457200" y="206375"/>
            <a:ext cx="7499350" cy="857250"/>
          </a:xfrm>
        </p:spPr>
        <p:txBody>
          <a:bodyPr>
            <a:noAutofit/>
          </a:bodyPr>
          <a:lstStyle/>
          <a:p>
            <a:pPr algn="l" defTabSz="912813" eaLnBrk="1" hangingPunct="1"/>
            <a:r>
              <a:rPr lang="cs-CZ" altLang="cs-CZ" sz="2800" b="1" dirty="0">
                <a:cs typeface="Calibri" panose="020F0502020204030204" pitchFamily="34" charset="0"/>
              </a:rPr>
              <a:t>Dodávka výpočetní techniky – notebooky </a:t>
            </a:r>
            <a:br>
              <a:rPr lang="cs-CZ" altLang="cs-CZ" sz="2800" b="1" dirty="0">
                <a:cs typeface="Calibri" panose="020F0502020204030204" pitchFamily="34" charset="0"/>
              </a:rPr>
            </a:br>
            <a:r>
              <a:rPr lang="cs-CZ" altLang="cs-CZ" sz="2800" b="1" dirty="0">
                <a:cs typeface="Calibri" panose="020F0502020204030204" pitchFamily="34" charset="0"/>
              </a:rPr>
              <a:t>2022 - 2023</a:t>
            </a:r>
            <a:endParaRPr lang="cs-CZ" altLang="cs-CZ" sz="2800" b="1" dirty="0"/>
          </a:p>
        </p:txBody>
      </p:sp>
      <p:sp>
        <p:nvSpPr>
          <p:cNvPr id="3" name="Zástupný symbol pro obsah 2">
            <a:extLst>
              <a:ext uri="{FF2B5EF4-FFF2-40B4-BE49-F238E27FC236}">
                <a16:creationId xmlns:a16="http://schemas.microsoft.com/office/drawing/2014/main" id="{1A1473EB-6732-4940-B6AF-33B1AA95710E}"/>
              </a:ext>
            </a:extLst>
          </p:cNvPr>
          <p:cNvSpPr>
            <a:spLocks noGrp="1"/>
          </p:cNvSpPr>
          <p:nvPr>
            <p:ph idx="1"/>
          </p:nvPr>
        </p:nvSpPr>
        <p:spPr>
          <a:xfrm>
            <a:off x="457200" y="1543050"/>
            <a:ext cx="7499350" cy="3041650"/>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2223" b="1" dirty="0">
                <a:latin typeface="+mj-lt"/>
              </a:rPr>
              <a:t>Zadavatel</a:t>
            </a:r>
            <a:r>
              <a:rPr lang="cs-CZ" sz="2223" dirty="0">
                <a:latin typeface="+mj-lt"/>
              </a:rPr>
              <a:t>: Česká televize</a:t>
            </a:r>
          </a:p>
          <a:p>
            <a:pPr marL="0" indent="0" defTabSz="914095" eaLnBrk="1" fontAlgn="auto" hangingPunct="1">
              <a:spcAft>
                <a:spcPts val="0"/>
              </a:spcAft>
              <a:buFont typeface="Arial" panose="020B0604020202020204" pitchFamily="34" charset="0"/>
              <a:buNone/>
              <a:defRPr/>
            </a:pPr>
            <a:r>
              <a:rPr lang="cs-CZ" sz="2223" b="1" dirty="0">
                <a:latin typeface="+mj-lt"/>
              </a:rPr>
              <a:t>Širší společenské zájmy:</a:t>
            </a:r>
            <a:r>
              <a:rPr lang="cs-CZ" sz="2223" dirty="0">
                <a:latin typeface="+mj-lt"/>
              </a:rPr>
              <a:t> Etické nákupy</a:t>
            </a:r>
          </a:p>
          <a:p>
            <a:pPr marL="0" indent="0" defTabSz="914095" eaLnBrk="1" fontAlgn="auto" hangingPunct="1">
              <a:spcAft>
                <a:spcPts val="0"/>
              </a:spcAft>
              <a:buFont typeface="Arial" panose="020B0604020202020204" pitchFamily="34" charset="0"/>
              <a:buNone/>
              <a:defRPr/>
            </a:pPr>
            <a:r>
              <a:rPr lang="cs-CZ" sz="2223" b="1" dirty="0">
                <a:latin typeface="+mj-lt"/>
              </a:rPr>
              <a:t>Předpokládaná hodnota VZ:</a:t>
            </a:r>
            <a:r>
              <a:rPr lang="cs-CZ" sz="2223" dirty="0">
                <a:latin typeface="+mj-lt"/>
              </a:rPr>
              <a:t> </a:t>
            </a:r>
            <a:r>
              <a:rPr lang="pl-PL" sz="1905" dirty="0">
                <a:latin typeface="+mj-lt"/>
              </a:rPr>
              <a:t>13 000 000 Kč bez DPH</a:t>
            </a:r>
            <a:endParaRPr lang="cs-CZ" sz="1905" dirty="0">
              <a:latin typeface="+mj-lt"/>
            </a:endParaRPr>
          </a:p>
          <a:p>
            <a:pPr marL="0" indent="0" defTabSz="914095" eaLnBrk="1" fontAlgn="auto" hangingPunct="1">
              <a:spcAft>
                <a:spcPts val="0"/>
              </a:spcAft>
              <a:defRPr/>
            </a:pPr>
            <a:endParaRPr lang="cs-CZ" sz="2223" dirty="0">
              <a:latin typeface="+mj-lt"/>
            </a:endParaRPr>
          </a:p>
          <a:p>
            <a:pPr marL="0" indent="0" defTabSz="914095" eaLnBrk="1" fontAlgn="auto" hangingPunct="1">
              <a:spcAft>
                <a:spcPts val="0"/>
              </a:spcAft>
              <a:defRPr/>
            </a:pPr>
            <a:endParaRPr lang="cs-CZ" sz="2223" dirty="0">
              <a:latin typeface="+mj-lt"/>
            </a:endParaRPr>
          </a:p>
          <a:p>
            <a:pPr marL="0" indent="0" defTabSz="914095" eaLnBrk="1" fontAlgn="auto" hangingPunct="1">
              <a:spcAft>
                <a:spcPts val="0"/>
              </a:spcAft>
              <a:defRPr/>
            </a:pPr>
            <a:endParaRPr lang="cs-CZ" sz="2223" dirty="0">
              <a:latin typeface="+mj-lt"/>
            </a:endParaRPr>
          </a:p>
          <a:p>
            <a:pPr marL="0" indent="0" algn="r" defTabSz="914095" eaLnBrk="1" fontAlgn="auto" hangingPunct="1">
              <a:spcAft>
                <a:spcPts val="0"/>
              </a:spcAft>
              <a:buFont typeface="Arial" panose="020B0604020202020204" pitchFamily="34" charset="0"/>
              <a:buNone/>
              <a:defRPr/>
            </a:pPr>
            <a:r>
              <a:rPr lang="cs-CZ" sz="1588" dirty="0">
                <a:latin typeface="+mj-lt"/>
              </a:rPr>
              <a:t>Vzorové podmínky </a:t>
            </a:r>
            <a:r>
              <a:rPr lang="cs-CZ" sz="1429" dirty="0">
                <a:hlinkClick r:id="rId2"/>
              </a:rPr>
              <a:t>Dodávka výpočetní techniky – notebooky 2022 – 2023 | SOVZ</a:t>
            </a:r>
            <a:endParaRPr lang="cs-CZ" sz="1588" dirty="0">
              <a:solidFill>
                <a:schemeClr val="tx1">
                  <a:lumMod val="65000"/>
                  <a:lumOff val="35000"/>
                </a:schemeClr>
              </a:solidFill>
            </a:endParaRPr>
          </a:p>
          <a:p>
            <a:pPr marL="0" indent="0" defTabSz="914095" eaLnBrk="1" fontAlgn="auto" hangingPunct="1">
              <a:spcAft>
                <a:spcPts val="0"/>
              </a:spcAft>
              <a:defRPr/>
            </a:pPr>
            <a:endParaRPr lang="cs-CZ" sz="1588" dirty="0">
              <a:solidFill>
                <a:schemeClr val="tx1">
                  <a:lumMod val="65000"/>
                  <a:lumOff val="35000"/>
                </a:schemeClr>
              </a:solidFill>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5C5C7843-870C-4860-8BAC-67AC046C852C}"/>
              </a:ext>
            </a:extLst>
          </p:cNvPr>
          <p:cNvSpPr>
            <a:spLocks noGrp="1" noChangeArrowheads="1"/>
          </p:cNvSpPr>
          <p:nvPr>
            <p:ph type="title"/>
          </p:nvPr>
        </p:nvSpPr>
        <p:spPr>
          <a:xfrm>
            <a:off x="457200" y="206375"/>
            <a:ext cx="7570788" cy="857250"/>
          </a:xfrm>
        </p:spPr>
        <p:txBody>
          <a:bodyPr>
            <a:noAutofit/>
          </a:bodyPr>
          <a:lstStyle/>
          <a:p>
            <a:pPr algn="l" defTabSz="912813" eaLnBrk="1" hangingPunct="1"/>
            <a:r>
              <a:rPr lang="cs-CZ" altLang="cs-CZ" sz="2800" b="1" dirty="0">
                <a:cs typeface="Calibri" panose="020F0502020204030204" pitchFamily="34" charset="0"/>
              </a:rPr>
              <a:t>Dodávka výpočetní techniky – notebooky </a:t>
            </a:r>
            <a:br>
              <a:rPr lang="cs-CZ" altLang="cs-CZ" sz="2800" b="1" dirty="0">
                <a:cs typeface="Calibri" panose="020F0502020204030204" pitchFamily="34" charset="0"/>
              </a:rPr>
            </a:br>
            <a:r>
              <a:rPr lang="cs-CZ" altLang="cs-CZ" sz="2800" b="1" dirty="0">
                <a:cs typeface="Calibri" panose="020F0502020204030204" pitchFamily="34" charset="0"/>
              </a:rPr>
              <a:t>2022 - 2023</a:t>
            </a:r>
            <a:endParaRPr lang="cs-CZ" altLang="cs-CZ" sz="2800" b="1" dirty="0"/>
          </a:p>
        </p:txBody>
      </p:sp>
      <p:sp>
        <p:nvSpPr>
          <p:cNvPr id="12291" name="Zástupný symbol pro obsah 2">
            <a:extLst>
              <a:ext uri="{FF2B5EF4-FFF2-40B4-BE49-F238E27FC236}">
                <a16:creationId xmlns:a16="http://schemas.microsoft.com/office/drawing/2014/main" id="{5B85023A-8D4A-46C5-88A9-E2335313AAE8}"/>
              </a:ext>
            </a:extLst>
          </p:cNvPr>
          <p:cNvSpPr>
            <a:spLocks noGrp="1" noChangeArrowheads="1"/>
          </p:cNvSpPr>
          <p:nvPr>
            <p:ph idx="1"/>
          </p:nvPr>
        </p:nvSpPr>
        <p:spPr>
          <a:xfrm>
            <a:off x="457200" y="1543050"/>
            <a:ext cx="7570788" cy="3041650"/>
          </a:xfrm>
        </p:spPr>
        <p:txBody>
          <a:bodyPr/>
          <a:lstStyle/>
          <a:p>
            <a:pPr marL="0" indent="0" algn="just" defTabSz="912813" eaLnBrk="1" hangingPunct="1">
              <a:buFont typeface="Arial" panose="020B0604020202020204" pitchFamily="34" charset="0"/>
              <a:buNone/>
            </a:pPr>
            <a:r>
              <a:rPr lang="cs-CZ" altLang="cs-CZ" sz="1700" dirty="0">
                <a:cs typeface="Times New Roman" panose="02020603050405020304" pitchFamily="18" charset="0"/>
              </a:rPr>
              <a:t>7.3</a:t>
            </a:r>
          </a:p>
          <a:p>
            <a:pPr marL="0" indent="0" algn="just" defTabSz="912813" eaLnBrk="1" hangingPunct="1">
              <a:buFont typeface="Arial" panose="020B0604020202020204" pitchFamily="34" charset="0"/>
              <a:buNone/>
            </a:pPr>
            <a:r>
              <a:rPr lang="cs-CZ" altLang="cs-CZ" sz="1700" dirty="0">
                <a:cs typeface="Times New Roman" panose="02020603050405020304" pitchFamily="18" charset="0"/>
              </a:rPr>
              <a:t>„</a:t>
            </a:r>
            <a:r>
              <a:rPr lang="cs-CZ" altLang="cs-CZ" sz="1700" i="1" dirty="0">
                <a:cs typeface="Times New Roman" panose="02020603050405020304" pitchFamily="18" charset="0"/>
              </a:rPr>
              <a:t>Veškeré plnění s výjimkou </a:t>
            </a:r>
            <a:r>
              <a:rPr lang="cs-CZ" altLang="cs-CZ" sz="1700" i="1" dirty="0" err="1">
                <a:cs typeface="Times New Roman" panose="02020603050405020304" pitchFamily="18" charset="0"/>
              </a:rPr>
              <a:t>replikátorů</a:t>
            </a:r>
            <a:r>
              <a:rPr lang="cs-CZ" altLang="cs-CZ" sz="1700" i="1" dirty="0">
                <a:cs typeface="Times New Roman" panose="02020603050405020304" pitchFamily="18" charset="0"/>
              </a:rPr>
              <a:t> a myší dodané na základě této veřejné zakázky musí být certifikované v souladu s požadavky TCO </a:t>
            </a:r>
            <a:r>
              <a:rPr lang="cs-CZ" altLang="cs-CZ" sz="1700" i="1" dirty="0" err="1">
                <a:cs typeface="Times New Roman" panose="02020603050405020304" pitchFamily="18" charset="0"/>
              </a:rPr>
              <a:t>Certified</a:t>
            </a:r>
            <a:r>
              <a:rPr lang="cs-CZ" altLang="cs-CZ" sz="1700" i="1" dirty="0">
                <a:cs typeface="Times New Roman" panose="02020603050405020304" pitchFamily="18" charset="0"/>
              </a:rPr>
              <a:t> při dodání produktu. Tuto skutečnost účastník doloží jakožto součást nabídky jedním z následujících způsobů</a:t>
            </a:r>
          </a:p>
          <a:p>
            <a:pPr marL="0" indent="0" algn="just" defTabSz="912813" eaLnBrk="1" hangingPunct="1">
              <a:buFont typeface="Arial" panose="020B0604020202020204" pitchFamily="34" charset="0"/>
              <a:buNone/>
            </a:pPr>
            <a:r>
              <a:rPr lang="cs-CZ" altLang="cs-CZ" sz="1700" i="1" dirty="0">
                <a:cs typeface="Times New Roman" panose="02020603050405020304" pitchFamily="18" charset="0"/>
              </a:rPr>
              <a:t>- předložením </a:t>
            </a:r>
            <a:r>
              <a:rPr lang="cs-CZ" altLang="cs-CZ" sz="1700" i="1" dirty="0" err="1">
                <a:cs typeface="Times New Roman" panose="02020603050405020304" pitchFamily="18" charset="0"/>
              </a:rPr>
              <a:t>scanu</a:t>
            </a:r>
            <a:r>
              <a:rPr lang="cs-CZ" altLang="cs-CZ" sz="1700" i="1" dirty="0">
                <a:cs typeface="Times New Roman" panose="02020603050405020304" pitchFamily="18" charset="0"/>
              </a:rPr>
              <a:t> výpisu z vyhledávače produktů na webových stránkách </a:t>
            </a:r>
            <a:r>
              <a:rPr lang="cs-CZ" altLang="cs-CZ" sz="1700" i="1" u="sng" dirty="0">
                <a:solidFill>
                  <a:srgbClr val="000000"/>
                </a:solidFill>
                <a:cs typeface="Times New Roman" panose="02020603050405020304" pitchFamily="18" charset="0"/>
                <a:hlinkClick r:id="rId2"/>
              </a:rPr>
              <a:t>https://tcocertified.com/</a:t>
            </a:r>
            <a:r>
              <a:rPr lang="cs-CZ" altLang="cs-CZ" sz="1700" i="1" u="sng" dirty="0" err="1">
                <a:solidFill>
                  <a:srgbClr val="000000"/>
                </a:solidFill>
                <a:cs typeface="Times New Roman" panose="02020603050405020304" pitchFamily="18" charset="0"/>
                <a:hlinkClick r:id="rId2"/>
              </a:rPr>
              <a:t>product-finder</a:t>
            </a:r>
            <a:r>
              <a:rPr lang="cs-CZ" altLang="cs-CZ" sz="1700" i="1" u="sng" dirty="0">
                <a:solidFill>
                  <a:srgbClr val="000000"/>
                </a:solidFill>
                <a:cs typeface="Times New Roman" panose="02020603050405020304" pitchFamily="18" charset="0"/>
                <a:hlinkClick r:id="rId2"/>
              </a:rPr>
              <a:t>/</a:t>
            </a:r>
            <a:r>
              <a:rPr lang="cs-CZ" altLang="cs-CZ" sz="1700" i="1" dirty="0">
                <a:cs typeface="Times New Roman" panose="02020603050405020304" pitchFamily="18" charset="0"/>
              </a:rPr>
              <a:t>, nebo</a:t>
            </a:r>
          </a:p>
          <a:p>
            <a:pPr marL="0" indent="0" algn="just" defTabSz="912813" eaLnBrk="1" hangingPunct="1">
              <a:buFont typeface="Arial" panose="020B0604020202020204" pitchFamily="34" charset="0"/>
              <a:buNone/>
            </a:pPr>
            <a:r>
              <a:rPr lang="cs-CZ" altLang="cs-CZ" sz="1700" i="1" dirty="0">
                <a:cs typeface="Times New Roman" panose="02020603050405020304" pitchFamily="18" charset="0"/>
              </a:rPr>
              <a:t>- předložením </a:t>
            </a:r>
            <a:r>
              <a:rPr lang="cs-CZ" altLang="cs-CZ" sz="1700" i="1" dirty="0" err="1">
                <a:cs typeface="Times New Roman" panose="02020603050405020304" pitchFamily="18" charset="0"/>
              </a:rPr>
              <a:t>scanu</a:t>
            </a:r>
            <a:r>
              <a:rPr lang="cs-CZ" altLang="cs-CZ" sz="1700" i="1" dirty="0">
                <a:cs typeface="Times New Roman" panose="02020603050405020304" pitchFamily="18" charset="0"/>
              </a:rPr>
              <a:t> certifikátu TCO </a:t>
            </a:r>
            <a:r>
              <a:rPr lang="cs-CZ" altLang="cs-CZ" sz="1700" i="1" dirty="0" err="1">
                <a:cs typeface="Times New Roman" panose="02020603050405020304" pitchFamily="18" charset="0"/>
              </a:rPr>
              <a:t>Certified</a:t>
            </a:r>
            <a:r>
              <a:rPr lang="cs-CZ" altLang="cs-CZ" sz="1700" i="1" dirty="0">
                <a:cs typeface="Times New Roman" panose="02020603050405020304" pitchFamily="18" charset="0"/>
              </a:rPr>
              <a:t> s čitelným číslem certifikace, neprošlým datem platnosti certifikátu a názvem certifikovaného zařízení odpovídajícím názvu nabízeného zařízení</a:t>
            </a:r>
            <a:r>
              <a:rPr lang="cs-CZ" altLang="cs-CZ" sz="1700" dirty="0">
                <a:cs typeface="Times New Roman" panose="02020603050405020304" pitchFamily="18" charset="0"/>
              </a:rPr>
              <a:t>“</a:t>
            </a:r>
          </a:p>
          <a:p>
            <a:pPr marL="0" indent="0" algn="just" defTabSz="912813" eaLnBrk="1" hangingPunct="1"/>
            <a:endParaRPr lang="cs-CZ" altLang="cs-CZ" sz="1700" dirty="0"/>
          </a:p>
          <a:p>
            <a:pPr marL="0" indent="0" algn="just" defTabSz="912813" eaLnBrk="1" hangingPunct="1"/>
            <a:endParaRPr lang="cs-CZ" altLang="cs-CZ" sz="1700" dirty="0"/>
          </a:p>
          <a:p>
            <a:pPr marL="0" indent="0" algn="just" defTabSz="912813" eaLnBrk="1" hangingPunct="1"/>
            <a:endParaRPr lang="cs-CZ" altLang="cs-CZ" sz="1700" dirty="0">
              <a:solidFill>
                <a:srgbClr val="595959"/>
              </a:solidFill>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0C99747D-87D4-4688-B223-9465807FC183}"/>
              </a:ext>
            </a:extLst>
          </p:cNvPr>
          <p:cNvSpPr>
            <a:spLocks noGrp="1" noChangeArrowheads="1"/>
          </p:cNvSpPr>
          <p:nvPr>
            <p:ph type="title"/>
          </p:nvPr>
        </p:nvSpPr>
        <p:spPr>
          <a:xfrm>
            <a:off x="457200" y="206375"/>
            <a:ext cx="7570788" cy="857250"/>
          </a:xfrm>
        </p:spPr>
        <p:txBody>
          <a:bodyPr>
            <a:noAutofit/>
          </a:bodyPr>
          <a:lstStyle/>
          <a:p>
            <a:pPr algn="l" defTabSz="912813" eaLnBrk="1" hangingPunct="1"/>
            <a:r>
              <a:rPr lang="cs-CZ" altLang="cs-CZ" sz="2800" b="1" dirty="0">
                <a:cs typeface="Calibri" panose="020F0502020204030204" pitchFamily="34" charset="0"/>
              </a:rPr>
              <a:t>Dodávka výpočetní techniky – notebooky </a:t>
            </a:r>
            <a:br>
              <a:rPr lang="cs-CZ" altLang="cs-CZ" sz="2800" b="1" dirty="0">
                <a:cs typeface="Calibri" panose="020F0502020204030204" pitchFamily="34" charset="0"/>
              </a:rPr>
            </a:br>
            <a:r>
              <a:rPr lang="cs-CZ" altLang="cs-CZ" sz="2800" b="1" dirty="0">
                <a:cs typeface="Calibri" panose="020F0502020204030204" pitchFamily="34" charset="0"/>
              </a:rPr>
              <a:t>2022 - 2023</a:t>
            </a:r>
            <a:endParaRPr lang="cs-CZ" altLang="cs-CZ" sz="2800" b="1" dirty="0"/>
          </a:p>
        </p:txBody>
      </p:sp>
      <p:sp>
        <p:nvSpPr>
          <p:cNvPr id="13315" name="Zástupný symbol pro obsah 2">
            <a:extLst>
              <a:ext uri="{FF2B5EF4-FFF2-40B4-BE49-F238E27FC236}">
                <a16:creationId xmlns:a16="http://schemas.microsoft.com/office/drawing/2014/main" id="{1E5BDA01-6460-4554-A745-8EB6C652A647}"/>
              </a:ext>
            </a:extLst>
          </p:cNvPr>
          <p:cNvSpPr>
            <a:spLocks noGrp="1" noChangeArrowheads="1"/>
          </p:cNvSpPr>
          <p:nvPr>
            <p:ph idx="1"/>
          </p:nvPr>
        </p:nvSpPr>
        <p:spPr>
          <a:xfrm>
            <a:off x="457200" y="1543050"/>
            <a:ext cx="7570788" cy="3041650"/>
          </a:xfrm>
        </p:spPr>
        <p:txBody>
          <a:bodyPr/>
          <a:lstStyle/>
          <a:p>
            <a:pPr marL="0" indent="0" algn="just" defTabSz="912813" eaLnBrk="1" hangingPunct="1">
              <a:lnSpc>
                <a:spcPct val="90000"/>
              </a:lnSpc>
              <a:buFont typeface="Arial" panose="020B0604020202020204" pitchFamily="34" charset="0"/>
              <a:buNone/>
            </a:pPr>
            <a:r>
              <a:rPr lang="cs-CZ" altLang="cs-CZ" sz="1700">
                <a:cs typeface="Times New Roman" panose="02020603050405020304" pitchFamily="18" charset="0"/>
              </a:rPr>
              <a:t>7.4</a:t>
            </a:r>
          </a:p>
          <a:p>
            <a:pPr marL="0" indent="0" algn="just" defTabSz="912813" eaLnBrk="1" hangingPunct="1">
              <a:lnSpc>
                <a:spcPct val="90000"/>
              </a:lnSpc>
              <a:buFont typeface="Arial" panose="020B0604020202020204" pitchFamily="34" charset="0"/>
              <a:buNone/>
            </a:pPr>
            <a:r>
              <a:rPr lang="cs-CZ" altLang="cs-CZ" sz="1700">
                <a:cs typeface="Times New Roman" panose="02020603050405020304" pitchFamily="18" charset="0"/>
              </a:rPr>
              <a:t>„</a:t>
            </a:r>
            <a:r>
              <a:rPr lang="cs-CZ" altLang="cs-CZ" sz="1700" i="1">
                <a:cs typeface="Times New Roman" panose="02020603050405020304" pitchFamily="18" charset="0"/>
              </a:rPr>
              <a:t>Účastník je v souladu s § 94 ZZVZ oprávněn nabídnout rovnocenné řešení k požadované certifikaci TCO Certified.  Účastník je oprávněn v nabídce doložit zprávu(/vy) nezávislé zkušební a kalibrační laboratoře akreditované dle ISO 17021 nebo ISO 17025 (a také poslední nezávislý audit a plán nápravných opatření pro každou neshodu) dokládající, že nabízené plnění a jeho výrobní závod splňují všechna kritéria TCO Certified. Účastník je povinen v nabídce jednoznačně označit, které dokumenty, případně části dokumentů dokládají splnění jednotlivých kritérií certifikace TCO Certified. Souhrn kritérií pro udělení certifikace TCO Certified je možné získat na </a:t>
            </a:r>
            <a:r>
              <a:rPr lang="cs-CZ" altLang="cs-CZ" sz="1700" i="1" u="sng">
                <a:solidFill>
                  <a:srgbClr val="000000"/>
                </a:solidFill>
                <a:cs typeface="Times New Roman" panose="02020603050405020304" pitchFamily="18" charset="0"/>
                <a:hlinkClick r:id="rId2"/>
              </a:rPr>
              <a:t>https://tcocertified.com/equivalent-proof-of-compliance-with-tco-certified/</a:t>
            </a:r>
            <a:r>
              <a:rPr lang="cs-CZ" altLang="cs-CZ" sz="1700" u="sng">
                <a:solidFill>
                  <a:srgbClr val="000000"/>
                </a:solidFill>
                <a:cs typeface="Times New Roman" panose="02020603050405020304" pitchFamily="18" charset="0"/>
              </a:rPr>
              <a:t>“</a:t>
            </a:r>
            <a:endParaRPr lang="cs-CZ" altLang="cs-CZ" sz="1700">
              <a:cs typeface="Times New Roman" panose="02020603050405020304" pitchFamily="18" charset="0"/>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D3408-9BC6-45EC-B561-7DF90410778B}"/>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DB785CCE-B926-42B8-BBEF-B0B4449D49E6}"/>
              </a:ext>
            </a:extLst>
          </p:cNvPr>
          <p:cNvSpPr txBox="1">
            <a:spLocks/>
          </p:cNvSpPr>
          <p:nvPr/>
        </p:nvSpPr>
        <p:spPr bwMode="auto">
          <a:xfrm>
            <a:off x="1435100" y="193675"/>
            <a:ext cx="6169025"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4400" b="1" i="0" u="none" strike="noStrike" kern="1200" cap="none" spc="0" normalizeH="0" baseline="0" noProof="0" dirty="0">
                <a:ln>
                  <a:noFill/>
                </a:ln>
                <a:solidFill>
                  <a:prstClr val="black"/>
                </a:solidFill>
                <a:effectLst/>
                <a:uLnTx/>
                <a:uFillTx/>
                <a:latin typeface="Calibri" pitchFamily="34" charset="0"/>
                <a:ea typeface="+mn-ea"/>
                <a:cs typeface="Arial" charset="0"/>
              </a:rPr>
              <a:t>Nákup v oblasti SW</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4F2C8DE5-0FCA-4B49-95A2-9221E01CA241}"/>
              </a:ext>
            </a:extLst>
          </p:cNvPr>
          <p:cNvSpPr txBox="1">
            <a:spLocks noChangeArrowheads="1"/>
          </p:cNvSpPr>
          <p:nvPr/>
        </p:nvSpPr>
        <p:spPr bwMode="auto">
          <a:xfrm>
            <a:off x="457200" y="206375"/>
            <a:ext cx="7570788"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Upgrade laboratorního informačního systému </a:t>
            </a:r>
          </a:p>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a systémy s tím spojené</a:t>
            </a:r>
          </a:p>
        </p:txBody>
      </p:sp>
      <p:sp>
        <p:nvSpPr>
          <p:cNvPr id="23555" name="Text Box 2">
            <a:extLst>
              <a:ext uri="{FF2B5EF4-FFF2-40B4-BE49-F238E27FC236}">
                <a16:creationId xmlns:a16="http://schemas.microsoft.com/office/drawing/2014/main" id="{723885EC-3BC1-48C2-A990-E872A027AF68}"/>
              </a:ext>
            </a:extLst>
          </p:cNvPr>
          <p:cNvSpPr txBox="1">
            <a:spLocks noChangeArrowheads="1"/>
          </p:cNvSpPr>
          <p:nvPr/>
        </p:nvSpPr>
        <p:spPr bwMode="auto">
          <a:xfrm>
            <a:off x="457200" y="1771650"/>
            <a:ext cx="7570788" cy="3087688"/>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just" defTabSz="914400" rtl="0" eaLnBrk="1" fontAlgn="auto" latinLnBrk="0" hangingPunct="1">
              <a:lnSpc>
                <a:spcPct val="100000"/>
              </a:lnSpc>
              <a:spcBef>
                <a:spcPts val="635"/>
              </a:spcBef>
              <a:spcAft>
                <a:spcPts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1"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Nemocnice s poliklinikou Havířov</a:t>
            </a:r>
            <a:endPar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1. část – Technické zázemí komunikace – výměna hlavního a části sekundárních prvků   </a:t>
            </a: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2. část – Doplnění systému tiskové techniky,</a:t>
            </a: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3. část – Nákup hardwarové platformy – SERVERY,</a:t>
            </a: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4. část – Upgrade stávajícího laboratorního informačního systému,</a:t>
            </a: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5. část – Obnova koncových stanic,</a:t>
            </a:r>
          </a:p>
          <a:p>
            <a:pPr marL="214313" marR="0" lvl="0" indent="-209550" algn="l"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905"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6. část – Nákup licencí pro systém vnitropodnikové pošty.</a:t>
            </a: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a:extLst>
              <a:ext uri="{FF2B5EF4-FFF2-40B4-BE49-F238E27FC236}">
                <a16:creationId xmlns:a16="http://schemas.microsoft.com/office/drawing/2014/main" id="{E2626E66-2D0D-49DA-B14F-6E9564A41EED}"/>
              </a:ext>
            </a:extLst>
          </p:cNvPr>
          <p:cNvSpPr txBox="1">
            <a:spLocks noChangeArrowheads="1"/>
          </p:cNvSpPr>
          <p:nvPr/>
        </p:nvSpPr>
        <p:spPr bwMode="auto">
          <a:xfrm>
            <a:off x="539552" y="206375"/>
            <a:ext cx="7488436"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Upgrade laboratorního informačního systému a systémy s tím spojené</a:t>
            </a:r>
          </a:p>
        </p:txBody>
      </p:sp>
      <p:sp>
        <p:nvSpPr>
          <p:cNvPr id="17411" name="Text Box 2">
            <a:extLst>
              <a:ext uri="{FF2B5EF4-FFF2-40B4-BE49-F238E27FC236}">
                <a16:creationId xmlns:a16="http://schemas.microsoft.com/office/drawing/2014/main" id="{31ABCD31-E7A3-4854-9A54-31F5F112038A}"/>
              </a:ext>
            </a:extLst>
          </p:cNvPr>
          <p:cNvSpPr txBox="1">
            <a:spLocks noChangeArrowheads="1"/>
          </p:cNvSpPr>
          <p:nvPr/>
        </p:nvSpPr>
        <p:spPr bwMode="auto">
          <a:xfrm>
            <a:off x="457200" y="1543050"/>
            <a:ext cx="7570788" cy="3316288"/>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Rozhodnutí č.j.: </a:t>
            </a:r>
            <a:r>
              <a:rPr kumimoji="0" lang="cs-CZ" sz="1429"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ÚOHS-S71/2011/VZ-9370/2011/540/</a:t>
            </a:r>
            <a:r>
              <a:rPr kumimoji="0" lang="cs-CZ" sz="1429" b="0" i="0" u="none" strike="noStrike" kern="1200" cap="none" spc="0" normalizeH="0" baseline="0" noProof="0" dirty="0" err="1">
                <a:ln>
                  <a:noFill/>
                </a:ln>
                <a:solidFill>
                  <a:srgbClr val="000000"/>
                </a:solidFill>
                <a:effectLst/>
                <a:uLnTx/>
                <a:uFillTx/>
                <a:latin typeface="Frutiger CE"/>
                <a:ea typeface="Microsoft YaHei" panose="020B0503020204020204" pitchFamily="34" charset="-122"/>
                <a:cs typeface="+mn-cs"/>
                <a:hlinkClick r:id="rId3"/>
              </a:rPr>
              <a:t>MKr</a:t>
            </a:r>
            <a:r>
              <a:rPr kumimoji="0" lang="cs-CZ" sz="1429"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 ze dne 24. října 2011</a:t>
            </a:r>
            <a:endPar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16. </a:t>
            </a:r>
            <a:endPar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r>
              <a:rPr kumimoji="0" lang="cs-CZ" sz="1667"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i když se může tento požadavek zdát ve vztahu k této zakázce nadbytečný, je třeba si uvědomit, že i při realizaci těchto služeb vznikají odpady, k nimž je třeba se chovat v souladu s pravidly ochrany životního prostředí. Zadavatel dodává, že je pro něj žádoucí, aby dodavatel uměl sám správně nakládat  i s odpady nebezpečnými, které samo o sobě zdravotnické zařízení produkuje. Vzhledem k tomu, že dodavatel se s těmito odpady setká a bude navrhovat evidenci, jak s nimi má být nakládáno, považuje zadavatel stanovení tohoto kvalifikačního předpokladu ve vztahu k předmětné veřejné zakázce za opodstatněné</a:t>
            </a:r>
            <a:r>
              <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7A013E71-4611-458F-AAF1-32A0C6D4545D}"/>
              </a:ext>
            </a:extLst>
          </p:cNvPr>
          <p:cNvSpPr txBox="1">
            <a:spLocks noChangeArrowheads="1"/>
          </p:cNvSpPr>
          <p:nvPr/>
        </p:nvSpPr>
        <p:spPr bwMode="auto">
          <a:xfrm>
            <a:off x="539552" y="206375"/>
            <a:ext cx="7416998"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Upgrade laboratorního informačního systému a systémy s tím spojené</a:t>
            </a:r>
          </a:p>
        </p:txBody>
      </p:sp>
      <p:sp>
        <p:nvSpPr>
          <p:cNvPr id="17411" name="Text Box 2">
            <a:extLst>
              <a:ext uri="{FF2B5EF4-FFF2-40B4-BE49-F238E27FC236}">
                <a16:creationId xmlns:a16="http://schemas.microsoft.com/office/drawing/2014/main" id="{310DB28C-FDA2-4B56-91E3-6E84DD3C3616}"/>
              </a:ext>
            </a:extLst>
          </p:cNvPr>
          <p:cNvSpPr txBox="1">
            <a:spLocks noChangeArrowheads="1"/>
          </p:cNvSpPr>
          <p:nvPr/>
        </p:nvSpPr>
        <p:spPr bwMode="auto">
          <a:xfrm>
            <a:off x="457200" y="1428750"/>
            <a:ext cx="7499350" cy="3430588"/>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Rozhodnutí č.j.: </a:t>
            </a:r>
            <a:r>
              <a:rPr kumimoji="0" lang="cs-CZ" sz="1588"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ÚOHS-S71/2011/VZ-9370/2011/540/</a:t>
            </a:r>
            <a:r>
              <a:rPr kumimoji="0" lang="cs-CZ" sz="1588" b="0" i="0" u="none" strike="noStrike" kern="1200" cap="none" spc="0" normalizeH="0" baseline="0" noProof="0" dirty="0" err="1">
                <a:ln>
                  <a:noFill/>
                </a:ln>
                <a:solidFill>
                  <a:srgbClr val="000000"/>
                </a:solidFill>
                <a:effectLst/>
                <a:uLnTx/>
                <a:uFillTx/>
                <a:latin typeface="Frutiger CE"/>
                <a:ea typeface="Microsoft YaHei" panose="020B0503020204020204" pitchFamily="34" charset="-122"/>
                <a:cs typeface="+mn-cs"/>
                <a:hlinkClick r:id="rId3"/>
              </a:rPr>
              <a:t>MKr</a:t>
            </a:r>
            <a:r>
              <a:rPr kumimoji="0" lang="cs-CZ" sz="1588"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 ze dne 24. října 2011</a:t>
            </a:r>
            <a:endPar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29.</a:t>
            </a: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r>
              <a:rPr kumimoji="0" lang="cs-CZ" sz="1588"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zadavatel je oprávněn stanovit pouze takové kvalifikační požadavky na prokázání kvalifikace, které bezprostředně souvisejí s předmětem veřejné zakázky a jsou přiměřené ve vztahu k druhu, rozsahu a složitosti veřejné zakázky. Pokud zadavatel stanoví požadavky na prokázání kvalifikace, které s plněním veřejné zakázky přímo nesouvisejí, ztrácí takovýto požadavek smysl, protože prokázání jeho splnění nic nevypovídá o skutečné schopnosti a způsobilosti uchazečů plnění veřejné zakázky zajistit</a:t>
            </a:r>
            <a:r>
              <a:rPr kumimoji="0" 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endParaRPr kumimoji="0" lang="cs-CZ" sz="1667"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4</a:t>
            </a:fld>
            <a:endParaRPr lang="cs-CZ" dirty="0"/>
          </a:p>
        </p:txBody>
      </p:sp>
      <p:sp>
        <p:nvSpPr>
          <p:cNvPr id="7" name="Obdélník 6">
            <a:extLst>
              <a:ext uri="{FF2B5EF4-FFF2-40B4-BE49-F238E27FC236}">
                <a16:creationId xmlns:a16="http://schemas.microsoft.com/office/drawing/2014/main" id="{10330D19-974C-4183-9C9C-AA019929625D}"/>
              </a:ext>
            </a:extLst>
          </p:cNvPr>
          <p:cNvSpPr/>
          <p:nvPr/>
        </p:nvSpPr>
        <p:spPr>
          <a:xfrm>
            <a:off x="663677" y="125976"/>
            <a:ext cx="7004667" cy="969496"/>
          </a:xfrm>
          <a:prstGeom prst="rect">
            <a:avLst/>
          </a:prstGeom>
        </p:spPr>
        <p:txBody>
          <a:bodyPr wrap="square">
            <a:spAutoFit/>
          </a:bodyPr>
          <a:lstStyle/>
          <a:p>
            <a:pPr>
              <a:spcAft>
                <a:spcPts val="600"/>
              </a:spcAft>
            </a:pPr>
            <a:r>
              <a:rPr lang="cs-CZ" sz="2000" b="1" dirty="0"/>
              <a:t>OBSAH</a:t>
            </a:r>
          </a:p>
          <a:p>
            <a:endParaRPr lang="cs-CZ" sz="1600" i="1" dirty="0"/>
          </a:p>
          <a:p>
            <a:endParaRPr lang="cs-CZ" sz="1600" dirty="0"/>
          </a:p>
        </p:txBody>
      </p:sp>
      <p:pic>
        <p:nvPicPr>
          <p:cNvPr id="4" name="Obrázek 3">
            <a:extLst>
              <a:ext uri="{FF2B5EF4-FFF2-40B4-BE49-F238E27FC236}">
                <a16:creationId xmlns:a16="http://schemas.microsoft.com/office/drawing/2014/main" id="{ED0A3F8D-52BA-43C1-886E-D437ECC4B91C}"/>
              </a:ext>
            </a:extLst>
          </p:cNvPr>
          <p:cNvPicPr>
            <a:picLocks noChangeAspect="1"/>
          </p:cNvPicPr>
          <p:nvPr/>
        </p:nvPicPr>
        <p:blipFill rotWithShape="1">
          <a:blip r:embed="rId2"/>
          <a:srcRect l="434" t="2139"/>
          <a:stretch/>
        </p:blipFill>
        <p:spPr>
          <a:xfrm>
            <a:off x="35496" y="102393"/>
            <a:ext cx="8136504" cy="4491014"/>
          </a:xfrm>
          <a:prstGeom prst="rect">
            <a:avLst/>
          </a:prstGeom>
        </p:spPr>
      </p:pic>
    </p:spTree>
    <p:extLst>
      <p:ext uri="{BB962C8B-B14F-4D97-AF65-F5344CB8AC3E}">
        <p14:creationId xmlns:p14="http://schemas.microsoft.com/office/powerpoint/2010/main" val="3710026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FC11AB0A-0480-4BA9-8575-0E7382BEFAFA}"/>
              </a:ext>
            </a:extLst>
          </p:cNvPr>
          <p:cNvSpPr txBox="1">
            <a:spLocks noChangeArrowheads="1"/>
          </p:cNvSpPr>
          <p:nvPr/>
        </p:nvSpPr>
        <p:spPr bwMode="auto">
          <a:xfrm>
            <a:off x="457200" y="206375"/>
            <a:ext cx="7427913"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Upgrade laboratorního informačního systému a systémy s tím spojené</a:t>
            </a:r>
          </a:p>
        </p:txBody>
      </p:sp>
      <p:sp>
        <p:nvSpPr>
          <p:cNvPr id="29699" name="Text Box 2">
            <a:extLst>
              <a:ext uri="{FF2B5EF4-FFF2-40B4-BE49-F238E27FC236}">
                <a16:creationId xmlns:a16="http://schemas.microsoft.com/office/drawing/2014/main" id="{E4E4D056-A9AF-428C-A01F-A585A78D829D}"/>
              </a:ext>
            </a:extLst>
          </p:cNvPr>
          <p:cNvSpPr txBox="1">
            <a:spLocks noChangeArrowheads="1"/>
          </p:cNvSpPr>
          <p:nvPr/>
        </p:nvSpPr>
        <p:spPr bwMode="auto">
          <a:xfrm>
            <a:off x="457200" y="1276350"/>
            <a:ext cx="7427913" cy="3808413"/>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Rozhodnutí č.j.: </a:t>
            </a:r>
            <a:r>
              <a:rPr kumimoji="0" lang="cs-CZ" altLang="cs-CZ" sz="1429"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ÚOHS-S71/2011/VZ-9370/2011/540/</a:t>
            </a:r>
            <a:r>
              <a:rPr kumimoji="0" lang="cs-CZ" altLang="cs-CZ" sz="1429" b="0" i="0" u="none" strike="noStrike" kern="1200" cap="none" spc="0" normalizeH="0" baseline="0" noProof="0" dirty="0" err="1">
                <a:ln>
                  <a:noFill/>
                </a:ln>
                <a:solidFill>
                  <a:srgbClr val="000000"/>
                </a:solidFill>
                <a:effectLst/>
                <a:uLnTx/>
                <a:uFillTx/>
                <a:latin typeface="Frutiger CE"/>
                <a:ea typeface="Microsoft YaHei" panose="020B0503020204020204" pitchFamily="34" charset="-122"/>
                <a:cs typeface="+mn-cs"/>
                <a:hlinkClick r:id="rId3"/>
              </a:rPr>
              <a:t>MKr</a:t>
            </a:r>
            <a:r>
              <a:rPr kumimoji="0" lang="cs-CZ" altLang="cs-CZ" sz="1429" b="0" i="0" u="none" strike="noStrike" kern="1200" cap="none" spc="0" normalizeH="0" baseline="0" noProof="0" dirty="0">
                <a:ln>
                  <a:noFill/>
                </a:ln>
                <a:solidFill>
                  <a:srgbClr val="000000"/>
                </a:solidFill>
                <a:effectLst/>
                <a:uLnTx/>
                <a:uFillTx/>
                <a:latin typeface="Frutiger CE"/>
                <a:ea typeface="Microsoft YaHei" panose="020B0503020204020204" pitchFamily="34" charset="-122"/>
                <a:cs typeface="+mn-cs"/>
                <a:hlinkClick r:id="rId3"/>
              </a:rPr>
              <a:t> ze dne 24. října 2011</a:t>
            </a:r>
            <a:endParaRPr kumimoji="0" lang="cs-CZ" altLang="cs-CZ" sz="1588"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endParaRP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31.</a:t>
            </a: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r>
              <a:rPr kumimoji="0" lang="cs-CZ" altLang="cs-CZ" sz="1429"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Pokud tedy zadavatel požaduje předložení dokladu o registraci v systému řízení a auditu z hlediska ochrany životního prostředí (EMAS) nebo certifikátu řízení z hlediska ochrany životního prostředí vydaného podle českých technických norem akreditovanou osobou, pak v rozporu s </a:t>
            </a:r>
            <a:r>
              <a:rPr kumimoji="0" lang="cs-CZ" altLang="cs-CZ" sz="1429" b="0" i="1" u="none" strike="noStrike" kern="1200" cap="none" spc="0" normalizeH="0" baseline="0" noProof="0" dirty="0" err="1">
                <a:ln>
                  <a:noFill/>
                </a:ln>
                <a:solidFill>
                  <a:srgbClr val="414042"/>
                </a:solidFill>
                <a:effectLst/>
                <a:uLnTx/>
                <a:uFillTx/>
                <a:latin typeface="Frutiger CE"/>
                <a:ea typeface="Microsoft YaHei" panose="020B0503020204020204" pitchFamily="34" charset="-122"/>
                <a:cs typeface="+mn-cs"/>
              </a:rPr>
              <a:t>ust</a:t>
            </a:r>
            <a:r>
              <a:rPr kumimoji="0" lang="cs-CZ" altLang="cs-CZ" sz="1429"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 6, </a:t>
            </a:r>
            <a:r>
              <a:rPr kumimoji="0" lang="cs-CZ" altLang="cs-CZ" sz="1429" b="0" i="1" u="none" strike="noStrike" kern="1200" cap="none" spc="0" normalizeH="0" baseline="0" noProof="0" dirty="0" err="1">
                <a:ln>
                  <a:noFill/>
                </a:ln>
                <a:solidFill>
                  <a:srgbClr val="414042"/>
                </a:solidFill>
                <a:effectLst/>
                <a:uLnTx/>
                <a:uFillTx/>
                <a:latin typeface="Frutiger CE"/>
                <a:ea typeface="Microsoft YaHei" panose="020B0503020204020204" pitchFamily="34" charset="-122"/>
                <a:cs typeface="+mn-cs"/>
              </a:rPr>
              <a:t>ust</a:t>
            </a:r>
            <a:r>
              <a:rPr kumimoji="0" lang="cs-CZ" altLang="cs-CZ" sz="1429"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 50 odst. 3 a </a:t>
            </a:r>
            <a:r>
              <a:rPr kumimoji="0" lang="cs-CZ" altLang="cs-CZ" sz="1429" b="0" i="1" u="none" strike="noStrike" kern="1200" cap="none" spc="0" normalizeH="0" baseline="0" noProof="0" dirty="0" err="1">
                <a:ln>
                  <a:noFill/>
                </a:ln>
                <a:solidFill>
                  <a:srgbClr val="414042"/>
                </a:solidFill>
                <a:effectLst/>
                <a:uLnTx/>
                <a:uFillTx/>
                <a:latin typeface="Frutiger CE"/>
                <a:ea typeface="Microsoft YaHei" panose="020B0503020204020204" pitchFamily="34" charset="-122"/>
                <a:cs typeface="+mn-cs"/>
              </a:rPr>
              <a:t>ust</a:t>
            </a:r>
            <a:r>
              <a:rPr kumimoji="0" lang="cs-CZ" altLang="cs-CZ" sz="1429"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 § 56 odst. 5 zákona diskriminuje zájemce, kteří daným certifikátem nedisponují, ačkoliv jsou jinak plně způsobilí realizovat veřejnou zakázku, neboť z popisu předmětu veřejné zakázky nijak nevyplývá, že by se jednalo  o předmět vztahující se k ochraně životního prostředí</a:t>
            </a: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33.</a:t>
            </a:r>
          </a:p>
          <a:p>
            <a:pPr marL="214313" marR="0" lvl="0" indent="-209550" algn="just" defTabSz="914400" rtl="0" eaLnBrk="1" fontAlgn="auto" latinLnBrk="0" hangingPunct="1">
              <a:lnSpc>
                <a:spcPct val="100000"/>
              </a:lnSpc>
              <a:spcBef>
                <a:spcPts val="500"/>
              </a:spcBef>
              <a:spcAft>
                <a:spcPts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r>
              <a:rPr kumimoji="0" lang="cs-CZ" altLang="cs-CZ" sz="1429" b="0" i="1"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Úřad má za to, že požadovaný technický kvalifikační předpoklad „předložení dokladu o registraci v systému řízení a auditu z hlediska ochrany životního prostředí (EMAS) nebo certifikátu řízení z hlediska ochrany životního prostředí vydaného podle českých technických norem akreditovanou osobou“ není stanoven tak, aby bezprostředně souvisel s předmětem veřejné zakázky, čímž mohlo dojít ke zúžení okruhu potenciálních dodavatelů schopných plnit veřejnou zakázku</a:t>
            </a:r>
            <a:r>
              <a:rPr kumimoji="0" lang="cs-CZ" altLang="cs-CZ" sz="1429" b="0" i="0" u="none" strike="noStrike" kern="1200" cap="none" spc="0" normalizeH="0" baseline="0" noProof="0" dirty="0">
                <a:ln>
                  <a:noFill/>
                </a:ln>
                <a:solidFill>
                  <a:srgbClr val="414042"/>
                </a:solidFill>
                <a:effectLst/>
                <a:uLnTx/>
                <a:uFillTx/>
                <a:latin typeface="Frutiger CE"/>
                <a:ea typeface="Microsoft YaHei" panose="020B0503020204020204" pitchFamily="34" charset="-122"/>
                <a:cs typeface="+mn-cs"/>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B15EB-8338-4193-9A5B-543B2AD304C3}"/>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27651" name="Zástupný symbol pro obsah 2">
            <a:extLst>
              <a:ext uri="{FF2B5EF4-FFF2-40B4-BE49-F238E27FC236}">
                <a16:creationId xmlns:a16="http://schemas.microsoft.com/office/drawing/2014/main" id="{6ECB818F-D3A3-4C61-B9B4-921A53276604}"/>
              </a:ext>
            </a:extLst>
          </p:cNvPr>
          <p:cNvSpPr txBox="1">
            <a:spLocks noChangeArrowheads="1"/>
          </p:cNvSpPr>
          <p:nvPr/>
        </p:nvSpPr>
        <p:spPr bwMode="auto">
          <a:xfrm>
            <a:off x="1344613" y="195263"/>
            <a:ext cx="61690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cs-CZ" altLang="cs-CZ"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Nákup v oblasti tisku</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714BBC24-0250-45B4-9DC9-21214A58B572}"/>
              </a:ext>
            </a:extLst>
          </p:cNvPr>
          <p:cNvSpPr>
            <a:spLocks noGrp="1" noChangeArrowheads="1"/>
          </p:cNvSpPr>
          <p:nvPr>
            <p:ph type="title"/>
          </p:nvPr>
        </p:nvSpPr>
        <p:spPr>
          <a:xfrm>
            <a:off x="457200" y="206375"/>
            <a:ext cx="7499350" cy="857250"/>
          </a:xfrm>
        </p:spPr>
        <p:txBody>
          <a:bodyPr>
            <a:noAutofit/>
          </a:bodyPr>
          <a:lstStyle/>
          <a:p>
            <a:pPr algn="l" defTabSz="911225" eaLnBrk="1" hangingPunct="1"/>
            <a:r>
              <a:rPr lang="cs-CZ" altLang="cs-CZ" sz="2800" b="1" dirty="0"/>
              <a:t>Zajištění servisu a provozu tiskových a multifunkčních zařízení</a:t>
            </a:r>
          </a:p>
        </p:txBody>
      </p:sp>
      <p:sp>
        <p:nvSpPr>
          <p:cNvPr id="3" name="Zástupný symbol pro obsah 2">
            <a:extLst>
              <a:ext uri="{FF2B5EF4-FFF2-40B4-BE49-F238E27FC236}">
                <a16:creationId xmlns:a16="http://schemas.microsoft.com/office/drawing/2014/main" id="{222F4581-3BCD-47AC-AF1B-F3D6C0A3ECD7}"/>
              </a:ext>
            </a:extLst>
          </p:cNvPr>
          <p:cNvSpPr>
            <a:spLocks noGrp="1"/>
          </p:cNvSpPr>
          <p:nvPr>
            <p:ph idx="1"/>
          </p:nvPr>
        </p:nvSpPr>
        <p:spPr>
          <a:xfrm>
            <a:off x="457200" y="1543050"/>
            <a:ext cx="7499350" cy="3041650"/>
          </a:xfrm>
        </p:spPr>
        <p:txBody>
          <a:bodyPr rtlCol="0">
            <a:normAutofit/>
          </a:bodyPr>
          <a:lstStyle/>
          <a:p>
            <a:pPr marL="0" indent="0" defTabSz="914095" eaLnBrk="1" fontAlgn="auto" hangingPunct="1">
              <a:spcAft>
                <a:spcPts val="0"/>
              </a:spcAft>
              <a:buFont typeface="Arial" panose="020B0604020202020204" pitchFamily="34" charset="0"/>
              <a:buNone/>
              <a:defRPr/>
            </a:pPr>
            <a:r>
              <a:rPr lang="cs-CZ" sz="1400" b="1" dirty="0">
                <a:latin typeface="+mj-lt"/>
              </a:rPr>
              <a:t>Zadavatel</a:t>
            </a:r>
            <a:r>
              <a:rPr lang="cs-CZ" sz="1400" dirty="0">
                <a:latin typeface="+mj-lt"/>
              </a:rPr>
              <a:t>: MPSV</a:t>
            </a:r>
          </a:p>
          <a:p>
            <a:pPr marL="0" indent="0" defTabSz="914095" eaLnBrk="1" fontAlgn="auto" hangingPunct="1">
              <a:spcAft>
                <a:spcPts val="0"/>
              </a:spcAft>
              <a:buFont typeface="Arial" panose="020B0604020202020204" pitchFamily="34" charset="0"/>
              <a:buNone/>
              <a:defRPr/>
            </a:pPr>
            <a:r>
              <a:rPr lang="cs-CZ" sz="1400" b="1" dirty="0">
                <a:latin typeface="+mj-lt"/>
              </a:rPr>
              <a:t>Širší společenské zájmy:</a:t>
            </a:r>
            <a:r>
              <a:rPr lang="cs-CZ" sz="1400" dirty="0">
                <a:latin typeface="+mj-lt"/>
              </a:rPr>
              <a:t> sociální podniky, zaměstnávání znevýhodněných</a:t>
            </a:r>
          </a:p>
          <a:p>
            <a:pPr marL="0" indent="0" defTabSz="914095" eaLnBrk="1" fontAlgn="auto" hangingPunct="1">
              <a:spcAft>
                <a:spcPts val="0"/>
              </a:spcAft>
              <a:buFont typeface="Arial" panose="020B0604020202020204" pitchFamily="34" charset="0"/>
              <a:buNone/>
              <a:defRPr/>
            </a:pPr>
            <a:r>
              <a:rPr lang="cs-CZ" sz="1400" b="1" dirty="0">
                <a:latin typeface="+mj-lt"/>
              </a:rPr>
              <a:t>Předpokládaná hodnota VZ:</a:t>
            </a:r>
            <a:r>
              <a:rPr lang="cs-CZ" sz="1400" dirty="0">
                <a:latin typeface="+mj-lt"/>
              </a:rPr>
              <a:t> 13 700 000 Kč bez DPH (17 800 000 Kč s opčním právem)</a:t>
            </a:r>
          </a:p>
          <a:p>
            <a:pPr marL="0" indent="0" defTabSz="914095" eaLnBrk="1" fontAlgn="auto" hangingPunct="1">
              <a:spcAft>
                <a:spcPts val="0"/>
              </a:spcAft>
              <a:defRPr/>
            </a:pPr>
            <a:endParaRPr lang="cs-CZ" sz="1400" dirty="0">
              <a:latin typeface="+mj-lt"/>
            </a:endParaRPr>
          </a:p>
          <a:p>
            <a:pPr marL="0" indent="0" defTabSz="914095" eaLnBrk="1" fontAlgn="auto" hangingPunct="1">
              <a:spcAft>
                <a:spcPts val="0"/>
              </a:spcAft>
              <a:defRPr/>
            </a:pPr>
            <a:endParaRPr lang="cs-CZ" sz="1400" dirty="0">
              <a:latin typeface="+mj-lt"/>
            </a:endParaRPr>
          </a:p>
          <a:p>
            <a:pPr marL="0" indent="0" algn="r" defTabSz="914095" eaLnBrk="1" fontAlgn="auto" hangingPunct="1">
              <a:spcAft>
                <a:spcPts val="0"/>
              </a:spcAft>
              <a:buFont typeface="Arial" panose="020B0604020202020204" pitchFamily="34" charset="0"/>
              <a:buNone/>
              <a:defRPr/>
            </a:pPr>
            <a:r>
              <a:rPr lang="cs-CZ" sz="1400" dirty="0">
                <a:latin typeface="+mj-lt"/>
              </a:rPr>
              <a:t>Případová studie: </a:t>
            </a:r>
            <a:r>
              <a:rPr lang="cs-CZ" sz="1400" dirty="0">
                <a:latin typeface="+mj-lt"/>
                <a:hlinkClick r:id="rId2"/>
              </a:rPr>
              <a:t>Zajištění servisu a provozu tiskových a multifunkčních zařízení (MPSV) | SOVZ</a:t>
            </a:r>
            <a:endParaRPr lang="cs-CZ" sz="1400" dirty="0">
              <a:solidFill>
                <a:schemeClr val="tx1">
                  <a:lumMod val="65000"/>
                  <a:lumOff val="35000"/>
                </a:schemeClr>
              </a:solidFill>
              <a:latin typeface="+mj-lt"/>
            </a:endParaRPr>
          </a:p>
          <a:p>
            <a:pPr marL="0" indent="0" defTabSz="914095" eaLnBrk="1" fontAlgn="auto" hangingPunct="1">
              <a:spcAft>
                <a:spcPts val="0"/>
              </a:spcAft>
              <a:defRPr/>
            </a:pPr>
            <a:endParaRPr lang="cs-CZ" sz="1400" dirty="0">
              <a:solidFill>
                <a:schemeClr val="tx1">
                  <a:lumMod val="65000"/>
                  <a:lumOff val="35000"/>
                </a:schemeClr>
              </a:solidFill>
              <a:latin typeface="+mj-lt"/>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CEAA21F9-AF02-4678-9AA3-8AEE6D2E8966}"/>
              </a:ext>
            </a:extLst>
          </p:cNvPr>
          <p:cNvSpPr txBox="1">
            <a:spLocks noChangeArrowheads="1"/>
          </p:cNvSpPr>
          <p:nvPr/>
        </p:nvSpPr>
        <p:spPr bwMode="auto">
          <a:xfrm>
            <a:off x="457200" y="206375"/>
            <a:ext cx="7499350" cy="857250"/>
          </a:xfrm>
          <a:prstGeom prst="rect">
            <a:avLst/>
          </a:prstGeom>
          <a:noFill/>
          <a:ln>
            <a:noFill/>
          </a:ln>
          <a:effectLst/>
        </p:spPr>
        <p:txBody>
          <a:bodyPr lIns="142871" tIns="74293" rIns="142871" bIns="74293"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ea typeface="Microsoft YaHei" panose="020B0503020204020204" pitchFamily="34" charset="-122"/>
              </a:defRPr>
            </a:lvl9pPr>
          </a:lstStyle>
          <a:p>
            <a:pPr marL="0" marR="0" lvl="0" indent="0"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Zajištění servisu a provozu tiskových a multifunkčních zařízení</a:t>
            </a:r>
            <a:r>
              <a:rPr kumimoji="0" lang="cs-CZ" altLang="cs-CZ" sz="2800" b="1"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 </a:t>
            </a:r>
            <a:endParaRPr kumimoji="0" lang="cs-CZ" altLang="cs-CZ" sz="2800" b="1"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mn-cs"/>
            </a:endParaRPr>
          </a:p>
        </p:txBody>
      </p:sp>
      <p:sp>
        <p:nvSpPr>
          <p:cNvPr id="17411" name="Text Box 2">
            <a:extLst>
              <a:ext uri="{FF2B5EF4-FFF2-40B4-BE49-F238E27FC236}">
                <a16:creationId xmlns:a16="http://schemas.microsoft.com/office/drawing/2014/main" id="{23825F2F-7A55-48E7-A559-726E93395E96}"/>
              </a:ext>
            </a:extLst>
          </p:cNvPr>
          <p:cNvSpPr txBox="1">
            <a:spLocks noChangeArrowheads="1"/>
          </p:cNvSpPr>
          <p:nvPr/>
        </p:nvSpPr>
        <p:spPr bwMode="auto">
          <a:xfrm>
            <a:off x="457200" y="1428750"/>
            <a:ext cx="7499350" cy="3430588"/>
          </a:xfrm>
          <a:prstGeom prst="rect">
            <a:avLst/>
          </a:prstGeom>
          <a:noFill/>
          <a:ln>
            <a:noFill/>
          </a:ln>
          <a:effectLst/>
        </p:spPr>
        <p:txBody>
          <a:bodyPr lIns="142871" tIns="74293" rIns="142871" bIns="74293"/>
          <a:lstStyle>
            <a:lvl1pPr marL="214313" indent="-209550">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90513" marR="0" lvl="0" indent="-285750" algn="just" defTabSz="914400" rtl="0" eaLnBrk="1" fontAlgn="auto" latinLnBrk="0" hangingPunct="1">
              <a:lnSpc>
                <a:spcPct val="100000"/>
              </a:lnSpc>
              <a:spcBef>
                <a:spcPts val="500"/>
              </a:spcBef>
              <a:spcAft>
                <a:spcPts val="0"/>
              </a:spcAft>
              <a:buClr>
                <a:srgbClr val="000000"/>
              </a:buClr>
              <a:buSzPct val="100000"/>
              <a:buFontTx/>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400"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Zakázka vyhrazena pro zaměstnavatele OZP (zaměstnavatel na chráněném trhu práce)</a:t>
            </a:r>
          </a:p>
          <a:p>
            <a:pPr marL="290513" marR="0" lvl="0" indent="-285750" algn="just" defTabSz="914400" rtl="0" eaLnBrk="1" fontAlgn="auto" latinLnBrk="0" hangingPunct="1">
              <a:lnSpc>
                <a:spcPct val="100000"/>
              </a:lnSpc>
              <a:spcBef>
                <a:spcPts val="500"/>
              </a:spcBef>
              <a:spcAft>
                <a:spcPts val="0"/>
              </a:spcAft>
              <a:buClr>
                <a:srgbClr val="000000"/>
              </a:buClr>
              <a:buSzPct val="100000"/>
              <a:buFontTx/>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sz="1400"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90513" marR="0" lvl="0" indent="-285750" algn="just" defTabSz="914400" rtl="0" eaLnBrk="1" fontAlgn="auto" latinLnBrk="0" hangingPunct="1">
              <a:lnSpc>
                <a:spcPct val="100000"/>
              </a:lnSpc>
              <a:spcBef>
                <a:spcPts val="500"/>
              </a:spcBef>
              <a:spcAft>
                <a:spcPts val="0"/>
              </a:spcAft>
              <a:buClr>
                <a:srgbClr val="000000"/>
              </a:buClr>
              <a:buSzPct val="100000"/>
              <a:buFontTx/>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400"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Zvláštní požadavek na zaměstnávání minimálně 30 % OZP do plnění veřejné zakázky</a:t>
            </a:r>
          </a:p>
          <a:p>
            <a:pPr marL="290513" marR="0" lvl="0" indent="-285750" algn="just" defTabSz="914400" rtl="0" eaLnBrk="1" fontAlgn="auto" latinLnBrk="0" hangingPunct="1">
              <a:lnSpc>
                <a:spcPct val="100000"/>
              </a:lnSpc>
              <a:spcBef>
                <a:spcPts val="500"/>
              </a:spcBef>
              <a:spcAft>
                <a:spcPts val="0"/>
              </a:spcAft>
              <a:buClr>
                <a:srgbClr val="000000"/>
              </a:buClr>
              <a:buSzPct val="100000"/>
              <a:buFontTx/>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sz="1400"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endParaRPr>
          </a:p>
          <a:p>
            <a:pPr marL="290513" marR="0" lvl="0" indent="-285750" algn="just" defTabSz="914400" rtl="0" eaLnBrk="1" fontAlgn="auto" latinLnBrk="0" hangingPunct="1">
              <a:lnSpc>
                <a:spcPct val="100000"/>
              </a:lnSpc>
              <a:spcBef>
                <a:spcPts val="500"/>
              </a:spcBef>
              <a:spcAft>
                <a:spcPts val="0"/>
              </a:spcAft>
              <a:buClr>
                <a:srgbClr val="000000"/>
              </a:buClr>
              <a:buSzPct val="100000"/>
              <a:buFontTx/>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400" b="0" i="0" u="none" strike="noStrike" kern="1200" cap="none" spc="0" normalizeH="0" baseline="0" noProof="0" dirty="0">
                <a:ln>
                  <a:noFill/>
                </a:ln>
                <a:solidFill>
                  <a:srgbClr val="414042"/>
                </a:solidFill>
                <a:effectLst/>
                <a:uLnTx/>
                <a:uFillTx/>
                <a:latin typeface="Calibri"/>
                <a:ea typeface="Microsoft YaHei" panose="020B0503020204020204" pitchFamily="34" charset="-122"/>
                <a:cs typeface="+mn-cs"/>
              </a:rPr>
              <a:t>Nevyloučení repasovaných tonerů (příležitost pro zapojení dalšího sociálního podniku)</a:t>
            </a: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B15EB-8338-4193-9A5B-543B2AD304C3}"/>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27651" name="Zástupný symbol pro obsah 2">
            <a:extLst>
              <a:ext uri="{FF2B5EF4-FFF2-40B4-BE49-F238E27FC236}">
                <a16:creationId xmlns:a16="http://schemas.microsoft.com/office/drawing/2014/main" id="{6ECB818F-D3A3-4C61-B9B4-921A53276604}"/>
              </a:ext>
            </a:extLst>
          </p:cNvPr>
          <p:cNvSpPr txBox="1">
            <a:spLocks noChangeArrowheads="1"/>
          </p:cNvSpPr>
          <p:nvPr/>
        </p:nvSpPr>
        <p:spPr bwMode="auto">
          <a:xfrm>
            <a:off x="1344613" y="195263"/>
            <a:ext cx="61690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a:p>
            <a:pPr marL="0" marR="0" lvl="0" indent="0" algn="ctr" defTabSz="68421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cs-CZ" altLang="cs-CZ"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PŘESTÁVKA</a:t>
            </a:r>
          </a:p>
        </p:txBody>
      </p:sp>
    </p:spTree>
    <p:extLst>
      <p:ext uri="{BB962C8B-B14F-4D97-AF65-F5344CB8AC3E}">
        <p14:creationId xmlns:p14="http://schemas.microsoft.com/office/powerpoint/2010/main" val="242163839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77A6950-6606-445D-82BF-937F92A93B63}"/>
              </a:ext>
            </a:extLst>
          </p:cNvPr>
          <p:cNvSpPr>
            <a:spLocks noGrp="1"/>
          </p:cNvSpPr>
          <p:nvPr>
            <p:ph type="title"/>
          </p:nvPr>
        </p:nvSpPr>
        <p:spPr>
          <a:xfrm>
            <a:off x="457200" y="1995686"/>
            <a:ext cx="7715200" cy="857250"/>
          </a:xfrm>
        </p:spPr>
        <p:txBody>
          <a:bodyPr>
            <a:normAutofit fontScale="90000"/>
          </a:bodyPr>
          <a:lstStyle/>
          <a:p>
            <a:r>
              <a:rPr lang="cs-CZ" sz="4900" b="1" dirty="0"/>
              <a:t>OVZ ve stavebních zakázkách</a:t>
            </a:r>
            <a:br>
              <a:rPr lang="cs-CZ" dirty="0"/>
            </a:br>
            <a:r>
              <a:rPr lang="cs-CZ" sz="3100" dirty="0"/>
              <a:t>Zbyněk Pochmon</a:t>
            </a:r>
            <a:br>
              <a:rPr lang="cs-CZ" sz="3100" dirty="0"/>
            </a:br>
            <a:r>
              <a:rPr lang="cs-CZ" sz="3100" dirty="0"/>
              <a:t>Regina Hulmanová</a:t>
            </a:r>
            <a:endParaRPr lang="cs-CZ" b="1" dirty="0"/>
          </a:p>
        </p:txBody>
      </p:sp>
    </p:spTree>
    <p:extLst>
      <p:ext uri="{BB962C8B-B14F-4D97-AF65-F5344CB8AC3E}">
        <p14:creationId xmlns:p14="http://schemas.microsoft.com/office/powerpoint/2010/main" val="66397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77A6950-6606-445D-82BF-937F92A93B63}"/>
              </a:ext>
            </a:extLst>
          </p:cNvPr>
          <p:cNvSpPr>
            <a:spLocks noGrp="1"/>
          </p:cNvSpPr>
          <p:nvPr>
            <p:ph type="title"/>
          </p:nvPr>
        </p:nvSpPr>
        <p:spPr>
          <a:xfrm>
            <a:off x="457200" y="1995686"/>
            <a:ext cx="7715200" cy="857250"/>
          </a:xfrm>
        </p:spPr>
        <p:txBody>
          <a:bodyPr>
            <a:normAutofit fontScale="90000"/>
          </a:bodyPr>
          <a:lstStyle/>
          <a:p>
            <a:r>
              <a:rPr lang="cs-CZ" sz="4000" b="1" dirty="0"/>
              <a:t>Vývoj</a:t>
            </a:r>
            <a:br>
              <a:rPr lang="cs-CZ" dirty="0"/>
            </a:br>
            <a:r>
              <a:rPr lang="cs-CZ" sz="3100" dirty="0"/>
              <a:t>Zbyněk Pochmon</a:t>
            </a:r>
            <a:endParaRPr lang="cs-CZ" b="1" dirty="0"/>
          </a:p>
        </p:txBody>
      </p:sp>
    </p:spTree>
    <p:extLst>
      <p:ext uri="{BB962C8B-B14F-4D97-AF65-F5344CB8AC3E}">
        <p14:creationId xmlns:p14="http://schemas.microsoft.com/office/powerpoint/2010/main" val="3221852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Začátky OVZ ve stavebnictví</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r>
              <a:rPr lang="cs-CZ" sz="2000" dirty="0"/>
              <a:t>Zaměstnávání osob znevýhodněných na trhu práce</a:t>
            </a:r>
          </a:p>
          <a:p>
            <a:pPr lvl="1"/>
            <a:r>
              <a:rPr lang="cs-CZ" sz="1600" dirty="0">
                <a:hlinkClick r:id="rId4"/>
              </a:rPr>
              <a:t>Rekonstrukce Studentského náměstí (Město Kadaň)</a:t>
            </a:r>
            <a:r>
              <a:rPr lang="cs-CZ" sz="1600" dirty="0"/>
              <a:t> </a:t>
            </a:r>
          </a:p>
          <a:p>
            <a:pPr lvl="2"/>
            <a:r>
              <a:rPr lang="cs-CZ" sz="1200" dirty="0"/>
              <a:t>zaměstnání dlouhodobě nezaměstnaných</a:t>
            </a:r>
          </a:p>
          <a:p>
            <a:pPr lvl="1"/>
            <a:r>
              <a:rPr lang="cs-CZ" sz="1600" dirty="0">
                <a:hlinkClick r:id="rId5"/>
              </a:rPr>
              <a:t>Sázava, Městečko - rekonstrukce jezu (Povodí Vltavy)</a:t>
            </a:r>
            <a:r>
              <a:rPr lang="cs-CZ" sz="1600" dirty="0"/>
              <a:t> </a:t>
            </a:r>
          </a:p>
          <a:p>
            <a:pPr lvl="2"/>
            <a:r>
              <a:rPr lang="cs-CZ" sz="1200" dirty="0"/>
              <a:t>zaměstnání osob se záznamem v rejstříku trestů (dlouhodobě nezaměstnaných + záznam)</a:t>
            </a:r>
          </a:p>
          <a:p>
            <a:r>
              <a:rPr lang="cs-CZ" sz="2000" dirty="0"/>
              <a:t>Prokázána možnost a zákonnost takových postupů</a:t>
            </a:r>
          </a:p>
          <a:p>
            <a:r>
              <a:rPr lang="cs-CZ" sz="2000" dirty="0"/>
              <a:t>Hledání dalších možností pro uplatnění OVZ</a:t>
            </a:r>
          </a:p>
          <a:p>
            <a:pPr lvl="1"/>
            <a:r>
              <a:rPr lang="cs-CZ" sz="1600" dirty="0"/>
              <a:t>co nejvíce trápí stavebnictví?</a:t>
            </a:r>
          </a:p>
          <a:p>
            <a:pPr lvl="1"/>
            <a:r>
              <a:rPr lang="cs-CZ" sz="1600" dirty="0"/>
              <a:t>orientace na podporu důstojných pracovních podmínek včetně BOZP a férové podmínky v dodavatelském řetězci s ohledem na včasnost plateb</a:t>
            </a:r>
          </a:p>
        </p:txBody>
      </p:sp>
    </p:spTree>
    <p:extLst>
      <p:ext uri="{BB962C8B-B14F-4D97-AF65-F5344CB8AC3E}">
        <p14:creationId xmlns:p14="http://schemas.microsoft.com/office/powerpoint/2010/main" val="3089740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Zaměřeno na sociální odpovědnost</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r>
              <a:rPr lang="cs-CZ" sz="2000" dirty="0">
                <a:hlinkClick r:id="rId4"/>
              </a:rPr>
              <a:t>Čestné prohlášení k sociálně odpovědnému plnění veřejné zakázky (Povodí Vltavy)</a:t>
            </a:r>
            <a:r>
              <a:rPr lang="cs-CZ" sz="2000" dirty="0"/>
              <a:t> </a:t>
            </a:r>
          </a:p>
          <a:p>
            <a:pPr lvl="1"/>
            <a:r>
              <a:rPr lang="cs-CZ" sz="1600" dirty="0"/>
              <a:t>podpora důstojných pracovních podmínek a férových podmínek v dodavatelském řetězci</a:t>
            </a:r>
          </a:p>
          <a:p>
            <a:pPr lvl="1"/>
            <a:r>
              <a:rPr lang="cs-CZ" sz="1600" dirty="0"/>
              <a:t>samostatný dokument předkládaný v nabídce se smluvní závazností</a:t>
            </a:r>
          </a:p>
          <a:p>
            <a:r>
              <a:rPr lang="cs-CZ" sz="2000" dirty="0">
                <a:hlinkClick r:id="rId5"/>
              </a:rPr>
              <a:t>Memorandum o férových podmínkách v dodavatelském řetězci (VŠCHT)</a:t>
            </a:r>
            <a:r>
              <a:rPr lang="cs-CZ" sz="2000" dirty="0"/>
              <a:t> </a:t>
            </a:r>
          </a:p>
          <a:p>
            <a:pPr lvl="1"/>
            <a:r>
              <a:rPr lang="cs-CZ" sz="1600" dirty="0"/>
              <a:t>podpora důstojných pracovních podmínek a férových podmínek v dodavatelském řetězci</a:t>
            </a:r>
          </a:p>
          <a:p>
            <a:pPr lvl="1"/>
            <a:r>
              <a:rPr lang="cs-CZ" sz="1600" dirty="0"/>
              <a:t>samostatný dokument předkládaný v originálu po podpisu smlouvy – podepisuje dodavatel a jeho poddodavatelé</a:t>
            </a:r>
          </a:p>
          <a:p>
            <a:pPr lvl="1"/>
            <a:r>
              <a:rPr lang="cs-CZ" sz="1600" dirty="0"/>
              <a:t>pravidelně předkládané ČP o plnění podmínek SOVZ</a:t>
            </a:r>
          </a:p>
        </p:txBody>
      </p:sp>
    </p:spTree>
    <p:extLst>
      <p:ext uri="{BB962C8B-B14F-4D97-AF65-F5344CB8AC3E}">
        <p14:creationId xmlns:p14="http://schemas.microsoft.com/office/powerpoint/2010/main" val="2195482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Podoba čestného prohlášení</a:t>
            </a:r>
          </a:p>
        </p:txBody>
      </p:sp>
      <p:pic>
        <p:nvPicPr>
          <p:cNvPr id="9" name="Obrázek 8" descr="Obsah obrázku text&#10;&#10;Popis byl vytvořen automaticky">
            <a:extLst>
              <a:ext uri="{FF2B5EF4-FFF2-40B4-BE49-F238E27FC236}">
                <a16:creationId xmlns:a16="http://schemas.microsoft.com/office/drawing/2014/main" id="{A14212EF-6B9B-4781-9644-1F7A862BB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69" y="1275606"/>
            <a:ext cx="7278262" cy="3222329"/>
          </a:xfrm>
          <a:prstGeom prst="rect">
            <a:avLst/>
          </a:prstGeom>
        </p:spPr>
      </p:pic>
    </p:spTree>
    <p:extLst>
      <p:ext uri="{BB962C8B-B14F-4D97-AF65-F5344CB8AC3E}">
        <p14:creationId xmlns:p14="http://schemas.microsoft.com/office/powerpoint/2010/main" val="358657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2871-03F3-4606-8242-D40D44A9F3B1}"/>
              </a:ext>
            </a:extLst>
          </p:cNvPr>
          <p:cNvSpPr>
            <a:spLocks noGrp="1"/>
          </p:cNvSpPr>
          <p:nvPr>
            <p:ph type="title"/>
          </p:nvPr>
        </p:nvSpPr>
        <p:spPr>
          <a:xfrm>
            <a:off x="457200" y="205979"/>
            <a:ext cx="7355160" cy="857250"/>
          </a:xfrm>
        </p:spPr>
        <p:txBody>
          <a:bodyPr>
            <a:normAutofit/>
          </a:bodyPr>
          <a:lstStyle/>
          <a:p>
            <a:pPr algn="l"/>
            <a:r>
              <a:rPr lang="cs-CZ" sz="2800" b="1" dirty="0"/>
              <a:t>Odpovědné veřejné zadávání</a:t>
            </a:r>
          </a:p>
        </p:txBody>
      </p:sp>
      <p:sp>
        <p:nvSpPr>
          <p:cNvPr id="4" name="Zástupný obsah 3">
            <a:extLst>
              <a:ext uri="{FF2B5EF4-FFF2-40B4-BE49-F238E27FC236}">
                <a16:creationId xmlns:a16="http://schemas.microsoft.com/office/drawing/2014/main" id="{30BEDA8B-4FBB-459E-A39E-E8B9B937BD04}"/>
              </a:ext>
            </a:extLst>
          </p:cNvPr>
          <p:cNvSpPr>
            <a:spLocks noGrp="1"/>
          </p:cNvSpPr>
          <p:nvPr>
            <p:ph idx="1"/>
          </p:nvPr>
        </p:nvSpPr>
        <p:spPr>
          <a:xfrm>
            <a:off x="457200" y="1347613"/>
            <a:ext cx="6995120" cy="3247009"/>
          </a:xfrm>
        </p:spPr>
        <p:txBody>
          <a:bodyPr>
            <a:normAutofit/>
          </a:bodyPr>
          <a:lstStyle/>
          <a:p>
            <a:pPr marL="0" indent="0">
              <a:buNone/>
            </a:pPr>
            <a:r>
              <a:rPr lang="cs-CZ" sz="2000" dirty="0"/>
              <a:t>„(4) Zadavatel je při postupu podle tohoto zákona, a to při vytváření zadávacích podmínek, hodnocení nabídek a výběru dodavatele, povinen za předpokladu, že to bude vzhledem </a:t>
            </a:r>
            <a:r>
              <a:rPr lang="cs-CZ" sz="2000" b="1" dirty="0"/>
              <a:t>k povaze a smyslu zakázky možné</a:t>
            </a:r>
            <a:r>
              <a:rPr lang="cs-CZ" sz="2000" dirty="0"/>
              <a:t>, </a:t>
            </a:r>
            <a:r>
              <a:rPr lang="cs-CZ" sz="2000" dirty="0">
                <a:solidFill>
                  <a:srgbClr val="FF0000"/>
                </a:solidFill>
              </a:rPr>
              <a:t>dodržovat zásady sociálně odpovědného zadávání, environmentálně odpovědného zadávání a inovací </a:t>
            </a:r>
            <a:r>
              <a:rPr lang="cs-CZ" sz="2000" dirty="0"/>
              <a:t>ve smyslu tohoto zákona. Svůj postup je zadavatel povinen řádně odůvodnit.“</a:t>
            </a:r>
          </a:p>
          <a:p>
            <a:pPr marL="0" indent="0">
              <a:buNone/>
            </a:pPr>
            <a:endParaRPr lang="cs-CZ" dirty="0"/>
          </a:p>
        </p:txBody>
      </p:sp>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5</a:t>
            </a:fld>
            <a:endParaRPr lang="cs-CZ" dirty="0"/>
          </a:p>
        </p:txBody>
      </p:sp>
    </p:spTree>
    <p:extLst>
      <p:ext uri="{BB962C8B-B14F-4D97-AF65-F5344CB8AC3E}">
        <p14:creationId xmlns:p14="http://schemas.microsoft.com/office/powerpoint/2010/main" val="3136452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1E15A5E-33A4-4726-9A8A-E64A5F088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8050">
            <a:off x="5275984" y="1405196"/>
            <a:ext cx="2565299" cy="3144770"/>
          </a:xfrm>
          <a:prstGeom prst="rect">
            <a:avLst/>
          </a:prstGeom>
        </p:spPr>
      </p:pic>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Podoba memoranda</a:t>
            </a:r>
          </a:p>
        </p:txBody>
      </p:sp>
      <p:pic>
        <p:nvPicPr>
          <p:cNvPr id="6" name="Obrázek 5">
            <a:extLst>
              <a:ext uri="{FF2B5EF4-FFF2-40B4-BE49-F238E27FC236}">
                <a16:creationId xmlns:a16="http://schemas.microsoft.com/office/drawing/2014/main" id="{A085548E-9CE7-40BF-B684-03AACB5F4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1203597"/>
            <a:ext cx="2890664" cy="3558876"/>
          </a:xfrm>
          <a:prstGeom prst="rect">
            <a:avLst/>
          </a:prstGeom>
        </p:spPr>
      </p:pic>
      <p:pic>
        <p:nvPicPr>
          <p:cNvPr id="5" name="Obrázek 4">
            <a:extLst>
              <a:ext uri="{FF2B5EF4-FFF2-40B4-BE49-F238E27FC236}">
                <a16:creationId xmlns:a16="http://schemas.microsoft.com/office/drawing/2014/main" id="{0EF9D832-1DF4-44A2-96DD-4901FE73E1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8649">
            <a:off x="421408" y="1333186"/>
            <a:ext cx="2782484" cy="3413744"/>
          </a:xfrm>
          <a:prstGeom prst="rect">
            <a:avLst/>
          </a:prstGeom>
        </p:spPr>
      </p:pic>
    </p:spTree>
    <p:extLst>
      <p:ext uri="{BB962C8B-B14F-4D97-AF65-F5344CB8AC3E}">
        <p14:creationId xmlns:p14="http://schemas.microsoft.com/office/powerpoint/2010/main" val="3499927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Způsoby zohlednění sociální odpovědnosti</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dirty="0">
                <a:hlinkClick r:id="rId3"/>
              </a:rPr>
              <a:t>VD Orlík - zabezpečení VD před účinky velkých vod</a:t>
            </a:r>
            <a:r>
              <a:rPr lang="cs-CZ" sz="2000" dirty="0"/>
              <a:t> </a:t>
            </a:r>
          </a:p>
          <a:p>
            <a:r>
              <a:rPr lang="cs-CZ" sz="2000" dirty="0"/>
              <a:t>Cena sjednaná ve smlouvě – 1,78 mld. Kč bez DPH</a:t>
            </a:r>
          </a:p>
          <a:p>
            <a:r>
              <a:rPr lang="cs-CZ" sz="2000" dirty="0"/>
              <a:t>K OVZ:</a:t>
            </a:r>
          </a:p>
          <a:p>
            <a:pPr lvl="1"/>
            <a:r>
              <a:rPr lang="cs-CZ" sz="1600" dirty="0"/>
              <a:t>ČP ke společensky odpovědnému plnění VZ</a:t>
            </a:r>
          </a:p>
          <a:p>
            <a:pPr lvl="1"/>
            <a:r>
              <a:rPr lang="cs-CZ" sz="1600" dirty="0"/>
              <a:t>transparentní účet</a:t>
            </a:r>
          </a:p>
          <a:p>
            <a:pPr lvl="1"/>
            <a:r>
              <a:rPr lang="cs-CZ" sz="1600" dirty="0"/>
              <a:t>zaměstnávání osob se záznamem v rejstříku trestů</a:t>
            </a:r>
          </a:p>
          <a:p>
            <a:pPr lvl="1"/>
            <a:r>
              <a:rPr lang="cs-CZ" sz="1600" dirty="0"/>
              <a:t>prohlídky provádění díla (exkurze) studentům technických oborů VŠ a odborných SŠ</a:t>
            </a:r>
          </a:p>
          <a:p>
            <a:pPr lvl="1"/>
            <a:r>
              <a:rPr lang="cs-CZ" sz="1600" dirty="0"/>
              <a:t>komunikace s veřejností (zřízení webové stránky stavby)</a:t>
            </a:r>
          </a:p>
        </p:txBody>
      </p:sp>
    </p:spTree>
    <p:extLst>
      <p:ext uri="{BB962C8B-B14F-4D97-AF65-F5344CB8AC3E}">
        <p14:creationId xmlns:p14="http://schemas.microsoft.com/office/powerpoint/2010/main" val="3640010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Transparentní účet</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r>
              <a:rPr lang="cs-CZ" sz="2000" dirty="0"/>
              <a:t>Nadstavba čestného prohlášení – kontrolní mechanismus</a:t>
            </a:r>
          </a:p>
          <a:p>
            <a:r>
              <a:rPr lang="cs-CZ" sz="2000" dirty="0"/>
              <a:t>Zakládá jen vybraný dodavatel před podpisem smlouvy - § 104 písm. e) ZZVZ</a:t>
            </a:r>
          </a:p>
          <a:p>
            <a:r>
              <a:rPr lang="cs-CZ" sz="2000" dirty="0"/>
              <a:t>Souhrn smluvní úpravy:</a:t>
            </a:r>
          </a:p>
          <a:p>
            <a:pPr lvl="1"/>
            <a:r>
              <a:rPr lang="cs-CZ" sz="1600" dirty="0"/>
              <a:t>přehled Transparentního účtu musí zobrazit informace o platebních transakcích </a:t>
            </a:r>
            <a:r>
              <a:rPr lang="cs-CZ" sz="1600" b="1" dirty="0"/>
              <a:t>alespoň po dobu jednoho roku zpětně </a:t>
            </a:r>
            <a:r>
              <a:rPr lang="cs-CZ" sz="1600" dirty="0"/>
              <a:t>od okamžiku jeho zobrazení</a:t>
            </a:r>
          </a:p>
          <a:p>
            <a:pPr lvl="1"/>
            <a:r>
              <a:rPr lang="cs-CZ" sz="1600" dirty="0"/>
              <a:t>užívání Transparentního účet výlučně k platebním transakcím</a:t>
            </a:r>
            <a:r>
              <a:rPr lang="cs-CZ" sz="1600" b="1" dirty="0"/>
              <a:t> souvisejícím s prováděním díla</a:t>
            </a:r>
          </a:p>
          <a:p>
            <a:pPr lvl="1"/>
            <a:r>
              <a:rPr lang="cs-CZ" sz="1600" b="1" dirty="0"/>
              <a:t>výběr hotovosti</a:t>
            </a:r>
            <a:r>
              <a:rPr lang="cs-CZ" sz="1600" dirty="0"/>
              <a:t> z Transparentního účtu je </a:t>
            </a:r>
            <a:r>
              <a:rPr lang="cs-CZ" sz="1600" b="1" dirty="0"/>
              <a:t>zakázán</a:t>
            </a:r>
          </a:p>
          <a:p>
            <a:pPr lvl="1"/>
            <a:r>
              <a:rPr lang="cs-CZ" sz="1600" dirty="0"/>
              <a:t>PVL je oprávněno </a:t>
            </a:r>
            <a:r>
              <a:rPr lang="cs-CZ" sz="1600" b="1" dirty="0"/>
              <a:t>vyzvat</a:t>
            </a:r>
            <a:r>
              <a:rPr lang="cs-CZ" sz="1600" dirty="0"/>
              <a:t> zhotovitele </a:t>
            </a:r>
            <a:r>
              <a:rPr lang="cs-CZ" sz="1600" b="1" dirty="0"/>
              <a:t>ke sdělení účelu jakékoliv platební transakce</a:t>
            </a:r>
          </a:p>
          <a:p>
            <a:pPr lvl="1"/>
            <a:r>
              <a:rPr lang="cs-CZ" sz="1600" b="1" dirty="0"/>
              <a:t>název akce v názvu TÚ</a:t>
            </a:r>
          </a:p>
          <a:p>
            <a:pPr lvl="1"/>
            <a:r>
              <a:rPr lang="cs-CZ" sz="1600" dirty="0"/>
              <a:t>nedodržování podmínek – smluvní pokuty a odstoupení od smlouvy</a:t>
            </a:r>
          </a:p>
          <a:p>
            <a:endParaRPr lang="cs-CZ" sz="2000" dirty="0"/>
          </a:p>
        </p:txBody>
      </p:sp>
    </p:spTree>
    <p:extLst>
      <p:ext uri="{BB962C8B-B14F-4D97-AF65-F5344CB8AC3E}">
        <p14:creationId xmlns:p14="http://schemas.microsoft.com/office/powerpoint/2010/main" val="2185244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Jak může vypadat výpis z TÚ?</a:t>
            </a:r>
          </a:p>
        </p:txBody>
      </p:sp>
      <p:pic>
        <p:nvPicPr>
          <p:cNvPr id="9" name="Obrázek 8" descr="Obsah obrázku stůl&#10;&#10;Popis byl vytvořen automaticky">
            <a:extLst>
              <a:ext uri="{FF2B5EF4-FFF2-40B4-BE49-F238E27FC236}">
                <a16:creationId xmlns:a16="http://schemas.microsoft.com/office/drawing/2014/main" id="{EB869AEA-D485-4D5B-A333-F65FBB779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047236"/>
            <a:ext cx="1944216" cy="2013590"/>
          </a:xfrm>
          <a:prstGeom prst="rect">
            <a:avLst/>
          </a:prstGeom>
        </p:spPr>
      </p:pic>
      <p:pic>
        <p:nvPicPr>
          <p:cNvPr id="11" name="Obrázek 10" descr="Obsah obrázku stůl&#10;&#10;Popis byl vytvořen automaticky">
            <a:extLst>
              <a:ext uri="{FF2B5EF4-FFF2-40B4-BE49-F238E27FC236}">
                <a16:creationId xmlns:a16="http://schemas.microsoft.com/office/drawing/2014/main" id="{87FE7DEE-03A0-4EF3-A508-3A8AC702D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060826"/>
            <a:ext cx="1944216" cy="2012576"/>
          </a:xfrm>
          <a:prstGeom prst="rect">
            <a:avLst/>
          </a:prstGeom>
        </p:spPr>
      </p:pic>
      <p:pic>
        <p:nvPicPr>
          <p:cNvPr id="13" name="Obrázek 12">
            <a:extLst>
              <a:ext uri="{FF2B5EF4-FFF2-40B4-BE49-F238E27FC236}">
                <a16:creationId xmlns:a16="http://schemas.microsoft.com/office/drawing/2014/main" id="{10375228-D491-4FFD-944E-9C2B66C0A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047236"/>
            <a:ext cx="4546848" cy="4032893"/>
          </a:xfrm>
          <a:prstGeom prst="rect">
            <a:avLst/>
          </a:prstGeom>
        </p:spPr>
      </p:pic>
    </p:spTree>
    <p:extLst>
      <p:ext uri="{BB962C8B-B14F-4D97-AF65-F5344CB8AC3E}">
        <p14:creationId xmlns:p14="http://schemas.microsoft.com/office/powerpoint/2010/main" val="1192194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24D64D8-AA80-4A29-BBD8-C7A1CA801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2853513"/>
            <a:ext cx="2091314" cy="2210611"/>
          </a:xfrm>
          <a:prstGeom prst="rect">
            <a:avLst/>
          </a:prstGeom>
        </p:spPr>
      </p:pic>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Komunikace s veřejností – web</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1"/>
            <a:ext cx="7715200" cy="1803648"/>
          </a:xfrm>
        </p:spPr>
        <p:txBody>
          <a:bodyPr>
            <a:normAutofit lnSpcReduction="10000"/>
          </a:bodyPr>
          <a:lstStyle/>
          <a:p>
            <a:r>
              <a:rPr lang="cs-CZ" sz="2000" dirty="0"/>
              <a:t>Souhrn smluvní úpravy:</a:t>
            </a:r>
          </a:p>
          <a:p>
            <a:pPr lvl="1"/>
            <a:r>
              <a:rPr lang="cs-CZ" sz="1600" dirty="0"/>
              <a:t>uveřejňování fotek (čtvrtletně) a videí z dronu (pololetně) zachycujících postup provádění díla</a:t>
            </a:r>
          </a:p>
          <a:p>
            <a:pPr lvl="1"/>
            <a:r>
              <a:rPr lang="cs-CZ" sz="1600" dirty="0"/>
              <a:t>požadavek na kvalitu fotek a videí (FullHD)</a:t>
            </a:r>
          </a:p>
          <a:p>
            <a:pPr lvl="1"/>
            <a:r>
              <a:rPr lang="cs-CZ" sz="1600" dirty="0"/>
              <a:t>zajištění dostupnosti webu a omezení uveřejňovaných informací</a:t>
            </a:r>
          </a:p>
          <a:p>
            <a:r>
              <a:rPr lang="cs-CZ" sz="2000" dirty="0"/>
              <a:t>Dostupný na adrese </a:t>
            </a:r>
            <a:r>
              <a:rPr lang="cs-CZ" sz="2000" dirty="0">
                <a:hlinkClick r:id="rId5"/>
              </a:rPr>
              <a:t>https://www.orlikppo.cz/</a:t>
            </a:r>
            <a:r>
              <a:rPr lang="cs-CZ" sz="2000" dirty="0"/>
              <a:t> </a:t>
            </a:r>
          </a:p>
        </p:txBody>
      </p:sp>
      <p:pic>
        <p:nvPicPr>
          <p:cNvPr id="5" name="Obrázek 4">
            <a:extLst>
              <a:ext uri="{FF2B5EF4-FFF2-40B4-BE49-F238E27FC236}">
                <a16:creationId xmlns:a16="http://schemas.microsoft.com/office/drawing/2014/main" id="{A8E900BA-C384-41EE-AC55-82520E828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1365">
            <a:off x="5650387" y="2678515"/>
            <a:ext cx="2088232" cy="2310881"/>
          </a:xfrm>
          <a:prstGeom prst="rect">
            <a:avLst/>
          </a:prstGeom>
        </p:spPr>
      </p:pic>
      <p:pic>
        <p:nvPicPr>
          <p:cNvPr id="9" name="Obrázek 8" descr="Obsah obrázku text&#10;&#10;Popis byl vytvořen automaticky">
            <a:extLst>
              <a:ext uri="{FF2B5EF4-FFF2-40B4-BE49-F238E27FC236}">
                <a16:creationId xmlns:a16="http://schemas.microsoft.com/office/drawing/2014/main" id="{AF690C7F-8792-4E1D-B428-EDFC403D67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2912933"/>
            <a:ext cx="3450892" cy="2150898"/>
          </a:xfrm>
          <a:prstGeom prst="rect">
            <a:avLst/>
          </a:prstGeom>
        </p:spPr>
      </p:pic>
    </p:spTree>
    <p:extLst>
      <p:ext uri="{BB962C8B-B14F-4D97-AF65-F5344CB8AC3E}">
        <p14:creationId xmlns:p14="http://schemas.microsoft.com/office/powerpoint/2010/main" val="4026128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Další zajímavé příklady k sociální odpovědnosti</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r>
              <a:rPr lang="cs-CZ" sz="2000" dirty="0">
                <a:hlinkClick r:id="rId4"/>
              </a:rPr>
              <a:t>Kasárna Jičín - výstavba dopravní a technické infrastruktury a veřejných prostranství (Město Jičín)</a:t>
            </a:r>
            <a:endParaRPr lang="cs-CZ" sz="2000" dirty="0"/>
          </a:p>
          <a:p>
            <a:pPr lvl="1"/>
            <a:r>
              <a:rPr lang="cs-CZ" sz="1600" dirty="0"/>
              <a:t>manažer odpovědného přístupu</a:t>
            </a:r>
          </a:p>
          <a:p>
            <a:pPr lvl="1"/>
            <a:r>
              <a:rPr lang="cs-CZ" sz="1600" dirty="0"/>
              <a:t>požadavek na snížení negativních dopadů provádění stavby na okolí</a:t>
            </a:r>
          </a:p>
          <a:p>
            <a:pPr lvl="2"/>
            <a:r>
              <a:rPr lang="cs-CZ" sz="1200" dirty="0"/>
              <a:t>dodavatelé mají v nabídkách navrhnout </a:t>
            </a:r>
            <a:r>
              <a:rPr lang="cs-CZ" altLang="cs-CZ" sz="1200" dirty="0"/>
              <a:t>konkrétní opatření a nástroje k omezování hluku, prachu, emisí a dalších negativních vlivů (např. otřesy)</a:t>
            </a:r>
            <a:endParaRPr lang="cs-CZ" sz="1200" dirty="0"/>
          </a:p>
          <a:p>
            <a:r>
              <a:rPr lang="cs-CZ" sz="2000" dirty="0">
                <a:hlinkClick r:id="rId5"/>
              </a:rPr>
              <a:t>Generální dodavatel stavby Centra pro výzkum toxických látek v prostředí (Masarykova univerzita)</a:t>
            </a:r>
            <a:endParaRPr lang="cs-CZ" sz="2000" dirty="0"/>
          </a:p>
          <a:p>
            <a:pPr lvl="1"/>
            <a:r>
              <a:rPr lang="cs-CZ" sz="1600" dirty="0"/>
              <a:t>hodnocena přidaná hodnota stavby</a:t>
            </a:r>
          </a:p>
          <a:p>
            <a:pPr lvl="2"/>
            <a:r>
              <a:rPr lang="cs-CZ" sz="1200" dirty="0"/>
              <a:t>zmenšení dopadů provádění stavby na okolí</a:t>
            </a:r>
          </a:p>
          <a:p>
            <a:pPr lvl="2"/>
            <a:r>
              <a:rPr lang="cs-CZ" sz="1200" dirty="0"/>
              <a:t>zpřísnění limitů pro hluk</a:t>
            </a:r>
          </a:p>
          <a:p>
            <a:pPr lvl="2"/>
            <a:r>
              <a:rPr lang="cs-CZ" sz="1200" dirty="0"/>
              <a:t>dodávka hypoxické technologie</a:t>
            </a:r>
          </a:p>
        </p:txBody>
      </p:sp>
    </p:spTree>
    <p:extLst>
      <p:ext uri="{BB962C8B-B14F-4D97-AF65-F5344CB8AC3E}">
        <p14:creationId xmlns:p14="http://schemas.microsoft.com/office/powerpoint/2010/main" val="342973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Spojení sociální odpovědnosti s environmentální</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dirty="0">
                <a:hlinkClick r:id="rId4"/>
              </a:rPr>
              <a:t>Výměna oken a rekonstrukce světlíků v budově Žerotínovo náměstí 3 (Jihomoravský kraj)</a:t>
            </a:r>
            <a:r>
              <a:rPr lang="cs-CZ" sz="2000" dirty="0"/>
              <a:t> </a:t>
            </a:r>
          </a:p>
          <a:p>
            <a:r>
              <a:rPr lang="cs-CZ" sz="2000" dirty="0"/>
              <a:t>Vznik velkého množství odpadu – cílem je situaci řešit dopředu způsobem zadání VZ</a:t>
            </a:r>
          </a:p>
          <a:p>
            <a:r>
              <a:rPr lang="cs-CZ" sz="2000" dirty="0"/>
              <a:t>Hodnocení</a:t>
            </a:r>
          </a:p>
          <a:p>
            <a:pPr lvl="1"/>
            <a:r>
              <a:rPr lang="cs-CZ" sz="1600" dirty="0"/>
              <a:t>poměr nabídkové ceny a kvality realizace veřejné zakázky</a:t>
            </a:r>
          </a:p>
          <a:p>
            <a:r>
              <a:rPr lang="cs-CZ" sz="2000" dirty="0"/>
              <a:t>Sociálně odpovědné příležitosti</a:t>
            </a:r>
          </a:p>
          <a:p>
            <a:pPr lvl="1"/>
            <a:r>
              <a:rPr lang="cs-CZ" sz="1600" dirty="0"/>
              <a:t>podpora důstojných pracovních podmínek a bezpečnosti práce</a:t>
            </a:r>
          </a:p>
          <a:p>
            <a:pPr lvl="1"/>
            <a:r>
              <a:rPr lang="cs-CZ" sz="1600" dirty="0"/>
              <a:t>snížení negativních dopadů provádění stavby na okolí</a:t>
            </a:r>
          </a:p>
          <a:p>
            <a:pPr lvl="1"/>
            <a:r>
              <a:rPr lang="cs-CZ" sz="1600" dirty="0"/>
              <a:t>férové podmínky v dodavatelském řetězci</a:t>
            </a:r>
          </a:p>
        </p:txBody>
      </p:sp>
    </p:spTree>
    <p:extLst>
      <p:ext uri="{BB962C8B-B14F-4D97-AF65-F5344CB8AC3E}">
        <p14:creationId xmlns:p14="http://schemas.microsoft.com/office/powerpoint/2010/main" val="598031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Environmentální aspekty zakázky JHMK</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r>
              <a:rPr lang="cs-CZ" sz="2000" dirty="0"/>
              <a:t>Stanovení cílů v zadávací dokumentaci</a:t>
            </a:r>
          </a:p>
          <a:p>
            <a:pPr lvl="1"/>
            <a:r>
              <a:rPr lang="cs-CZ" sz="1600" dirty="0"/>
              <a:t>minimalizace dopadů na životní prostředí</a:t>
            </a:r>
          </a:p>
          <a:p>
            <a:pPr lvl="1"/>
            <a:r>
              <a:rPr lang="cs-CZ" sz="1600" dirty="0"/>
              <a:t>maximální možná míra materiálového využití odpadu v souladu s § 11 odst. 1 písm. k) zákona o odpadech</a:t>
            </a:r>
          </a:p>
          <a:p>
            <a:pPr lvl="1"/>
            <a:r>
              <a:rPr lang="cs-CZ" sz="1600" dirty="0"/>
              <a:t>omezení spotřeby primárních surovin (maximální možné využití druhotných surovin)</a:t>
            </a:r>
          </a:p>
          <a:p>
            <a:pPr lvl="1"/>
            <a:r>
              <a:rPr lang="cs-CZ" sz="1600" dirty="0"/>
              <a:t>zajištění maximální informovanosti zadavatele</a:t>
            </a:r>
          </a:p>
          <a:p>
            <a:r>
              <a:rPr lang="cs-CZ" sz="2000" dirty="0"/>
              <a:t>Cíle stanoveny ve Strategii odpovědného přístupu k veřejným zakázkám</a:t>
            </a:r>
          </a:p>
          <a:p>
            <a:pPr lvl="1"/>
            <a:r>
              <a:rPr lang="cs-CZ" sz="1600" dirty="0"/>
              <a:t>kromě výše uvedených obsahovala ještě cíle v sociální oblasti</a:t>
            </a:r>
          </a:p>
        </p:txBody>
      </p:sp>
    </p:spTree>
    <p:extLst>
      <p:ext uri="{BB962C8B-B14F-4D97-AF65-F5344CB8AC3E}">
        <p14:creationId xmlns:p14="http://schemas.microsoft.com/office/powerpoint/2010/main" val="3879669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Kritéria hodnocení</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lnSpcReduction="10000"/>
          </a:bodyPr>
          <a:lstStyle/>
          <a:p>
            <a:r>
              <a:rPr lang="cs-CZ" sz="2000" dirty="0"/>
              <a:t>Cena 65 bodů vs. kvalita realizace veřejné zakázky 35 bodů</a:t>
            </a:r>
          </a:p>
          <a:p>
            <a:r>
              <a:rPr lang="cs-CZ" sz="2000" dirty="0"/>
              <a:t>Kvalita dále dělena:</a:t>
            </a:r>
          </a:p>
          <a:p>
            <a:pPr lvl="1"/>
            <a:r>
              <a:rPr lang="cs-CZ" sz="1600" dirty="0"/>
              <a:t>využití odpadu z demontáže – max. 15 bodů</a:t>
            </a:r>
          </a:p>
          <a:p>
            <a:pPr lvl="2"/>
            <a:r>
              <a:rPr lang="cs-CZ" sz="1200" dirty="0"/>
              <a:t>JHMK hodnotil závazky účastníka směřující k materiálovému využití odpadu vzešlého z demontáže stávajících oken a světlíků a dalšího odpadu vzniklého při realizaci stavby; preference konkrétních závazků vyjádřených například procentuálně</a:t>
            </a:r>
          </a:p>
          <a:p>
            <a:pPr lvl="1"/>
            <a:r>
              <a:rPr lang="cs-CZ" sz="1600" dirty="0"/>
              <a:t>minimalizace dopadů stavebních prací na okolí – max. 10 bodů</a:t>
            </a:r>
          </a:p>
          <a:p>
            <a:pPr lvl="2"/>
            <a:r>
              <a:rPr lang="cs-CZ" sz="1200" dirty="0"/>
              <a:t>hodnocení pozitivních konkrétních opatření vedoucích k omezení dopadů veškerých negativních vlivů spojených s prováděním stavebních prací za plného provozu úřadu (hluk, prach, vibrace, zápach, omezení prostoru v konkrétních místech provádění prací – chodby, zasedací místnosti, kanceláře); taktéž způsob práce s vybouraným odpadem a jeho dopady na provoz úřadu a v okolí budovy</a:t>
            </a:r>
          </a:p>
          <a:p>
            <a:pPr lvl="1"/>
            <a:r>
              <a:rPr lang="cs-CZ" sz="1600" dirty="0"/>
              <a:t>využití druhotných surovin při realizaci stavby – max. 10 bodů</a:t>
            </a:r>
          </a:p>
          <a:p>
            <a:pPr lvl="2"/>
            <a:r>
              <a:rPr lang="cs-CZ" sz="1200" dirty="0"/>
              <a:t>JHMK pozitivně hodnotil </a:t>
            </a:r>
            <a:r>
              <a:rPr lang="cs-CZ" sz="1200" u="sng" dirty="0"/>
              <a:t>vyšší podíl druhotných surovin využitých při realizaci stavby </a:t>
            </a:r>
            <a:r>
              <a:rPr lang="cs-CZ" sz="1200" dirty="0"/>
              <a:t>(např. recyklované sklo v nových oknech) </a:t>
            </a:r>
            <a:r>
              <a:rPr lang="cs-CZ" sz="1200" u="sng" dirty="0"/>
              <a:t>či surovin pocházejících z udržitelných zdrojů</a:t>
            </a:r>
            <a:r>
              <a:rPr lang="cs-CZ" sz="1200" dirty="0"/>
              <a:t>(např. dřevo na výrobu oken pocházející z lesů s certifikátem FSC, PEFC či </a:t>
            </a:r>
            <a:r>
              <a:rPr lang="cs-CZ" sz="1200" dirty="0" err="1"/>
              <a:t>CoC</a:t>
            </a:r>
            <a:r>
              <a:rPr lang="cs-CZ" sz="1200" dirty="0"/>
              <a:t>), dále zda má dodavatel zavedenu </a:t>
            </a:r>
            <a:r>
              <a:rPr lang="cs-CZ" sz="1200" u="sng" dirty="0"/>
              <a:t>politiku či strategii směřující k ochraně životního prostředí</a:t>
            </a:r>
            <a:r>
              <a:rPr lang="cs-CZ" sz="1200" dirty="0"/>
              <a:t>, kterou aktivně uplatňuje a rovněž i pokud má </a:t>
            </a:r>
            <a:r>
              <a:rPr lang="cs-CZ" sz="1200" u="sng" dirty="0"/>
              <a:t>zaveden environmentální systém řízení dle normy ČSN EN ISO 14001 či dle systému EMAS</a:t>
            </a:r>
          </a:p>
        </p:txBody>
      </p:sp>
    </p:spTree>
    <p:extLst>
      <p:ext uri="{BB962C8B-B14F-4D97-AF65-F5344CB8AC3E}">
        <p14:creationId xmlns:p14="http://schemas.microsoft.com/office/powerpoint/2010/main" val="1261521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Způsob hodnocení</a:t>
            </a:r>
          </a:p>
        </p:txBody>
      </p:sp>
      <p:pic>
        <p:nvPicPr>
          <p:cNvPr id="7" name="Obrázek 6" descr="Obsah obrázku stůl&#10;&#10;Popis byl vytvořen automaticky">
            <a:extLst>
              <a:ext uri="{FF2B5EF4-FFF2-40B4-BE49-F238E27FC236}">
                <a16:creationId xmlns:a16="http://schemas.microsoft.com/office/drawing/2014/main" id="{F5E9DA63-3F0D-4F1E-A77E-7FCFD10C9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059582"/>
            <a:ext cx="4968552" cy="4076632"/>
          </a:xfrm>
          <a:prstGeom prst="rect">
            <a:avLst/>
          </a:prstGeom>
        </p:spPr>
      </p:pic>
    </p:spTree>
    <p:extLst>
      <p:ext uri="{BB962C8B-B14F-4D97-AF65-F5344CB8AC3E}">
        <p14:creationId xmlns:p14="http://schemas.microsoft.com/office/powerpoint/2010/main" val="19545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6</a:t>
            </a:fld>
            <a:endParaRPr lang="cs-CZ" dirty="0"/>
          </a:p>
        </p:txBody>
      </p:sp>
      <p:sp>
        <p:nvSpPr>
          <p:cNvPr id="7" name="Obdélník 6">
            <a:extLst>
              <a:ext uri="{FF2B5EF4-FFF2-40B4-BE49-F238E27FC236}">
                <a16:creationId xmlns:a16="http://schemas.microsoft.com/office/drawing/2014/main" id="{10330D19-974C-4183-9C9C-AA019929625D}"/>
              </a:ext>
            </a:extLst>
          </p:cNvPr>
          <p:cNvSpPr/>
          <p:nvPr/>
        </p:nvSpPr>
        <p:spPr>
          <a:xfrm>
            <a:off x="539552" y="945871"/>
            <a:ext cx="7288507" cy="3785652"/>
          </a:xfrm>
          <a:prstGeom prst="rect">
            <a:avLst/>
          </a:prstGeom>
        </p:spPr>
        <p:txBody>
          <a:bodyPr wrap="square">
            <a:spAutoFit/>
          </a:bodyPr>
          <a:lstStyle/>
          <a:p>
            <a:r>
              <a:rPr lang="cs-CZ" sz="2000" dirty="0"/>
              <a:t>Odpovědné veřejné zadávání vnímáme jako proces, při kterém zadavatel nakupuje produkty, služby a stavební práce, které potřebuje, přičemž získává </a:t>
            </a:r>
            <a:r>
              <a:rPr lang="cs-CZ" sz="2000" dirty="0">
                <a:solidFill>
                  <a:srgbClr val="FF0000"/>
                </a:solidFill>
              </a:rPr>
              <a:t>maximální hodnotu za peníze</a:t>
            </a:r>
            <a:r>
              <a:rPr lang="cs-CZ" sz="2000" dirty="0"/>
              <a:t>, vytvářením </a:t>
            </a:r>
            <a:r>
              <a:rPr lang="cs-CZ" sz="2000" dirty="0">
                <a:solidFill>
                  <a:srgbClr val="FF0000"/>
                </a:solidFill>
              </a:rPr>
              <a:t>prospěchu pro společnost a ekonomiku</a:t>
            </a:r>
            <a:r>
              <a:rPr lang="cs-CZ" sz="2000" dirty="0"/>
              <a:t>, a </a:t>
            </a:r>
            <a:r>
              <a:rPr lang="cs-CZ" sz="2000" dirty="0">
                <a:solidFill>
                  <a:srgbClr val="FF0000"/>
                </a:solidFill>
              </a:rPr>
              <a:t>minimalizací negativních dopadů na životní prostředí.</a:t>
            </a:r>
            <a:r>
              <a:rPr lang="cs-CZ" sz="2000" dirty="0"/>
              <a:t> </a:t>
            </a:r>
          </a:p>
          <a:p>
            <a:endParaRPr lang="cs-CZ" sz="2000" dirty="0"/>
          </a:p>
          <a:p>
            <a:endParaRPr lang="cs-CZ" sz="2000" dirty="0"/>
          </a:p>
          <a:p>
            <a:endParaRPr lang="cs-CZ" sz="2000" dirty="0"/>
          </a:p>
          <a:p>
            <a:endParaRPr lang="cs-CZ" sz="2000" dirty="0"/>
          </a:p>
          <a:p>
            <a:r>
              <a:rPr lang="cs-CZ" sz="2000" dirty="0">
                <a:solidFill>
                  <a:schemeClr val="tx1">
                    <a:lumMod val="50000"/>
                    <a:lumOff val="50000"/>
                  </a:schemeClr>
                </a:solidFill>
              </a:rPr>
              <a:t>ISO 20400 – Udržitelné nakupování</a:t>
            </a:r>
          </a:p>
          <a:p>
            <a:endParaRPr lang="cs-CZ" sz="2000" dirty="0"/>
          </a:p>
          <a:p>
            <a:endParaRPr lang="cs-CZ" sz="2000" dirty="0"/>
          </a:p>
        </p:txBody>
      </p:sp>
      <p:graphicFrame>
        <p:nvGraphicFramePr>
          <p:cNvPr id="4" name="Diagram 3">
            <a:extLst>
              <a:ext uri="{FF2B5EF4-FFF2-40B4-BE49-F238E27FC236}">
                <a16:creationId xmlns:a16="http://schemas.microsoft.com/office/drawing/2014/main" id="{C56C0FF1-7641-4E71-B09C-DAF6225894A5}"/>
              </a:ext>
            </a:extLst>
          </p:cNvPr>
          <p:cNvGraphicFramePr/>
          <p:nvPr>
            <p:extLst>
              <p:ext uri="{D42A27DB-BD31-4B8C-83A1-F6EECF244321}">
                <p14:modId xmlns:p14="http://schemas.microsoft.com/office/powerpoint/2010/main" val="3660288625"/>
              </p:ext>
            </p:extLst>
          </p:nvPr>
        </p:nvGraphicFramePr>
        <p:xfrm>
          <a:off x="5198787" y="2977890"/>
          <a:ext cx="2629272" cy="1764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973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Nabídka vybraného dodavatele</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lnSpcReduction="10000"/>
          </a:bodyPr>
          <a:lstStyle/>
          <a:p>
            <a:r>
              <a:rPr lang="cs-CZ" sz="2000" dirty="0"/>
              <a:t>Využití odpadu z demontáže</a:t>
            </a:r>
          </a:p>
          <a:p>
            <a:pPr lvl="1"/>
            <a:r>
              <a:rPr lang="cs-CZ" sz="1600" dirty="0"/>
              <a:t>konkrétní závazky</a:t>
            </a:r>
          </a:p>
          <a:p>
            <a:pPr lvl="1"/>
            <a:r>
              <a:rPr lang="cs-CZ" sz="1600" dirty="0"/>
              <a:t>většina odpadů má být znovu využita (bez uvedení jak)</a:t>
            </a:r>
          </a:p>
          <a:p>
            <a:pPr lvl="2"/>
            <a:r>
              <a:rPr lang="cs-CZ" sz="1200" dirty="0"/>
              <a:t>100 % kovového odpadu a plastových dílů</a:t>
            </a:r>
          </a:p>
          <a:p>
            <a:pPr lvl="2"/>
            <a:r>
              <a:rPr lang="cs-CZ" sz="1200" dirty="0"/>
              <a:t>95 % skla</a:t>
            </a:r>
          </a:p>
          <a:p>
            <a:pPr lvl="2"/>
            <a:r>
              <a:rPr lang="cs-CZ" sz="1200" dirty="0"/>
              <a:t>90 % stavební suti</a:t>
            </a:r>
          </a:p>
          <a:p>
            <a:r>
              <a:rPr lang="cs-CZ" sz="2000" dirty="0"/>
              <a:t>Minimalizace dopadů stavebních prací na okolí</a:t>
            </a:r>
          </a:p>
          <a:p>
            <a:pPr lvl="1"/>
            <a:r>
              <a:rPr lang="cs-CZ" sz="1600" dirty="0"/>
              <a:t>konkrétní postupy</a:t>
            </a:r>
          </a:p>
          <a:p>
            <a:pPr lvl="2"/>
            <a:r>
              <a:rPr lang="cs-CZ" sz="1200" dirty="0"/>
              <a:t>pohlcování hluku (akustickými mobilními stěnami), prachu (čističkami s HEPA filtrem), zápachu a exhalací (oddělující stěny s odsávací VZT jednotkou s filtrem) a vibrací (podložkami)</a:t>
            </a:r>
          </a:p>
          <a:p>
            <a:pPr lvl="2"/>
            <a:r>
              <a:rPr lang="cs-CZ" sz="1200" dirty="0"/>
              <a:t>provádění prací mimo pracovní dobu zadavatele</a:t>
            </a:r>
          </a:p>
          <a:p>
            <a:pPr lvl="2"/>
            <a:r>
              <a:rPr lang="cs-CZ" sz="1200" dirty="0"/>
              <a:t>vymezením času pro návoz materiálu a pracovníků dodavatele</a:t>
            </a:r>
          </a:p>
          <a:p>
            <a:r>
              <a:rPr lang="cs-CZ" sz="2000" dirty="0"/>
              <a:t>Využití druhotných surovin při realizaci stavby</a:t>
            </a:r>
          </a:p>
          <a:p>
            <a:pPr lvl="1"/>
            <a:r>
              <a:rPr lang="cs-CZ" sz="1600" dirty="0"/>
              <a:t>30 % z celého objemu produkce tabulového skla pro výrobu izolačních oken a využití dřevěného odpadu pro výrobu dřevotřískových desek (pro přepravní a ochranné boxy nových oken)</a:t>
            </a:r>
          </a:p>
        </p:txBody>
      </p:sp>
    </p:spTree>
    <p:extLst>
      <p:ext uri="{BB962C8B-B14F-4D97-AF65-F5344CB8AC3E}">
        <p14:creationId xmlns:p14="http://schemas.microsoft.com/office/powerpoint/2010/main" val="140590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77A6950-6606-445D-82BF-937F92A93B63}"/>
              </a:ext>
            </a:extLst>
          </p:cNvPr>
          <p:cNvSpPr>
            <a:spLocks noGrp="1"/>
          </p:cNvSpPr>
          <p:nvPr>
            <p:ph type="title"/>
          </p:nvPr>
        </p:nvSpPr>
        <p:spPr>
          <a:xfrm>
            <a:off x="457200" y="1995686"/>
            <a:ext cx="7715200" cy="857250"/>
          </a:xfrm>
        </p:spPr>
        <p:txBody>
          <a:bodyPr>
            <a:normAutofit fontScale="90000"/>
          </a:bodyPr>
          <a:lstStyle/>
          <a:p>
            <a:r>
              <a:rPr lang="cs-CZ" sz="4000" b="1" dirty="0"/>
              <a:t>Příklady dobré environmentální praxe</a:t>
            </a:r>
            <a:br>
              <a:rPr lang="cs-CZ" sz="3100" dirty="0"/>
            </a:br>
            <a:r>
              <a:rPr lang="cs-CZ" sz="3100" dirty="0"/>
              <a:t>Regina Hulmanová</a:t>
            </a:r>
            <a:endParaRPr lang="cs-CZ" b="1" dirty="0"/>
          </a:p>
        </p:txBody>
      </p:sp>
    </p:spTree>
    <p:extLst>
      <p:ext uri="{BB962C8B-B14F-4D97-AF65-F5344CB8AC3E}">
        <p14:creationId xmlns:p14="http://schemas.microsoft.com/office/powerpoint/2010/main" val="1724801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Praha 12</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b="1" dirty="0">
                <a:hlinkClick r:id="rId3"/>
              </a:rPr>
              <a:t>Přístavba mateřské školy pro ZŠ a MŠ ANGEL v Praze 12</a:t>
            </a:r>
            <a:endParaRPr lang="cs-CZ" sz="2000" b="1" dirty="0"/>
          </a:p>
          <a:p>
            <a:r>
              <a:rPr lang="cs-CZ" sz="2000" dirty="0"/>
              <a:t>studie </a:t>
            </a:r>
            <a:r>
              <a:rPr lang="cs-CZ" sz="2000" dirty="0">
                <a:hlinkClick r:id="rId4"/>
              </a:rPr>
              <a:t>Přístavba mateřské školy pro ZŠ a MŠ ANGEL v Praze 12</a:t>
            </a:r>
            <a:endParaRPr lang="cs-CZ" sz="2000" b="1" dirty="0"/>
          </a:p>
          <a:p>
            <a:r>
              <a:rPr lang="cs-CZ" sz="2000" dirty="0"/>
              <a:t>stavba mateřské školy navržena jako dvoupodlažní, nepodsklepená stavba v půdorysném tvaru obdélníku</a:t>
            </a:r>
            <a:endParaRPr lang="cs-CZ" sz="2000" b="1" dirty="0"/>
          </a:p>
          <a:p>
            <a:r>
              <a:rPr lang="cs-CZ" sz="2000" dirty="0"/>
              <a:t>požadavek zadavatele na </a:t>
            </a:r>
            <a:r>
              <a:rPr lang="cs-CZ" sz="2000" b="1" dirty="0"/>
              <a:t>modulární kontejnerovou konstrukci</a:t>
            </a:r>
            <a:r>
              <a:rPr lang="cs-CZ" sz="2000" dirty="0"/>
              <a:t>, která umožní v budoucnu případnou demontáž stavby a její přesun na jiný pozemek podle potřeb MČ, s ohledem na předpokládaný demografický vývoj osídlení území</a:t>
            </a:r>
            <a:endParaRPr lang="cs-CZ" sz="2000" b="1" dirty="0"/>
          </a:p>
          <a:p>
            <a:r>
              <a:rPr lang="cs-CZ" sz="2000" dirty="0"/>
              <a:t>nosná konstrukce školky je ocelová, provedená z mobilních kontejnerových buněk, přičemž vlastní konstrukční řešení záviselo na konkrétním výrobci a dodavateli buněk</a:t>
            </a:r>
          </a:p>
        </p:txBody>
      </p:sp>
    </p:spTree>
    <p:extLst>
      <p:ext uri="{BB962C8B-B14F-4D97-AF65-F5344CB8AC3E}">
        <p14:creationId xmlns:p14="http://schemas.microsoft.com/office/powerpoint/2010/main" val="1688556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Pardubický kraj</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b="1" dirty="0">
                <a:hlinkClick r:id="rId3"/>
              </a:rPr>
              <a:t>Stavba depozitáře Východočeského muzea v Pardubicích s využitím recyklátu</a:t>
            </a:r>
            <a:endParaRPr lang="cs-CZ" sz="2000" b="1" dirty="0"/>
          </a:p>
          <a:p>
            <a:r>
              <a:rPr lang="cs-CZ" sz="2000" dirty="0">
                <a:effectLst/>
                <a:latin typeface="Calibri" panose="020F0502020204030204" pitchFamily="34" charset="0"/>
                <a:ea typeface="Calibri" panose="020F0502020204030204" pitchFamily="34" charset="0"/>
                <a:cs typeface="Times New Roman" panose="02020603050405020304" pitchFamily="18" charset="0"/>
              </a:rPr>
              <a:t>soutěž na PD s požadavkem na stavbu s parametry „pasivního domu“</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cs-CZ" sz="2000" dirty="0"/>
              <a:t>objekt byl šetrný k životnímu prostředí již ve fázi výstavby díky použití </a:t>
            </a:r>
            <a:r>
              <a:rPr lang="cs-CZ" sz="2000" b="1" dirty="0"/>
              <a:t>recyklovaných nebo dobře recyklovatelných stavebních materiálů</a:t>
            </a:r>
          </a:p>
          <a:p>
            <a:r>
              <a:rPr lang="cs-CZ" sz="2000" dirty="0"/>
              <a:t>v největším množství byly zastoupeny betonový recyklát, nepálená cihla a plechové šablony</a:t>
            </a:r>
          </a:p>
        </p:txBody>
      </p:sp>
    </p:spTree>
    <p:extLst>
      <p:ext uri="{BB962C8B-B14F-4D97-AF65-F5344CB8AC3E}">
        <p14:creationId xmlns:p14="http://schemas.microsoft.com/office/powerpoint/2010/main" val="3341004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Královéhradecký kraj</a:t>
            </a:r>
            <a:endParaRPr lang="cs-CZ" sz="2800" dirty="0"/>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fontScale="85000" lnSpcReduction="20000"/>
          </a:bodyPr>
          <a:lstStyle/>
          <a:p>
            <a:pPr marL="0" indent="0">
              <a:buNone/>
            </a:pPr>
            <a:r>
              <a:rPr lang="cs-CZ" sz="2000" b="1" i="0" dirty="0">
                <a:effectLst/>
                <a:hlinkClick r:id="rId3"/>
              </a:rPr>
              <a:t>Oblastní nemocnice Náchod – II. etapa modernizace a dostavby – projektové dokumentace</a:t>
            </a:r>
            <a:endParaRPr lang="cs-CZ" sz="2000" b="1" i="0" dirty="0">
              <a:effectLst/>
            </a:endParaRPr>
          </a:p>
          <a:p>
            <a:r>
              <a:rPr lang="cs-CZ" sz="2000" dirty="0"/>
              <a:t>Požadavky zadavatele:</a:t>
            </a:r>
          </a:p>
          <a:p>
            <a:pPr lvl="1" algn="just"/>
            <a:r>
              <a:rPr lang="cs-CZ" sz="1600" dirty="0"/>
              <a:t>řešení, které bude </a:t>
            </a:r>
            <a:r>
              <a:rPr lang="cs-CZ" sz="1600" b="1" dirty="0"/>
              <a:t>energeticky úsporné a environmentálně šetrné </a:t>
            </a:r>
            <a:r>
              <a:rPr lang="cs-CZ" sz="1600" dirty="0"/>
              <a:t>(pavilon E bude navržen v pasivním standardu a pavilon D bude navržen s maximálním důrazem na energetickou úsporu a environmentální šetrnost)</a:t>
            </a:r>
          </a:p>
          <a:p>
            <a:pPr lvl="1" algn="just"/>
            <a:r>
              <a:rPr lang="cs-CZ" sz="1600" dirty="0"/>
              <a:t>možnost zpětného využití dešťových vod pro provoz objektu</a:t>
            </a:r>
          </a:p>
          <a:p>
            <a:pPr lvl="1" algn="just"/>
            <a:r>
              <a:rPr lang="cs-CZ" sz="1600" dirty="0"/>
              <a:t>preference technických řešení, která napomáhají </a:t>
            </a:r>
            <a:r>
              <a:rPr lang="cs-CZ" sz="1600" b="1" dirty="0"/>
              <a:t>udržitelnému hospodaření s vodou</a:t>
            </a:r>
            <a:r>
              <a:rPr lang="cs-CZ" sz="1600" dirty="0"/>
              <a:t> (např. zachytávání srážkové vody na zalévání zahrady, akumulace srážkové vody pro zálivku, zakládání tzv. zelených střech, výstavba retenčních nádrží, jezírek apod.)</a:t>
            </a:r>
          </a:p>
          <a:p>
            <a:pPr lvl="1" algn="just"/>
            <a:r>
              <a:rPr lang="cs-CZ" sz="1600" dirty="0"/>
              <a:t>PD zpracován</a:t>
            </a:r>
            <a:r>
              <a:rPr lang="cs-CZ" sz="1600" b="1" dirty="0"/>
              <a:t>y s maximálním využitím recyklace a smysluplného využití stavebních a demoličních odpadů</a:t>
            </a:r>
            <a:r>
              <a:rPr lang="cs-CZ" sz="1600" dirty="0"/>
              <a:t>, v souladu s </a:t>
            </a:r>
            <a:r>
              <a:rPr lang="cs-CZ" sz="1600" dirty="0">
                <a:hlinkClick r:id="rId4"/>
              </a:rPr>
              <a:t>Metodickým návodem pro řízení vzniku stavebních a demoličních odpadů a pro nakládání s nimi</a:t>
            </a:r>
            <a:endParaRPr lang="cs-CZ" sz="1600" dirty="0"/>
          </a:p>
          <a:p>
            <a:pPr lvl="1" algn="just"/>
            <a:r>
              <a:rPr lang="cs-CZ" sz="1600" dirty="0"/>
              <a:t>PD zpracovány v souladu se Zásadami cirkulární ekonomiky při projektování budov, které vydala v roce 2020 Evropská komise</a:t>
            </a:r>
          </a:p>
          <a:p>
            <a:pPr lvl="1" algn="just"/>
            <a:r>
              <a:rPr lang="cs-CZ" sz="1600" dirty="0"/>
              <a:t>očekává návrhy řešení také z hlediska zvažování nákladů a přínosů budovy, zvažování různých variant řešení projektu s ohledem na dopady a přínosy zejména pro životní prostředí a sociální oblast, nebo návrhu </a:t>
            </a:r>
            <a:r>
              <a:rPr lang="cs-CZ" sz="1600" b="1" dirty="0"/>
              <a:t>k použití materiálů, jež jsou snadno recyklovatelné</a:t>
            </a:r>
            <a:endParaRPr lang="cs-CZ" sz="1600" dirty="0"/>
          </a:p>
          <a:p>
            <a:pPr lvl="2" algn="just"/>
            <a:endParaRPr lang="cs-CZ" sz="1200" dirty="0"/>
          </a:p>
        </p:txBody>
      </p:sp>
    </p:spTree>
    <p:extLst>
      <p:ext uri="{BB962C8B-B14F-4D97-AF65-F5344CB8AC3E}">
        <p14:creationId xmlns:p14="http://schemas.microsoft.com/office/powerpoint/2010/main" val="3632690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Jihomoravský kraj</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b="1" dirty="0">
                <a:hlinkClick r:id="rId3"/>
              </a:rPr>
              <a:t>Zhotovení stavby – Areál sportovních nadějí</a:t>
            </a:r>
            <a:endParaRPr lang="cs-CZ" sz="2000" b="1" dirty="0"/>
          </a:p>
          <a:p>
            <a:r>
              <a:rPr lang="cs-CZ" sz="2000" dirty="0"/>
              <a:t>Smluvní podmínky:</a:t>
            </a:r>
          </a:p>
          <a:p>
            <a:pPr lvl="1"/>
            <a:r>
              <a:rPr lang="cs-CZ" sz="1600" dirty="0"/>
              <a:t>závazek dodavatele, že v průběhu provádění stavby vyvine maximální úsilí směřující k </a:t>
            </a:r>
            <a:r>
              <a:rPr lang="cs-CZ" sz="1600" b="1" dirty="0"/>
              <a:t>eliminaci ukládání stavebních a demoličních odpadů vytvořených při demolici na skládky a k zajištění recyklace využitelných stavebních a demoličních odpadů</a:t>
            </a:r>
            <a:endParaRPr lang="cs-CZ" sz="1600" dirty="0"/>
          </a:p>
        </p:txBody>
      </p:sp>
    </p:spTree>
    <p:extLst>
      <p:ext uri="{BB962C8B-B14F-4D97-AF65-F5344CB8AC3E}">
        <p14:creationId xmlns:p14="http://schemas.microsoft.com/office/powerpoint/2010/main" val="3875886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6181BA3-0514-49C1-AB93-8F16D046304E}"/>
              </a:ext>
            </a:extLst>
          </p:cNvPr>
          <p:cNvSpPr>
            <a:spLocks noGrp="1"/>
          </p:cNvSpPr>
          <p:nvPr>
            <p:ph type="title"/>
          </p:nvPr>
        </p:nvSpPr>
        <p:spPr>
          <a:xfrm>
            <a:off x="457200" y="205979"/>
            <a:ext cx="7715200" cy="857250"/>
          </a:xfrm>
        </p:spPr>
        <p:txBody>
          <a:bodyPr>
            <a:normAutofit/>
          </a:bodyPr>
          <a:lstStyle/>
          <a:p>
            <a:pPr algn="l"/>
            <a:r>
              <a:rPr lang="cs-CZ" sz="2800" b="1" dirty="0"/>
              <a:t>Praha 14</a:t>
            </a:r>
          </a:p>
        </p:txBody>
      </p:sp>
      <p:sp>
        <p:nvSpPr>
          <p:cNvPr id="4" name="Zástupný obsah 3">
            <a:extLst>
              <a:ext uri="{FF2B5EF4-FFF2-40B4-BE49-F238E27FC236}">
                <a16:creationId xmlns:a16="http://schemas.microsoft.com/office/drawing/2014/main" id="{462115E0-A2C4-4C82-8714-F265ABD01912}"/>
              </a:ext>
            </a:extLst>
          </p:cNvPr>
          <p:cNvSpPr>
            <a:spLocks noGrp="1"/>
          </p:cNvSpPr>
          <p:nvPr>
            <p:ph idx="1"/>
          </p:nvPr>
        </p:nvSpPr>
        <p:spPr>
          <a:xfrm>
            <a:off x="457200" y="1200150"/>
            <a:ext cx="7715200" cy="3943349"/>
          </a:xfrm>
        </p:spPr>
        <p:txBody>
          <a:bodyPr>
            <a:normAutofit/>
          </a:bodyPr>
          <a:lstStyle/>
          <a:p>
            <a:pPr marL="0" indent="0">
              <a:buNone/>
            </a:pPr>
            <a:r>
              <a:rPr lang="cs-CZ" sz="2000" b="1" i="0" dirty="0">
                <a:solidFill>
                  <a:srgbClr val="000000"/>
                </a:solidFill>
                <a:effectLst/>
                <a:hlinkClick r:id="rId3"/>
              </a:rPr>
              <a:t>Polyfunkční budova Černý Most</a:t>
            </a:r>
            <a:endParaRPr lang="cs-CZ" sz="2000" b="1" i="0" dirty="0">
              <a:solidFill>
                <a:srgbClr val="000000"/>
              </a:solidFill>
              <a:effectLst/>
            </a:endParaRPr>
          </a:p>
          <a:p>
            <a:r>
              <a:rPr lang="cs-CZ" sz="2000" dirty="0"/>
              <a:t>Zadávací dokumentace:</a:t>
            </a:r>
          </a:p>
          <a:p>
            <a:pPr lvl="1" algn="just"/>
            <a:r>
              <a:rPr lang="cs-CZ" sz="1600" b="0" i="0" u="none" strike="noStrike" baseline="0" dirty="0">
                <a:solidFill>
                  <a:srgbClr val="000000"/>
                </a:solidFill>
                <a:latin typeface="+mj-lt"/>
              </a:rPr>
              <a:t>Zadavatel zároveň jako opatření pro dosažení cílů SOVZ zavádí zejména: … c</a:t>
            </a:r>
            <a:r>
              <a:rPr lang="cs-CZ" sz="1600" i="0" u="none" strike="noStrike" baseline="0" dirty="0">
                <a:solidFill>
                  <a:srgbClr val="000000"/>
                </a:solidFill>
                <a:latin typeface="+mj-lt"/>
              </a:rPr>
              <a:t>) motivace generálního zhotovitele stavby k navrhování změn Díla, které by mohly snížit náklady na konstrukci, údržbu a/nebo provoz Díla nebo zvýšit užitek a hodnotu Díla pro Investora, nebo byly pro Investora jinak prospěšné, vč. změn majících </a:t>
            </a:r>
            <a:r>
              <a:rPr lang="cs-CZ" sz="1600" b="1" i="0" u="none" strike="noStrike" baseline="0" dirty="0">
                <a:solidFill>
                  <a:srgbClr val="000000"/>
                </a:solidFill>
                <a:latin typeface="+mj-lt"/>
              </a:rPr>
              <a:t>pozitivní environmentální dopady </a:t>
            </a:r>
            <a:r>
              <a:rPr lang="cs-CZ" sz="1600" i="0" u="none" strike="noStrike" baseline="0" dirty="0">
                <a:solidFill>
                  <a:srgbClr val="000000"/>
                </a:solidFill>
                <a:latin typeface="+mj-lt"/>
              </a:rPr>
              <a:t>v souvislosti s prováděním či provozem stavby; d) podpora využívání </a:t>
            </a:r>
            <a:r>
              <a:rPr lang="cs-CZ" sz="1600" b="1" i="0" u="none" strike="noStrike" baseline="0" dirty="0">
                <a:solidFill>
                  <a:srgbClr val="000000"/>
                </a:solidFill>
                <a:latin typeface="+mj-lt"/>
              </a:rPr>
              <a:t>recyklovaných materiálů</a:t>
            </a:r>
            <a:r>
              <a:rPr lang="cs-CZ" sz="1600" i="0" u="none" strike="noStrike" baseline="0" dirty="0">
                <a:solidFill>
                  <a:srgbClr val="000000"/>
                </a:solidFill>
                <a:latin typeface="+mj-lt"/>
              </a:rPr>
              <a:t> pro zhotovení Díla, která vyplývá z technických požadavků specifikovaných v Zadání Investora, které je přílohou Smlouvy. </a:t>
            </a:r>
            <a:endParaRPr lang="cs-CZ" sz="1600" dirty="0"/>
          </a:p>
        </p:txBody>
      </p:sp>
    </p:spTree>
    <p:extLst>
      <p:ext uri="{BB962C8B-B14F-4D97-AF65-F5344CB8AC3E}">
        <p14:creationId xmlns:p14="http://schemas.microsoft.com/office/powerpoint/2010/main" val="2948153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DA58ED-0D6F-47F0-BB5E-ACFBBE7572BC}"/>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FCFDF987-82FE-4771-A36B-CC80A2C8514D}"/>
              </a:ext>
            </a:extLst>
          </p:cNvPr>
          <p:cNvSpPr txBox="1">
            <a:spLocks/>
          </p:cNvSpPr>
          <p:nvPr/>
        </p:nvSpPr>
        <p:spPr bwMode="auto">
          <a:xfrm>
            <a:off x="755576" y="193675"/>
            <a:ext cx="6848549"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4400" b="1" i="0" u="none" strike="noStrike" kern="1200" cap="none" spc="0" normalizeH="0" baseline="0" noProof="0" dirty="0">
                <a:ln>
                  <a:noFill/>
                </a:ln>
                <a:solidFill>
                  <a:prstClr val="black"/>
                </a:solidFill>
                <a:effectLst/>
                <a:uLnTx/>
                <a:uFillTx/>
                <a:latin typeface="+mj-lt"/>
                <a:ea typeface="+mn-ea"/>
                <a:cs typeface="Arial" charset="0"/>
              </a:rPr>
              <a:t>Sociálně odpovědná témata</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2800" i="0" u="none" strike="noStrike" kern="1200" cap="none" spc="0" normalizeH="0" baseline="0" noProof="0" dirty="0">
                <a:ln>
                  <a:noFill/>
                </a:ln>
                <a:solidFill>
                  <a:prstClr val="black"/>
                </a:solidFill>
                <a:effectLst/>
                <a:uLnTx/>
                <a:uFillTx/>
                <a:latin typeface="Calibri" pitchFamily="34" charset="0"/>
                <a:ea typeface="+mn-ea"/>
                <a:cs typeface="Arial" charset="0"/>
              </a:rPr>
              <a:t>Adam Gromnica</a:t>
            </a: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lang="cs-CZ" altLang="cs-CZ" sz="2800" dirty="0">
                <a:solidFill>
                  <a:prstClr val="black"/>
                </a:solidFill>
                <a:cs typeface="Arial" charset="0"/>
              </a:rPr>
              <a:t>Markéta Matysíková</a:t>
            </a:r>
            <a:endParaRPr kumimoji="0" lang="cs-CZ" altLang="cs-CZ" sz="280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DA58ED-0D6F-47F0-BB5E-ACFBBE7572BC}"/>
              </a:ext>
            </a:extLst>
          </p:cNvPr>
          <p:cNvSpPr>
            <a:spLocks noGrp="1"/>
          </p:cNvSpPr>
          <p:nvPr>
            <p:ph type="ctrTitle"/>
          </p:nvPr>
        </p:nvSpPr>
        <p:spPr>
          <a:xfrm>
            <a:off x="1658938" y="1597025"/>
            <a:ext cx="5826125" cy="1354138"/>
          </a:xfrm>
        </p:spPr>
        <p:txBody>
          <a:bodyPr rtlCol="0">
            <a:normAutofit fontScale="90000"/>
          </a:bodyPr>
          <a:lstStyle/>
          <a:p>
            <a:pPr defTabSz="914095" eaLnBrk="1" fontAlgn="auto" hangingPunct="1">
              <a:spcAft>
                <a:spcPts val="0"/>
              </a:spcAft>
              <a:defRPr/>
            </a:pP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br>
              <a:rPr lang="cs-CZ" sz="2400" dirty="0">
                <a:latin typeface="Arial" panose="020B0604020202020204" pitchFamily="34" charset="0"/>
                <a:cs typeface="Arial" panose="020B0604020202020204" pitchFamily="34" charset="0"/>
              </a:rPr>
            </a:br>
            <a:endParaRPr lang="cs-CZ" sz="2326" dirty="0">
              <a:latin typeface="Arial" panose="020B0604020202020204" pitchFamily="34" charset="0"/>
              <a:cs typeface="Arial" panose="020B0604020202020204" pitchFamily="34" charset="0"/>
            </a:endParaRPr>
          </a:p>
        </p:txBody>
      </p:sp>
      <p:sp>
        <p:nvSpPr>
          <p:cNvPr id="6147" name="Zástupný symbol pro obsah 2">
            <a:extLst>
              <a:ext uri="{FF2B5EF4-FFF2-40B4-BE49-F238E27FC236}">
                <a16:creationId xmlns:a16="http://schemas.microsoft.com/office/drawing/2014/main" id="{FCFDF987-82FE-4771-A36B-CC80A2C8514D}"/>
              </a:ext>
            </a:extLst>
          </p:cNvPr>
          <p:cNvSpPr txBox="1">
            <a:spLocks/>
          </p:cNvSpPr>
          <p:nvPr/>
        </p:nvSpPr>
        <p:spPr bwMode="auto">
          <a:xfrm>
            <a:off x="1435100" y="193675"/>
            <a:ext cx="6169025" cy="4508500"/>
          </a:xfrm>
          <a:prstGeom prst="rect">
            <a:avLst/>
          </a:prstGeom>
          <a:noFill/>
          <a:ln>
            <a:noFill/>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endParaRPr kumimoji="0" lang="cs-CZ" altLang="cs-CZ" sz="1800" b="1" i="0" u="none" strike="noStrike" kern="1200" cap="none" spc="0" normalizeH="0" baseline="0" noProof="0" dirty="0">
              <a:ln>
                <a:noFill/>
              </a:ln>
              <a:solidFill>
                <a:srgbClr val="FF0000"/>
              </a:solidFill>
              <a:effectLst/>
              <a:uLnTx/>
              <a:uFillTx/>
              <a:latin typeface="Calibri" pitchFamily="34" charset="0"/>
              <a:ea typeface="+mn-ea"/>
              <a:cs typeface="Arial" charset="0"/>
            </a:endParaRPr>
          </a:p>
          <a:p>
            <a:pPr marL="0" marR="0" lvl="0" indent="0" algn="ctr" defTabSz="685679" rtl="0" eaLnBrk="0" fontAlgn="auto" latinLnBrk="0" hangingPunct="0">
              <a:lnSpc>
                <a:spcPct val="100000"/>
              </a:lnSpc>
              <a:spcBef>
                <a:spcPct val="20000"/>
              </a:spcBef>
              <a:spcAft>
                <a:spcPts val="0"/>
              </a:spcAft>
              <a:buClrTx/>
              <a:buSzTx/>
              <a:buFont typeface="Arial" charset="0"/>
              <a:buNone/>
              <a:tabLst/>
              <a:defRPr/>
            </a:pPr>
            <a:r>
              <a:rPr kumimoji="0" lang="cs-CZ" altLang="cs-CZ" sz="3173" b="1" i="0" u="none" strike="noStrike" kern="1200" cap="none" spc="0" normalizeH="0" baseline="0" noProof="0" dirty="0">
                <a:ln>
                  <a:noFill/>
                </a:ln>
                <a:solidFill>
                  <a:prstClr val="black"/>
                </a:solidFill>
                <a:effectLst/>
                <a:uLnTx/>
                <a:uFillTx/>
                <a:latin typeface="Calibri" pitchFamily="34" charset="0"/>
                <a:ea typeface="+mn-ea"/>
                <a:cs typeface="Arial" charset="0"/>
              </a:rPr>
              <a:t>Požadavky v oblasti pracovních podmínek</a:t>
            </a:r>
          </a:p>
        </p:txBody>
      </p:sp>
    </p:spTree>
    <p:extLst>
      <p:ext uri="{BB962C8B-B14F-4D97-AF65-F5344CB8AC3E}">
        <p14:creationId xmlns:p14="http://schemas.microsoft.com/office/powerpoint/2010/main" val="261555131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ABA47F77-99E5-4A59-B69E-0C87A2592DEE}"/>
              </a:ext>
            </a:extLst>
          </p:cNvPr>
          <p:cNvSpPr txBox="1">
            <a:spLocks noChangeArrowheads="1"/>
          </p:cNvSpPr>
          <p:nvPr/>
        </p:nvSpPr>
        <p:spPr bwMode="auto">
          <a:xfrm>
            <a:off x="250825" y="206375"/>
            <a:ext cx="7705725"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2871" tIns="74293" rIns="142871" bIns="74293"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EU – garance ochrany osob a životního prostředí I.</a:t>
            </a:r>
          </a:p>
        </p:txBody>
      </p:sp>
      <p:sp>
        <p:nvSpPr>
          <p:cNvPr id="5123" name="Text Box 2">
            <a:extLst>
              <a:ext uri="{FF2B5EF4-FFF2-40B4-BE49-F238E27FC236}">
                <a16:creationId xmlns:a16="http://schemas.microsoft.com/office/drawing/2014/main" id="{5E39AE23-83FA-44BF-AD75-D26625A04F28}"/>
              </a:ext>
            </a:extLst>
          </p:cNvPr>
          <p:cNvSpPr txBox="1">
            <a:spLocks noChangeArrowheads="1"/>
          </p:cNvSpPr>
          <p:nvPr/>
        </p:nvSpPr>
        <p:spPr bwMode="auto">
          <a:xfrm>
            <a:off x="250825" y="1200150"/>
            <a:ext cx="770572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2871" tIns="74293" rIns="142871" bIns="74293"/>
          <a:lstStyle>
            <a:lvl1pPr marL="214313" indent="-207963">
              <a:spcBef>
                <a:spcPct val="20000"/>
              </a:spcBef>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chemeClr val="tx1"/>
                </a:solidFill>
                <a:latin typeface="Calibri" panose="020F0502020204030204" pitchFamily="34" charset="0"/>
              </a:defRPr>
            </a:lvl9pPr>
          </a:lstStyle>
          <a:p>
            <a:pPr marL="214313" marR="0" lvl="0" indent="-207963" algn="ctr"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6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Směrnice 2014/24/EU</a:t>
            </a:r>
          </a:p>
          <a:p>
            <a:pPr marL="214313" marR="0" lvl="0" indent="-207963" algn="ctr"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600" b="0" i="1"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214313" marR="0" lvl="0" indent="-207963" algn="ctr"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600" b="0" i="1"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rPr>
              <a:t>Článek 18</a:t>
            </a:r>
          </a:p>
          <a:p>
            <a:pPr marL="214313" marR="0" lvl="0" indent="-207963" algn="ctr"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600" b="1" i="0"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rPr>
              <a:t>Zásady zadávání veřejných zakázek</a:t>
            </a:r>
            <a:endParaRPr kumimoji="0" lang="cs-CZ" altLang="cs-CZ" sz="1600" b="0" i="0"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214313" marR="0" lvl="0" indent="-207963" algn="just"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600" b="0" i="0"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rPr>
              <a:t>„</a:t>
            </a:r>
            <a:r>
              <a:rPr kumimoji="0" lang="cs-CZ" altLang="cs-CZ" sz="1600" b="0" i="1" u="none" strike="noStrike" kern="1200" cap="none" spc="0" normalizeH="0" baseline="0" noProof="0">
                <a:ln>
                  <a:noFill/>
                </a:ln>
                <a:solidFill>
                  <a:srgbClr val="333333"/>
                </a:solidFill>
                <a:effectLst/>
                <a:uLnTx/>
                <a:uFillTx/>
                <a:latin typeface="Calibri" panose="020F0502020204030204" pitchFamily="34" charset="0"/>
                <a:ea typeface="Microsoft YaHei" panose="020B0503020204020204" pitchFamily="34" charset="-122"/>
                <a:cs typeface="Calibri" panose="020F0502020204030204" pitchFamily="34" charset="0"/>
              </a:rPr>
              <a:t>2.   Členské státy přijmou vhodná opatření k zajištění toho, aby hospodářské subjekty při plnění veřejných zakázek dodržovaly příslušné povinnosti v oblasti práva životního prostředí a sociálního a pracovního práva, jež vyplývají z práva Unie, vnitrostátních právních předpisů, kolektivních smluv nebo z ustanovení mezinárodního sociálního a pracovního práva a práva v oblasti životního prostředí uvedených v příloze X</a:t>
            </a:r>
            <a:r>
              <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a:t>
            </a:r>
          </a:p>
          <a:p>
            <a:pPr marL="214313" marR="0" lvl="0" indent="-207963" algn="just"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214313" marR="0" lvl="0" indent="-207963" algn="just"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214313" marR="0" lvl="0" indent="-207963" algn="just" defTabSz="914400" rtl="0" eaLnBrk="0" fontAlgn="base" latinLnBrk="0" hangingPunct="0">
              <a:lnSpc>
                <a:spcPct val="100000"/>
              </a:lnSpc>
              <a:spcBef>
                <a:spcPts val="500"/>
              </a:spcBef>
              <a:spcAft>
                <a:spcPct val="0"/>
              </a:spcAft>
              <a:buClr>
                <a:srgbClr val="000000"/>
              </a:buClr>
              <a:buSzTx/>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2871-03F3-4606-8242-D40D44A9F3B1}"/>
              </a:ext>
            </a:extLst>
          </p:cNvPr>
          <p:cNvSpPr>
            <a:spLocks noGrp="1"/>
          </p:cNvSpPr>
          <p:nvPr>
            <p:ph type="title"/>
          </p:nvPr>
        </p:nvSpPr>
        <p:spPr>
          <a:xfrm>
            <a:off x="457200" y="205979"/>
            <a:ext cx="7355160" cy="857250"/>
          </a:xfrm>
        </p:spPr>
        <p:txBody>
          <a:bodyPr>
            <a:normAutofit/>
          </a:bodyPr>
          <a:lstStyle/>
          <a:p>
            <a:pPr algn="l"/>
            <a:r>
              <a:rPr lang="cs-CZ" sz="2800" b="1" dirty="0"/>
              <a:t>Příležitosti OVZ</a:t>
            </a:r>
          </a:p>
        </p:txBody>
      </p:sp>
      <p:sp>
        <p:nvSpPr>
          <p:cNvPr id="4" name="Zástupný obsah 3">
            <a:extLst>
              <a:ext uri="{FF2B5EF4-FFF2-40B4-BE49-F238E27FC236}">
                <a16:creationId xmlns:a16="http://schemas.microsoft.com/office/drawing/2014/main" id="{30BEDA8B-4FBB-459E-A39E-E8B9B937BD04}"/>
              </a:ext>
            </a:extLst>
          </p:cNvPr>
          <p:cNvSpPr>
            <a:spLocks noGrp="1"/>
          </p:cNvSpPr>
          <p:nvPr>
            <p:ph sz="half" idx="1"/>
          </p:nvPr>
        </p:nvSpPr>
        <p:spPr>
          <a:xfrm>
            <a:off x="215516" y="1063229"/>
            <a:ext cx="3862772" cy="1947663"/>
          </a:xfrm>
        </p:spPr>
        <p:txBody>
          <a:bodyPr>
            <a:normAutofit fontScale="92500"/>
          </a:bodyPr>
          <a:lstStyle/>
          <a:p>
            <a:pPr marL="285750" indent="-285750">
              <a:buFont typeface="Wingdings" panose="05000000000000000000" pitchFamily="2" charset="2"/>
              <a:buChar char="§"/>
            </a:pPr>
            <a:r>
              <a:rPr lang="cs-CZ" sz="1800" dirty="0"/>
              <a:t>Podpora zaměstnanosti </a:t>
            </a:r>
          </a:p>
          <a:p>
            <a:pPr marL="285750" indent="-285750">
              <a:buFont typeface="Wingdings" panose="05000000000000000000" pitchFamily="2" charset="2"/>
              <a:buChar char="§"/>
            </a:pPr>
            <a:r>
              <a:rPr lang="cs-CZ" sz="1800" dirty="0"/>
              <a:t>Podpora praxí, vzdělávání či exkurzí</a:t>
            </a:r>
          </a:p>
          <a:p>
            <a:pPr marL="285750" indent="-285750">
              <a:buFont typeface="Wingdings" panose="05000000000000000000" pitchFamily="2" charset="2"/>
              <a:buChar char="§"/>
            </a:pPr>
            <a:r>
              <a:rPr lang="cs-CZ" sz="1800" dirty="0"/>
              <a:t>Důstojné pracovní podmínky</a:t>
            </a:r>
          </a:p>
          <a:p>
            <a:pPr marL="285750" indent="-285750">
              <a:buFont typeface="Wingdings" panose="05000000000000000000" pitchFamily="2" charset="2"/>
              <a:buChar char="§"/>
            </a:pPr>
            <a:r>
              <a:rPr lang="cs-CZ" sz="1800" dirty="0"/>
              <a:t>Etické nakupování </a:t>
            </a:r>
          </a:p>
          <a:p>
            <a:pPr marL="285750" indent="-285750">
              <a:buFont typeface="Wingdings" panose="05000000000000000000" pitchFamily="2" charset="2"/>
              <a:buChar char="§"/>
            </a:pPr>
            <a:r>
              <a:rPr lang="cs-CZ" sz="1800" dirty="0"/>
              <a:t>Lidská práva</a:t>
            </a:r>
          </a:p>
          <a:p>
            <a:pPr marL="0" indent="0">
              <a:buNone/>
            </a:pPr>
            <a:endParaRPr lang="cs-CZ" dirty="0"/>
          </a:p>
        </p:txBody>
      </p:sp>
      <p:sp>
        <p:nvSpPr>
          <p:cNvPr id="5" name="Zástupný obsah 4">
            <a:extLst>
              <a:ext uri="{FF2B5EF4-FFF2-40B4-BE49-F238E27FC236}">
                <a16:creationId xmlns:a16="http://schemas.microsoft.com/office/drawing/2014/main" id="{374C0D86-031A-484E-A1F1-5475CF7A526F}"/>
              </a:ext>
            </a:extLst>
          </p:cNvPr>
          <p:cNvSpPr>
            <a:spLocks noGrp="1"/>
          </p:cNvSpPr>
          <p:nvPr>
            <p:ph sz="half" idx="2"/>
          </p:nvPr>
        </p:nvSpPr>
        <p:spPr>
          <a:xfrm>
            <a:off x="5220072" y="1200151"/>
            <a:ext cx="2880320" cy="1872207"/>
          </a:xfrm>
        </p:spPr>
        <p:txBody>
          <a:bodyPr>
            <a:normAutofit fontScale="92500"/>
          </a:bodyPr>
          <a:lstStyle/>
          <a:p>
            <a:pPr marL="285750" indent="-285750">
              <a:buFont typeface="Wingdings" panose="05000000000000000000" pitchFamily="2" charset="2"/>
              <a:buChar char="§"/>
            </a:pPr>
            <a:r>
              <a:rPr lang="cs-CZ" sz="1800" dirty="0"/>
              <a:t>Přístup sociálních podniků </a:t>
            </a:r>
          </a:p>
          <a:p>
            <a:pPr marL="285750" indent="-285750">
              <a:buFont typeface="Wingdings" panose="05000000000000000000" pitchFamily="2" charset="2"/>
              <a:buChar char="§"/>
            </a:pPr>
            <a:r>
              <a:rPr lang="cs-CZ" sz="1800" dirty="0"/>
              <a:t>Zohlednění malých a středních podniků</a:t>
            </a:r>
          </a:p>
          <a:p>
            <a:pPr marL="285750" indent="-285750">
              <a:buFont typeface="Wingdings" panose="05000000000000000000" pitchFamily="2" charset="2"/>
              <a:buChar char="§"/>
            </a:pPr>
            <a:r>
              <a:rPr lang="cs-CZ" sz="1800" dirty="0"/>
              <a:t>Férové dodavatelské vztahy </a:t>
            </a:r>
          </a:p>
          <a:p>
            <a:pPr marL="285750" indent="-285750">
              <a:buFont typeface="Wingdings" panose="05000000000000000000" pitchFamily="2" charset="2"/>
              <a:buChar char="§"/>
            </a:pPr>
            <a:r>
              <a:rPr lang="cs-CZ" sz="1800" dirty="0"/>
              <a:t>Etické kodexy</a:t>
            </a:r>
          </a:p>
        </p:txBody>
      </p:sp>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7</a:t>
            </a:fld>
            <a:endParaRPr lang="cs-CZ" dirty="0"/>
          </a:p>
        </p:txBody>
      </p:sp>
      <p:sp>
        <p:nvSpPr>
          <p:cNvPr id="6" name="Zástupný obsah 4">
            <a:extLst>
              <a:ext uri="{FF2B5EF4-FFF2-40B4-BE49-F238E27FC236}">
                <a16:creationId xmlns:a16="http://schemas.microsoft.com/office/drawing/2014/main" id="{DEE4A2E2-C001-44EF-8332-ED0EFB1EF293}"/>
              </a:ext>
            </a:extLst>
          </p:cNvPr>
          <p:cNvSpPr txBox="1">
            <a:spLocks/>
          </p:cNvSpPr>
          <p:nvPr/>
        </p:nvSpPr>
        <p:spPr>
          <a:xfrm>
            <a:off x="323528" y="3860079"/>
            <a:ext cx="3754760" cy="12566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cs-CZ" sz="1800" dirty="0"/>
              <a:t>Environmentálně odpovědné veřejné zadávání</a:t>
            </a:r>
          </a:p>
          <a:p>
            <a:pPr marL="285750" indent="-285750">
              <a:buFont typeface="Wingdings" panose="05000000000000000000" pitchFamily="2" charset="2"/>
              <a:buChar char="§"/>
            </a:pPr>
            <a:r>
              <a:rPr lang="cs-CZ" sz="1800" dirty="0"/>
              <a:t>Cirkulární zadávání</a:t>
            </a:r>
          </a:p>
        </p:txBody>
      </p:sp>
      <p:graphicFrame>
        <p:nvGraphicFramePr>
          <p:cNvPr id="7" name="Diagram 6">
            <a:extLst>
              <a:ext uri="{FF2B5EF4-FFF2-40B4-BE49-F238E27FC236}">
                <a16:creationId xmlns:a16="http://schemas.microsoft.com/office/drawing/2014/main" id="{F6CAEDCB-80F7-4930-A6C7-1DBBE39E06F7}"/>
              </a:ext>
            </a:extLst>
          </p:cNvPr>
          <p:cNvGraphicFramePr/>
          <p:nvPr>
            <p:extLst>
              <p:ext uri="{D42A27DB-BD31-4B8C-83A1-F6EECF244321}">
                <p14:modId xmlns:p14="http://schemas.microsoft.com/office/powerpoint/2010/main" val="3204942720"/>
              </p:ext>
            </p:extLst>
          </p:nvPr>
        </p:nvGraphicFramePr>
        <p:xfrm>
          <a:off x="2699792" y="1977319"/>
          <a:ext cx="2448272" cy="1872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ástupný obsah 4">
            <a:extLst>
              <a:ext uri="{FF2B5EF4-FFF2-40B4-BE49-F238E27FC236}">
                <a16:creationId xmlns:a16="http://schemas.microsoft.com/office/drawing/2014/main" id="{98889972-42EC-489F-85A6-D5A1ECBA3B11}"/>
              </a:ext>
            </a:extLst>
          </p:cNvPr>
          <p:cNvSpPr txBox="1">
            <a:spLocks/>
          </p:cNvSpPr>
          <p:nvPr/>
        </p:nvSpPr>
        <p:spPr>
          <a:xfrm>
            <a:off x="4861012" y="3784487"/>
            <a:ext cx="3384376" cy="12566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cs-CZ" sz="1800" dirty="0"/>
              <a:t>Pozitivní dopad na komunitu</a:t>
            </a:r>
          </a:p>
          <a:p>
            <a:pPr marL="285750" indent="-285750">
              <a:buFont typeface="Wingdings" panose="05000000000000000000" pitchFamily="2" charset="2"/>
              <a:buChar char="§"/>
            </a:pPr>
            <a:r>
              <a:rPr lang="cs-CZ" sz="1800" dirty="0"/>
              <a:t>Participace</a:t>
            </a:r>
          </a:p>
          <a:p>
            <a:pPr marL="285750" indent="-285750">
              <a:buFont typeface="Wingdings" panose="05000000000000000000" pitchFamily="2" charset="2"/>
              <a:buChar char="§"/>
            </a:pPr>
            <a:r>
              <a:rPr lang="cs-CZ" sz="1800" dirty="0"/>
              <a:t>Genderové aspekty, atd.</a:t>
            </a:r>
          </a:p>
        </p:txBody>
      </p:sp>
    </p:spTree>
    <p:extLst>
      <p:ext uri="{BB962C8B-B14F-4D97-AF65-F5344CB8AC3E}">
        <p14:creationId xmlns:p14="http://schemas.microsoft.com/office/powerpoint/2010/main" val="1261099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a:extLst>
              <a:ext uri="{FF2B5EF4-FFF2-40B4-BE49-F238E27FC236}">
                <a16:creationId xmlns:a16="http://schemas.microsoft.com/office/drawing/2014/main" id="{B9B31EEE-DBEF-41D4-BD06-0903766FB322}"/>
              </a:ext>
            </a:extLst>
          </p:cNvPr>
          <p:cNvSpPr txBox="1">
            <a:spLocks noChangeArrowheads="1"/>
          </p:cNvSpPr>
          <p:nvPr/>
        </p:nvSpPr>
        <p:spPr bwMode="auto">
          <a:xfrm>
            <a:off x="0" y="206375"/>
            <a:ext cx="79565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2871" tIns="74293" rIns="142871" bIns="74293"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rPr>
              <a:t>EU – garance ochrany osob a životního prostředí II.</a:t>
            </a:r>
          </a:p>
        </p:txBody>
      </p:sp>
      <p:sp>
        <p:nvSpPr>
          <p:cNvPr id="36867" name="Text Box 2">
            <a:extLst>
              <a:ext uri="{FF2B5EF4-FFF2-40B4-BE49-F238E27FC236}">
                <a16:creationId xmlns:a16="http://schemas.microsoft.com/office/drawing/2014/main" id="{AA5ADBFA-2D22-4C1D-A782-C9FD89034D06}"/>
              </a:ext>
            </a:extLst>
          </p:cNvPr>
          <p:cNvSpPr txBox="1">
            <a:spLocks noChangeArrowheads="1"/>
          </p:cNvSpPr>
          <p:nvPr/>
        </p:nvSpPr>
        <p:spPr bwMode="auto">
          <a:xfrm>
            <a:off x="179513" y="1199561"/>
            <a:ext cx="7776863" cy="3943939"/>
          </a:xfrm>
          <a:prstGeom prst="rect">
            <a:avLst/>
          </a:prstGeom>
          <a:noFill/>
          <a:ln>
            <a:noFill/>
          </a:ln>
          <a:effectLst/>
        </p:spPr>
        <p:txBody>
          <a:bodyPr lIns="142871" tIns="74293" rIns="142871" bIns="74293"/>
          <a:lstStyle>
            <a:lvl1pPr marL="214313" indent="-207963">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7963" algn="ctr"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sz="1800" b="1" i="0"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hlinkClick r:id="rId3"/>
              </a:rPr>
              <a:t>Rozsudek Soudního dvora (druhého senátu) ze dne 30. ledna 2020, Tim </a:t>
            </a:r>
            <a:r>
              <a:rPr kumimoji="0" lang="cs-CZ" sz="1800" b="1" i="0" u="none" strike="noStrike" kern="1200" cap="none" spc="0" normalizeH="0" baseline="0" noProof="0" dirty="0" err="1">
                <a:ln>
                  <a:noFill/>
                </a:ln>
                <a:solidFill>
                  <a:srgbClr val="333333"/>
                </a:solidFill>
                <a:effectLst/>
                <a:uLnTx/>
                <a:uFillTx/>
                <a:latin typeface="Calibri"/>
                <a:ea typeface="Microsoft YaHei" panose="020B0503020204020204" pitchFamily="34" charset="-122"/>
                <a:cs typeface="+mn-cs"/>
                <a:hlinkClick r:id="rId3"/>
              </a:rPr>
              <a:t>SpA</a:t>
            </a:r>
            <a:endParaRPr kumimoji="0" lang="cs-CZ" sz="1800" b="1" i="0"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endParaRPr>
          </a:p>
          <a:p>
            <a:pPr marL="214313" marR="0" lvl="0" indent="-207963" algn="ctr"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a:t>
            </a:r>
            <a:r>
              <a:rPr kumimoji="0" lang="cs-CZ"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C-395/18</a:t>
            </a:r>
            <a:r>
              <a:rPr kumimoji="0" lang="cs-CZ" altLang="cs-CZ"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a:t>
            </a:r>
            <a:endParaRPr kumimoji="0" lang="cs-CZ" altLang="cs-CZ" sz="16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mn-cs"/>
            </a:endParaRPr>
          </a:p>
          <a:p>
            <a:pPr marL="214313" marR="0" lvl="0" indent="-207963" algn="just"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8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mn-cs"/>
            </a:endParaRPr>
          </a:p>
          <a:p>
            <a:pPr marL="214313" marR="0" lvl="0" indent="-207963" algn="just"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6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mn-cs"/>
              </a:rPr>
              <a:t>38 „</a:t>
            </a:r>
            <a:r>
              <a:rPr kumimoji="0" lang="cs-CZ" sz="1600" b="0" i="1"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…je třeba poznamenat, že článek 18 směrnice 2014/24, nadepsaný „Zásady zadávání veřejných zakázek“, je prvním článkem kapitoly II této směrnice, která je věnována „obecným pravidlům,“ zadávacích řízení. </a:t>
            </a:r>
            <a:r>
              <a:rPr kumimoji="0" lang="cs-CZ" sz="1600" b="0" i="1" u="sng"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Unijní zákonodárce tím</a:t>
            </a:r>
            <a:r>
              <a:rPr kumimoji="0" lang="cs-CZ" sz="1600" b="0" i="1"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 že v odstavci 2 tohoto článku stanovil, že </a:t>
            </a:r>
            <a:r>
              <a:rPr kumimoji="0" lang="cs-CZ" sz="1600" b="0" i="1" u="none" strike="noStrike" kern="1200" cap="none" spc="0" normalizeH="0" baseline="0" noProof="0" dirty="0">
                <a:ln>
                  <a:noFill/>
                </a:ln>
                <a:solidFill>
                  <a:srgbClr val="333333"/>
                </a:solidFill>
                <a:effectLst/>
                <a:highlight>
                  <a:srgbClr val="FFFF00"/>
                </a:highlight>
                <a:uLnTx/>
                <a:uFillTx/>
                <a:latin typeface="Calibri"/>
                <a:ea typeface="Microsoft YaHei" panose="020B0503020204020204" pitchFamily="34" charset="-122"/>
                <a:cs typeface="+mn-cs"/>
              </a:rPr>
              <a:t>hospodářské subjekty musí při plnění zakázky splnit povinnosti v oblasti práva životního prostředí, a sociálního a pracovního práva</a:t>
            </a:r>
            <a:r>
              <a:rPr kumimoji="0" lang="cs-CZ" sz="1600" b="0" i="1"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 </a:t>
            </a:r>
            <a:r>
              <a:rPr kumimoji="0" lang="cs-CZ" sz="1600" b="0" i="1" u="sng"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hodlal tento požadavek povýšit na zásadu, která je na stejné úrovni jako ostatní zásady uvedené v odstavci 1 tohoto článku, a sice zásady rovného zacházení, zákazu diskriminace, transparentnosti, proporcionality a zákazu vyjmout zakázku z působnosti směrnice 2014/24 nebo uměle omezit hospodářskou soutěž</a:t>
            </a:r>
            <a:r>
              <a:rPr kumimoji="0" lang="cs-CZ" sz="1600" b="0" i="1" u="none" strike="noStrike" kern="1200" cap="none" spc="0" normalizeH="0" baseline="0" noProof="0" dirty="0">
                <a:ln>
                  <a:noFill/>
                </a:ln>
                <a:solidFill>
                  <a:srgbClr val="333333"/>
                </a:solidFill>
                <a:effectLst/>
                <a:uLnTx/>
                <a:uFillTx/>
                <a:latin typeface="Calibri"/>
                <a:ea typeface="Microsoft YaHei" panose="020B0503020204020204" pitchFamily="34" charset="-122"/>
                <a:cs typeface="+mn-cs"/>
              </a:rPr>
              <a:t>. Z toho vyplývá, že takový požadavek představuje v obecné systematice této směrnice základní hodnotu, na jejíž dodržování musí členské státy dbát na základě samotného znění čl. 18 odst. 2 uvedené směrnice</a:t>
            </a:r>
            <a:r>
              <a:rPr kumimoji="0" lang="cs-CZ" altLang="cs-CZ" sz="1600" b="0" i="0" u="none" strike="noStrike" kern="1200" cap="none" spc="0" normalizeH="0" baseline="0" noProof="0" dirty="0">
                <a:ln>
                  <a:noFill/>
                </a:ln>
                <a:solidFill>
                  <a:srgbClr val="000000"/>
                </a:solidFill>
                <a:effectLst/>
                <a:uLnTx/>
                <a:uFillTx/>
                <a:latin typeface="Calibri"/>
                <a:ea typeface="Microsoft YaHei" panose="020B0503020204020204" pitchFamily="34" charset="-122"/>
                <a:cs typeface="+mn-cs"/>
              </a:rPr>
              <a:t>“</a:t>
            </a:r>
            <a:endParaRPr kumimoji="0" lang="cs-CZ" altLang="cs-CZ" sz="16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68131C2C-1807-4149-870D-92D4956E3088}"/>
              </a:ext>
            </a:extLst>
          </p:cNvPr>
          <p:cNvSpPr txBox="1">
            <a:spLocks noChangeArrowheads="1"/>
          </p:cNvSpPr>
          <p:nvPr/>
        </p:nvSpPr>
        <p:spPr bwMode="auto">
          <a:xfrm>
            <a:off x="0" y="206375"/>
            <a:ext cx="79565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2871" tIns="74293" rIns="142871" bIns="74293"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Belgie - povinnosti dodavatelů a poddodavatelů</a:t>
            </a:r>
          </a:p>
        </p:txBody>
      </p:sp>
      <p:sp>
        <p:nvSpPr>
          <p:cNvPr id="47107" name="Text Box 2">
            <a:extLst>
              <a:ext uri="{FF2B5EF4-FFF2-40B4-BE49-F238E27FC236}">
                <a16:creationId xmlns:a16="http://schemas.microsoft.com/office/drawing/2014/main" id="{F71093CA-4961-4C2D-876A-F58CD828898F}"/>
              </a:ext>
            </a:extLst>
          </p:cNvPr>
          <p:cNvSpPr txBox="1">
            <a:spLocks noChangeArrowheads="1"/>
          </p:cNvSpPr>
          <p:nvPr/>
        </p:nvSpPr>
        <p:spPr bwMode="auto">
          <a:xfrm>
            <a:off x="250825" y="1200150"/>
            <a:ext cx="7705725" cy="3943350"/>
          </a:xfrm>
          <a:prstGeom prst="rect">
            <a:avLst/>
          </a:prstGeom>
          <a:noFill/>
          <a:ln>
            <a:noFill/>
          </a:ln>
          <a:effectLst/>
        </p:spPr>
        <p:txBody>
          <a:bodyPr lIns="142871" tIns="74293" rIns="142871" bIns="74293"/>
          <a:lstStyle>
            <a:lvl1pPr marL="214313" indent="-207963">
              <a:spcBef>
                <a:spcPts val="5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2000">
                <a:solidFill>
                  <a:srgbClr val="000000"/>
                </a:solidFill>
                <a:latin typeface="Calibri" panose="020F0502020204030204" pitchFamily="34" charset="0"/>
                <a:ea typeface="Microsoft YaHei" panose="020B0503020204020204" pitchFamily="34" charset="-122"/>
              </a:defRPr>
            </a:lvl1pPr>
            <a:lvl2pPr>
              <a:spcBef>
                <a:spcPts val="42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700">
                <a:solidFill>
                  <a:srgbClr val="000000"/>
                </a:solidFill>
                <a:latin typeface="Calibri" panose="020F0502020204030204" pitchFamily="34" charset="0"/>
                <a:ea typeface="Microsoft YaHei" panose="020B0503020204020204" pitchFamily="34" charset="-122"/>
              </a:defRPr>
            </a:lvl2pPr>
            <a:lvl3pPr>
              <a:spcBef>
                <a:spcPts val="375"/>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500">
                <a:solidFill>
                  <a:srgbClr val="000000"/>
                </a:solidFill>
                <a:latin typeface="Calibri" panose="020F050202020403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sz="1200">
                <a:solidFill>
                  <a:srgbClr val="000000"/>
                </a:solidFill>
                <a:latin typeface="Calibri" panose="020F0502020204030204" pitchFamily="34" charset="0"/>
                <a:ea typeface="Microsoft YaHei" panose="020B0503020204020204" pitchFamily="34" charset="-122"/>
              </a:defRPr>
            </a:lvl9pPr>
          </a:lstStyle>
          <a:p>
            <a:pPr marL="214313" marR="0" lvl="0" indent="-207963" algn="ctr"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fr-FR" altLang="cs-CZ" sz="1746"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Loi relative aux marchés publics</a:t>
            </a:r>
            <a:r>
              <a:rPr kumimoji="0" lang="cs-CZ" altLang="cs-CZ" sz="1746"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 [C − 2016/21053]</a:t>
            </a:r>
            <a:endPar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214313" marR="0" lvl="0" indent="-207963" algn="l"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214313" marR="0" lvl="0" indent="-207963" algn="ctr"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Čl. 7.</a:t>
            </a:r>
          </a:p>
          <a:p>
            <a:pPr marL="214313" marR="0" lvl="0" indent="-207963" algn="just" defTabSz="914400" rtl="0" eaLnBrk="0" fontAlgn="base" latinLnBrk="0" hangingPunct="0">
              <a:lnSpc>
                <a:spcPct val="100000"/>
              </a:lnSpc>
              <a:spcBef>
                <a:spcPts val="500"/>
              </a:spcBef>
              <a:spcAft>
                <a:spcPct val="0"/>
              </a:spcAft>
              <a:buClr>
                <a:srgbClr val="000000"/>
              </a:buClr>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r>
              <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a:t>
            </a:r>
            <a:r>
              <a:rPr kumimoji="0" lang="cs-CZ" altLang="cs-CZ" sz="1746"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Hospodářské subjekty jsou </a:t>
            </a:r>
            <a:r>
              <a:rPr kumimoji="0" lang="cs-CZ" altLang="cs-CZ" sz="1746" b="0" i="1" u="sng"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povinny dodržovat</a:t>
            </a:r>
            <a:r>
              <a:rPr kumimoji="0" lang="cs-CZ" altLang="cs-CZ" sz="1746"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 a </a:t>
            </a:r>
            <a:r>
              <a:rPr kumimoji="0" lang="cs-CZ" altLang="cs-CZ" sz="1746" b="0" i="1" u="sng"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zajistit, aby každá osoba jednající jako poddodavatel dodržovala</a:t>
            </a:r>
            <a:r>
              <a:rPr kumimoji="0" lang="cs-CZ" altLang="cs-CZ" sz="1746" b="0"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 v jakékoli fázi veřejné zakázky všechny příslušné závazky v oblasti environmentálního, sociálního a pracovního práva stanovené právem Evropské unie, vnitrostátním právem, kolektivními smlouvami nebo mezinárodními předpisy v oblasti životního prostředí, sociálního a pracovního práva uvedenými v Příloze II.</a:t>
            </a:r>
            <a:r>
              <a:rPr kumimoji="0" lang="cs-CZ" altLang="cs-CZ" sz="1746"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a:t>
            </a:r>
            <a:endParaRPr kumimoji="0" lang="cs-CZ" altLang="cs-CZ" sz="254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214313" marR="0" lvl="0" indent="-207963" algn="l"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254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a:p>
            <a:pPr marL="214313" marR="0" lvl="0" indent="-207963" algn="l" defTabSz="914400" rtl="0" eaLnBrk="0" fontAlgn="base" latinLnBrk="0" hangingPunct="0">
              <a:lnSpc>
                <a:spcPct val="100000"/>
              </a:lnSpc>
              <a:spcBef>
                <a:spcPts val="635"/>
              </a:spcBef>
              <a:spcAft>
                <a:spcPct val="0"/>
              </a:spcAft>
              <a:buClrTx/>
              <a:buSzPct val="100000"/>
              <a:buFont typeface="Times New Roman" panose="02020603050405020304" pitchFamily="18" charset="0"/>
              <a:buNone/>
              <a:tabLst>
                <a:tab pos="214313" algn="l"/>
                <a:tab pos="661988" algn="l"/>
                <a:tab pos="1111250" algn="l"/>
                <a:tab pos="1560513" algn="l"/>
                <a:tab pos="2009775" algn="l"/>
                <a:tab pos="2459038" algn="l"/>
                <a:tab pos="2908300" algn="l"/>
                <a:tab pos="3357563" algn="l"/>
                <a:tab pos="3806825" algn="l"/>
                <a:tab pos="4256088" algn="l"/>
                <a:tab pos="4705350" algn="l"/>
                <a:tab pos="5154613" algn="l"/>
                <a:tab pos="5603875" algn="l"/>
                <a:tab pos="6053138" algn="l"/>
                <a:tab pos="6502400" algn="l"/>
                <a:tab pos="6951663" algn="l"/>
                <a:tab pos="7400925" algn="l"/>
                <a:tab pos="7850188" algn="l"/>
                <a:tab pos="8299450" algn="l"/>
                <a:tab pos="8748713" algn="l"/>
                <a:tab pos="9197975" algn="l"/>
              </a:tabLst>
              <a:defRPr/>
            </a:pPr>
            <a:endParaRPr kumimoji="0" lang="cs-CZ" altLang="cs-CZ" sz="254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2DF52B0-C32D-4175-87F6-1F798F066EBB}"/>
              </a:ext>
            </a:extLst>
          </p:cNvPr>
          <p:cNvSpPr>
            <a:spLocks noGrp="1"/>
          </p:cNvSpPr>
          <p:nvPr>
            <p:ph type="sldNum" sz="quarter" idx="12"/>
          </p:nvPr>
        </p:nvSpPr>
        <p:spPr>
          <a:xfrm>
            <a:off x="10404475" y="7567613"/>
            <a:ext cx="3386138" cy="434975"/>
          </a:xfrm>
        </p:spPr>
        <p:txBody>
          <a:bodyPr lIns="145157" tIns="72579" rIns="145157" bIns="72579"/>
          <a:lstStyle>
            <a:defPPr>
              <a:defRPr lang="cs-CZ"/>
            </a:defPPr>
            <a:lvl1pPr marL="0" algn="r" defTabSz="1451610" rtl="0" eaLnBrk="1" latinLnBrk="0" hangingPunct="1">
              <a:defRPr sz="1905" kern="1200">
                <a:solidFill>
                  <a:schemeClr val="tx1">
                    <a:tint val="75000"/>
                  </a:schemeClr>
                </a:solidFill>
                <a:latin typeface="+mn-lt"/>
                <a:ea typeface="+mn-ea"/>
                <a:cs typeface="+mn-cs"/>
              </a:defRPr>
            </a:lvl1pPr>
            <a:lvl2pPr marL="725805" algn="l" defTabSz="1451610" rtl="0" eaLnBrk="1" latinLnBrk="0" hangingPunct="1">
              <a:defRPr sz="2858" kern="1200">
                <a:solidFill>
                  <a:schemeClr val="tx1"/>
                </a:solidFill>
                <a:latin typeface="+mn-lt"/>
                <a:ea typeface="+mn-ea"/>
                <a:cs typeface="+mn-cs"/>
              </a:defRPr>
            </a:lvl2pPr>
            <a:lvl3pPr marL="1451610" algn="l" defTabSz="1451610" rtl="0" eaLnBrk="1" latinLnBrk="0" hangingPunct="1">
              <a:defRPr sz="2858" kern="1200">
                <a:solidFill>
                  <a:schemeClr val="tx1"/>
                </a:solidFill>
                <a:latin typeface="+mn-lt"/>
                <a:ea typeface="+mn-ea"/>
                <a:cs typeface="+mn-cs"/>
              </a:defRPr>
            </a:lvl3pPr>
            <a:lvl4pPr marL="2177415" algn="l" defTabSz="1451610" rtl="0" eaLnBrk="1" latinLnBrk="0" hangingPunct="1">
              <a:defRPr sz="2858" kern="1200">
                <a:solidFill>
                  <a:schemeClr val="tx1"/>
                </a:solidFill>
                <a:latin typeface="+mn-lt"/>
                <a:ea typeface="+mn-ea"/>
                <a:cs typeface="+mn-cs"/>
              </a:defRPr>
            </a:lvl4pPr>
            <a:lvl5pPr marL="2903220" algn="l" defTabSz="1451610" rtl="0" eaLnBrk="1" latinLnBrk="0" hangingPunct="1">
              <a:defRPr sz="2858" kern="1200">
                <a:solidFill>
                  <a:schemeClr val="tx1"/>
                </a:solidFill>
                <a:latin typeface="+mn-lt"/>
                <a:ea typeface="+mn-ea"/>
                <a:cs typeface="+mn-cs"/>
              </a:defRPr>
            </a:lvl5pPr>
            <a:lvl6pPr marL="3629025" algn="l" defTabSz="1451610" rtl="0" eaLnBrk="1" latinLnBrk="0" hangingPunct="1">
              <a:defRPr sz="2858" kern="1200">
                <a:solidFill>
                  <a:schemeClr val="tx1"/>
                </a:solidFill>
                <a:latin typeface="+mn-lt"/>
                <a:ea typeface="+mn-ea"/>
                <a:cs typeface="+mn-cs"/>
              </a:defRPr>
            </a:lvl6pPr>
            <a:lvl7pPr marL="4354830" algn="l" defTabSz="1451610" rtl="0" eaLnBrk="1" latinLnBrk="0" hangingPunct="1">
              <a:defRPr sz="2858" kern="1200">
                <a:solidFill>
                  <a:schemeClr val="tx1"/>
                </a:solidFill>
                <a:latin typeface="+mn-lt"/>
                <a:ea typeface="+mn-ea"/>
                <a:cs typeface="+mn-cs"/>
              </a:defRPr>
            </a:lvl7pPr>
            <a:lvl8pPr marL="5080635" algn="l" defTabSz="1451610" rtl="0" eaLnBrk="1" latinLnBrk="0" hangingPunct="1">
              <a:defRPr sz="2858" kern="1200">
                <a:solidFill>
                  <a:schemeClr val="tx1"/>
                </a:solidFill>
                <a:latin typeface="+mn-lt"/>
                <a:ea typeface="+mn-ea"/>
                <a:cs typeface="+mn-cs"/>
              </a:defRPr>
            </a:lvl8pPr>
            <a:lvl9pPr marL="5806440" algn="l" defTabSz="1451610" rtl="0" eaLnBrk="1" latinLnBrk="0" hangingPunct="1">
              <a:defRPr sz="2858" kern="1200">
                <a:solidFill>
                  <a:schemeClr val="tx1"/>
                </a:solidFill>
                <a:latin typeface="+mn-lt"/>
                <a:ea typeface="+mn-ea"/>
                <a:cs typeface="+mn-cs"/>
              </a:defRPr>
            </a:lvl9pPr>
          </a:lstStyle>
          <a:p>
            <a:pPr marL="0" marR="0" lvl="0" indent="0" algn="ctr" defTabSz="1451610" rtl="0" eaLnBrk="1" fontAlgn="auto" latinLnBrk="0" hangingPunct="1">
              <a:lnSpc>
                <a:spcPct val="100000"/>
              </a:lnSpc>
              <a:spcBef>
                <a:spcPts val="0"/>
              </a:spcBef>
              <a:spcAft>
                <a:spcPts val="0"/>
              </a:spcAft>
              <a:buClrTx/>
              <a:buSzTx/>
              <a:buFontTx/>
              <a:buNone/>
              <a:tabLst/>
              <a:defRPr/>
            </a:pPr>
            <a:fld id="{CBD23B30-84CE-4EE0-921D-2042D536A9EE}" type="slidenum">
              <a:rPr kumimoji="0" lang="cs-CZ" sz="190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1451610" rtl="0" eaLnBrk="1" fontAlgn="auto" latinLnBrk="0" hangingPunct="1">
                <a:lnSpc>
                  <a:spcPct val="100000"/>
                </a:lnSpc>
                <a:spcBef>
                  <a:spcPts val="0"/>
                </a:spcBef>
                <a:spcAft>
                  <a:spcPts val="0"/>
                </a:spcAft>
                <a:buClrTx/>
                <a:buSzTx/>
                <a:buFontTx/>
                <a:buNone/>
                <a:tabLst/>
                <a:defRPr/>
              </a:pPr>
              <a:t>72</a:t>
            </a:fld>
            <a:endParaRPr kumimoji="0" lang="cs-CZ" sz="190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267" name="Obdélník 6">
            <a:extLst>
              <a:ext uri="{FF2B5EF4-FFF2-40B4-BE49-F238E27FC236}">
                <a16:creationId xmlns:a16="http://schemas.microsoft.com/office/drawing/2014/main" id="{BC01779B-942E-4BDB-8445-E70DEAAA44EB}"/>
              </a:ext>
            </a:extLst>
          </p:cNvPr>
          <p:cNvSpPr>
            <a:spLocks noChangeArrowheads="1"/>
          </p:cNvSpPr>
          <p:nvPr/>
        </p:nvSpPr>
        <p:spPr bwMode="auto">
          <a:xfrm>
            <a:off x="303213" y="1108075"/>
            <a:ext cx="7634287"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7000"/>
              </a:lnSpc>
              <a:spcBef>
                <a:spcPct val="0"/>
              </a:spcBef>
              <a:spcAft>
                <a:spcPts val="600"/>
              </a:spcAft>
              <a:buClrTx/>
              <a:buSzTx/>
              <a:buFontTx/>
              <a:buNone/>
              <a:tabLst/>
              <a:defRPr/>
            </a:pPr>
            <a:endPar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7000"/>
              </a:lnSpc>
              <a:spcBef>
                <a:spcPct val="0"/>
              </a:spcBef>
              <a:spcAft>
                <a:spcPts val="600"/>
              </a:spcAft>
              <a:buClrTx/>
              <a:buSzTx/>
              <a:buFontTx/>
              <a:buNone/>
              <a:tabLst/>
              <a:defRPr/>
            </a:pPr>
            <a:r>
              <a:rPr kumimoji="0" lang="cs-CZ" altLang="cs-CZ"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Kde je to vhodné? </a:t>
            </a:r>
          </a:p>
          <a:p>
            <a:pPr marL="0" marR="0" lvl="0" indent="0" algn="l" defTabSz="914400" rtl="0" eaLnBrk="1" fontAlgn="base" latinLnBrk="0" hangingPunct="1">
              <a:lnSpc>
                <a:spcPct val="107000"/>
              </a:lnSpc>
              <a:spcBef>
                <a:spcPct val="0"/>
              </a:spcBef>
              <a:spcAft>
                <a:spcPts val="600"/>
              </a:spcAft>
              <a:buClrTx/>
              <a:buSzTx/>
              <a:buFont typeface="Arial" panose="020B0604020202020204" pitchFamily="34" charset="0"/>
              <a:buNone/>
              <a:tabLst/>
              <a:defRPr/>
            </a:pPr>
            <a:r>
              <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Zakázky na stavební práce</a:t>
            </a:r>
            <a:endPar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7000"/>
              </a:lnSpc>
              <a:spcBef>
                <a:spcPct val="0"/>
              </a:spcBef>
              <a:spcAft>
                <a:spcPts val="600"/>
              </a:spcAft>
              <a:buClrTx/>
              <a:buSzTx/>
              <a:buFont typeface="Arial" panose="020B0604020202020204" pitchFamily="34" charset="0"/>
              <a:buNone/>
              <a:tabLst/>
              <a:defRPr/>
            </a:pPr>
            <a:r>
              <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Práce v lesnictví či zemědělství </a:t>
            </a:r>
          </a:p>
          <a:p>
            <a:pPr marL="0" marR="0" lvl="0" indent="0" algn="l" defTabSz="914400" rtl="0" eaLnBrk="1" fontAlgn="base" latinLnBrk="0" hangingPunct="1">
              <a:lnSpc>
                <a:spcPct val="107000"/>
              </a:lnSpc>
              <a:spcBef>
                <a:spcPct val="0"/>
              </a:spcBef>
              <a:spcAft>
                <a:spcPts val="600"/>
              </a:spcAft>
              <a:buClrTx/>
              <a:buSzTx/>
              <a:buFont typeface="Arial" panose="020B0604020202020204" pitchFamily="34" charset="0"/>
              <a:buNone/>
              <a:tabLst/>
              <a:defRPr/>
            </a:pPr>
            <a:r>
              <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Předměty plnění s nízkou úrovní odměny (úklid, ostraha)</a:t>
            </a:r>
          </a:p>
          <a:p>
            <a:pPr marL="742950" marR="0" lvl="1" indent="-285750" algn="just" defTabSz="914400" rtl="0" eaLnBrk="1" fontAlgn="base" latinLnBrk="0" hangingPunct="1">
              <a:lnSpc>
                <a:spcPct val="107000"/>
              </a:lnSpc>
              <a:spcBef>
                <a:spcPct val="0"/>
              </a:spcBef>
              <a:spcAft>
                <a:spcPts val="600"/>
              </a:spcAft>
              <a:buClrTx/>
              <a:buSzTx/>
              <a:buFont typeface="Arial" panose="020B0604020202020204" pitchFamily="34" charset="0"/>
              <a:buNone/>
              <a:tabLst/>
              <a:defRPr/>
            </a:pPr>
            <a:r>
              <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Inspirovat se ,ze například italským zákonem D.lgs. n. 50/2016, který definuje (zakázky na) služby s vysokým podílem práce jako</a:t>
            </a:r>
            <a:r>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cs-CZ" altLang="cs-CZ" sz="12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služby, u nichž náklady na pracovní sílu představují nejméně 50 % celkové částky zakázky</a:t>
            </a:r>
            <a:r>
              <a:rPr kumimoji="0" lang="cs-CZ" altLang="cs-CZ"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7000"/>
              </a:lnSpc>
              <a:spcBef>
                <a:spcPct val="0"/>
              </a:spcBef>
              <a:spcAft>
                <a:spcPts val="600"/>
              </a:spcAft>
              <a:buClrTx/>
              <a:buSzTx/>
              <a:buFontTx/>
              <a:buNone/>
              <a:tabLst/>
              <a:defRPr/>
            </a:pPr>
            <a:endPar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defRPr/>
            </a:pPr>
            <a:r>
              <a:rPr kumimoji="0" lang="cs-CZ" altLang="cs-CZ"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Více informací na webu</a:t>
            </a:r>
          </a:p>
          <a:p>
            <a:pPr marL="0" marR="0" lvl="0" indent="0" algn="r" defTabSz="914400" rtl="0" eaLnBrk="1" fontAlgn="base" latinLnBrk="0" hangingPunct="1">
              <a:lnSpc>
                <a:spcPct val="107000"/>
              </a:lnSpc>
              <a:spcBef>
                <a:spcPct val="0"/>
              </a:spcBef>
              <a:spcAft>
                <a:spcPct val="0"/>
              </a:spcAft>
              <a:buClrTx/>
              <a:buSzTx/>
              <a:buFontTx/>
              <a:buNone/>
              <a:tabLst/>
              <a:defRPr/>
            </a:pPr>
            <a:r>
              <a:rPr kumimoji="0" lang="cs-CZ" altLang="cs-CZ" sz="1400" b="0" i="0" u="none" strike="noStrike" kern="1200" cap="none" spc="0" normalizeH="0" baseline="0" noProof="0">
                <a:ln>
                  <a:noFill/>
                </a:ln>
                <a:solidFill>
                  <a:prstClr val="black"/>
                </a:solidFill>
                <a:effectLst/>
                <a:uLnTx/>
                <a:uFillTx/>
                <a:latin typeface="Calibri" panose="020F0502020204030204" pitchFamily="34" charset="0"/>
                <a:ea typeface="+mn-ea"/>
                <a:cs typeface="+mn-cs"/>
                <a:hlinkClick r:id="rId2"/>
              </a:rPr>
              <a:t>Podpora důstojných pracovních podmínek a bezpečnosti práce | SOVZ</a:t>
            </a:r>
            <a:endParaRPr kumimoji="0" lang="cs-CZ" altLang="cs-CZ"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68" name="Text Box 1">
            <a:extLst>
              <a:ext uri="{FF2B5EF4-FFF2-40B4-BE49-F238E27FC236}">
                <a16:creationId xmlns:a16="http://schemas.microsoft.com/office/drawing/2014/main" id="{43E22322-C380-4E81-872A-09649247B4AE}"/>
              </a:ext>
            </a:extLst>
          </p:cNvPr>
          <p:cNvSpPr txBox="1">
            <a:spLocks noChangeArrowheads="1"/>
          </p:cNvSpPr>
          <p:nvPr/>
        </p:nvSpPr>
        <p:spPr bwMode="auto">
          <a:xfrm>
            <a:off x="0" y="206375"/>
            <a:ext cx="795655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2871" tIns="74293" rIns="142871" bIns="74293"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cs-CZ" altLang="cs-CZ" sz="28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mn-cs"/>
              </a:rPr>
              <a:t>Pracovní podmínky osob podílejících se na plnění</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389F4656-AECF-4DC0-A05D-D386E8E88814}"/>
              </a:ext>
            </a:extLst>
          </p:cNvPr>
          <p:cNvSpPr>
            <a:spLocks noGrp="1"/>
          </p:cNvSpPr>
          <p:nvPr>
            <p:ph type="sldNum" sz="quarter" idx="12"/>
          </p:nvPr>
        </p:nvSpPr>
        <p:spPr>
          <a:xfrm>
            <a:off x="10404475" y="7567613"/>
            <a:ext cx="3386138" cy="434975"/>
          </a:xfrm>
        </p:spPr>
        <p:txBody>
          <a:bodyPr lIns="145157" tIns="72579" rIns="145157" bIns="72579"/>
          <a:lstStyle>
            <a:defPPr>
              <a:defRPr lang="cs-CZ"/>
            </a:defPPr>
            <a:lvl1pPr marL="0" algn="r" defTabSz="1451610" rtl="0" eaLnBrk="1" latinLnBrk="0" hangingPunct="1">
              <a:defRPr sz="1905" kern="1200">
                <a:solidFill>
                  <a:schemeClr val="tx1">
                    <a:tint val="75000"/>
                  </a:schemeClr>
                </a:solidFill>
                <a:latin typeface="+mn-lt"/>
                <a:ea typeface="+mn-ea"/>
                <a:cs typeface="+mn-cs"/>
              </a:defRPr>
            </a:lvl1pPr>
            <a:lvl2pPr marL="725805" algn="l" defTabSz="1451610" rtl="0" eaLnBrk="1" latinLnBrk="0" hangingPunct="1">
              <a:defRPr sz="2858" kern="1200">
                <a:solidFill>
                  <a:schemeClr val="tx1"/>
                </a:solidFill>
                <a:latin typeface="+mn-lt"/>
                <a:ea typeface="+mn-ea"/>
                <a:cs typeface="+mn-cs"/>
              </a:defRPr>
            </a:lvl2pPr>
            <a:lvl3pPr marL="1451610" algn="l" defTabSz="1451610" rtl="0" eaLnBrk="1" latinLnBrk="0" hangingPunct="1">
              <a:defRPr sz="2858" kern="1200">
                <a:solidFill>
                  <a:schemeClr val="tx1"/>
                </a:solidFill>
                <a:latin typeface="+mn-lt"/>
                <a:ea typeface="+mn-ea"/>
                <a:cs typeface="+mn-cs"/>
              </a:defRPr>
            </a:lvl3pPr>
            <a:lvl4pPr marL="2177415" algn="l" defTabSz="1451610" rtl="0" eaLnBrk="1" latinLnBrk="0" hangingPunct="1">
              <a:defRPr sz="2858" kern="1200">
                <a:solidFill>
                  <a:schemeClr val="tx1"/>
                </a:solidFill>
                <a:latin typeface="+mn-lt"/>
                <a:ea typeface="+mn-ea"/>
                <a:cs typeface="+mn-cs"/>
              </a:defRPr>
            </a:lvl4pPr>
            <a:lvl5pPr marL="2903220" algn="l" defTabSz="1451610" rtl="0" eaLnBrk="1" latinLnBrk="0" hangingPunct="1">
              <a:defRPr sz="2858" kern="1200">
                <a:solidFill>
                  <a:schemeClr val="tx1"/>
                </a:solidFill>
                <a:latin typeface="+mn-lt"/>
                <a:ea typeface="+mn-ea"/>
                <a:cs typeface="+mn-cs"/>
              </a:defRPr>
            </a:lvl5pPr>
            <a:lvl6pPr marL="3629025" algn="l" defTabSz="1451610" rtl="0" eaLnBrk="1" latinLnBrk="0" hangingPunct="1">
              <a:defRPr sz="2858" kern="1200">
                <a:solidFill>
                  <a:schemeClr val="tx1"/>
                </a:solidFill>
                <a:latin typeface="+mn-lt"/>
                <a:ea typeface="+mn-ea"/>
                <a:cs typeface="+mn-cs"/>
              </a:defRPr>
            </a:lvl6pPr>
            <a:lvl7pPr marL="4354830" algn="l" defTabSz="1451610" rtl="0" eaLnBrk="1" latinLnBrk="0" hangingPunct="1">
              <a:defRPr sz="2858" kern="1200">
                <a:solidFill>
                  <a:schemeClr val="tx1"/>
                </a:solidFill>
                <a:latin typeface="+mn-lt"/>
                <a:ea typeface="+mn-ea"/>
                <a:cs typeface="+mn-cs"/>
              </a:defRPr>
            </a:lvl7pPr>
            <a:lvl8pPr marL="5080635" algn="l" defTabSz="1451610" rtl="0" eaLnBrk="1" latinLnBrk="0" hangingPunct="1">
              <a:defRPr sz="2858" kern="1200">
                <a:solidFill>
                  <a:schemeClr val="tx1"/>
                </a:solidFill>
                <a:latin typeface="+mn-lt"/>
                <a:ea typeface="+mn-ea"/>
                <a:cs typeface="+mn-cs"/>
              </a:defRPr>
            </a:lvl8pPr>
            <a:lvl9pPr marL="5806440" algn="l" defTabSz="1451610" rtl="0" eaLnBrk="1" latinLnBrk="0" hangingPunct="1">
              <a:defRPr sz="2858" kern="1200">
                <a:solidFill>
                  <a:schemeClr val="tx1"/>
                </a:solidFill>
                <a:latin typeface="+mn-lt"/>
                <a:ea typeface="+mn-ea"/>
                <a:cs typeface="+mn-cs"/>
              </a:defRPr>
            </a:lvl9pPr>
          </a:lstStyle>
          <a:p>
            <a:pPr marL="0" marR="0" lvl="0" indent="0" algn="ctr" defTabSz="1451610" rtl="0" eaLnBrk="1" fontAlgn="auto" latinLnBrk="0" hangingPunct="1">
              <a:lnSpc>
                <a:spcPct val="100000"/>
              </a:lnSpc>
              <a:spcBef>
                <a:spcPts val="0"/>
              </a:spcBef>
              <a:spcAft>
                <a:spcPts val="0"/>
              </a:spcAft>
              <a:buClrTx/>
              <a:buSzTx/>
              <a:buFontTx/>
              <a:buNone/>
              <a:tabLst/>
              <a:defRPr/>
            </a:pPr>
            <a:fld id="{CC586BAF-25F0-4DDD-BD31-A85C9D30FD35}" type="slidenum">
              <a:rPr kumimoji="0" lang="cs-CZ" sz="190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1451610" rtl="0" eaLnBrk="1" fontAlgn="auto" latinLnBrk="0" hangingPunct="1">
                <a:lnSpc>
                  <a:spcPct val="100000"/>
                </a:lnSpc>
                <a:spcBef>
                  <a:spcPts val="0"/>
                </a:spcBef>
                <a:spcAft>
                  <a:spcPts val="0"/>
                </a:spcAft>
                <a:buClrTx/>
                <a:buSzTx/>
                <a:buFontTx/>
                <a:buNone/>
                <a:tabLst/>
                <a:defRPr/>
              </a:pPr>
              <a:t>73</a:t>
            </a:fld>
            <a:endParaRPr kumimoji="0" lang="cs-CZ" sz="190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Obdélník 6">
            <a:extLst>
              <a:ext uri="{FF2B5EF4-FFF2-40B4-BE49-F238E27FC236}">
                <a16:creationId xmlns:a16="http://schemas.microsoft.com/office/drawing/2014/main" id="{F6748E55-A712-4B39-A5CC-988FCD5327DE}"/>
              </a:ext>
            </a:extLst>
          </p:cNvPr>
          <p:cNvSpPr/>
          <p:nvPr/>
        </p:nvSpPr>
        <p:spPr>
          <a:xfrm>
            <a:off x="539750" y="1131888"/>
            <a:ext cx="5400675" cy="326231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solidFill>
                <a:effectLst/>
                <a:uLnTx/>
                <a:uFillTx/>
                <a:latin typeface="Calibri"/>
                <a:ea typeface="+mn-ea"/>
                <a:cs typeface="+mn-cs"/>
              </a:rPr>
              <a:t>Pracovní podmínky v dodavatelském řetězci – VŠCHT </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Rekonstrukce vnější fasády budovy, včetně výměny oken</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Požadavky - legální zaměstnávání, férové a důstojné pracovní podmínky a BOZP, včasné platby, splnění včetně poddodavatelů</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Nástroj – Memorandum o férových podmínkách v dodavatelském řetězci</a:t>
            </a:r>
          </a:p>
          <a:p>
            <a:pPr marL="628629" marR="0" lvl="1" indent="-171444"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Podpis vybraným dodavatelem i všemi jeho poddodavateli</a:t>
            </a:r>
          </a:p>
          <a:p>
            <a:pPr marL="628629" marR="0" lvl="1" indent="-171444"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Příslušná smluvní ustanovení, kontrola - čtvrtletní čestné prohlášení</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hlinkClick r:id="rId2"/>
              </a:rPr>
              <a:t>Případová studie</a:t>
            </a:r>
            <a:endParaRPr kumimoji="0" lang="cs-CZ"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solidFill>
                <a:effectLst/>
                <a:uLnTx/>
                <a:uFillTx/>
                <a:latin typeface="Calibri"/>
                <a:ea typeface="+mn-ea"/>
                <a:cs typeface="+mn-cs"/>
              </a:rPr>
              <a:t>Stavba koncertního sálu, konzervatoř Brno – Jihomoravský kraj</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Důraz na férový přístup k poddodavatelům</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Včasné platby</a:t>
            </a:r>
          </a:p>
          <a:p>
            <a:pPr marL="171444" marR="0" lvl="0" indent="-1714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200" b="0" i="0" u="none" strike="noStrike" kern="1200" cap="none" spc="0" normalizeH="0" baseline="0" noProof="0" dirty="0">
                <a:ln>
                  <a:noFill/>
                </a:ln>
                <a:solidFill>
                  <a:prstClr val="black"/>
                </a:solidFill>
                <a:effectLst/>
                <a:uLnTx/>
                <a:uFillTx/>
                <a:latin typeface="Calibri"/>
                <a:ea typeface="+mn-ea"/>
                <a:cs typeface="+mn-cs"/>
              </a:rPr>
              <a:t>Legální zaměstnávání, dodržování pracovněprávních předpisů, zajištění BOZP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mn-ea"/>
              <a:cs typeface="+mn-cs"/>
              <a:hlinkClick r:id="rId3"/>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CCCCFF"/>
                </a:solidFill>
                <a:effectLst/>
                <a:uLnTx/>
                <a:uFillTx/>
                <a:latin typeface="Calibri"/>
                <a:ea typeface="+mn-ea"/>
                <a:cs typeface="+mn-cs"/>
                <a:hlinkClick r:id="rId3"/>
              </a:rPr>
              <a:t>Případová studie </a:t>
            </a:r>
            <a:br>
              <a:rPr kumimoji="0" lang="cs-CZ" sz="1200" b="0" i="0" u="none" strike="noStrike" kern="1200" cap="none" spc="0" normalizeH="0" baseline="0" noProof="0" dirty="0">
                <a:ln>
                  <a:noFill/>
                </a:ln>
                <a:solidFill>
                  <a:prstClr val="black"/>
                </a:solidFill>
                <a:effectLst/>
                <a:uLnTx/>
                <a:uFillTx/>
                <a:latin typeface="Calibri"/>
                <a:ea typeface="+mn-ea"/>
                <a:cs typeface="+mn-cs"/>
              </a:rPr>
            </a:br>
            <a:endParaRPr kumimoji="0" lang="cs-CZ"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292" name="Obrázek 1">
            <a:extLst>
              <a:ext uri="{FF2B5EF4-FFF2-40B4-BE49-F238E27FC236}">
                <a16:creationId xmlns:a16="http://schemas.microsoft.com/office/drawing/2014/main" id="{2B65210B-0E07-43DC-991D-A507F1E230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3101975"/>
            <a:ext cx="17954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2">
            <a:extLst>
              <a:ext uri="{FF2B5EF4-FFF2-40B4-BE49-F238E27FC236}">
                <a16:creationId xmlns:a16="http://schemas.microsoft.com/office/drawing/2014/main" id="{7C2FC377-B2DB-45AD-8BB2-2503D31C3153}"/>
              </a:ext>
            </a:extLst>
          </p:cNvPr>
          <p:cNvSpPr>
            <a:spLocks noGrp="1" noChangeArrowheads="1"/>
          </p:cNvSpPr>
          <p:nvPr>
            <p:ph type="title"/>
          </p:nvPr>
        </p:nvSpPr>
        <p:spPr>
          <a:xfrm>
            <a:off x="467543" y="206375"/>
            <a:ext cx="7485831" cy="857250"/>
          </a:xfrm>
        </p:spPr>
        <p:txBody>
          <a:bodyPr/>
          <a:lstStyle/>
          <a:p>
            <a:pPr algn="l"/>
            <a:r>
              <a:rPr lang="cs-CZ" altLang="cs-CZ" sz="3200" b="1" dirty="0"/>
              <a:t>Čestné prohlášení</a:t>
            </a:r>
          </a:p>
        </p:txBody>
      </p:sp>
      <p:pic>
        <p:nvPicPr>
          <p:cNvPr id="13315" name="Obrázek 8" descr="Obsah obrázku text&#10;&#10;Popis byl vytvořen automaticky">
            <a:extLst>
              <a:ext uri="{FF2B5EF4-FFF2-40B4-BE49-F238E27FC236}">
                <a16:creationId xmlns:a16="http://schemas.microsoft.com/office/drawing/2014/main" id="{64D6D985-5244-47DF-93AE-BE78284D7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76350"/>
            <a:ext cx="77025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rázek 6">
            <a:extLst>
              <a:ext uri="{FF2B5EF4-FFF2-40B4-BE49-F238E27FC236}">
                <a16:creationId xmlns:a16="http://schemas.microsoft.com/office/drawing/2014/main" id="{AACF7D6B-AEF5-45F8-99E5-0670560917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48050">
            <a:off x="5275263" y="1404938"/>
            <a:ext cx="256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Nadpis 2">
            <a:extLst>
              <a:ext uri="{FF2B5EF4-FFF2-40B4-BE49-F238E27FC236}">
                <a16:creationId xmlns:a16="http://schemas.microsoft.com/office/drawing/2014/main" id="{22E9DB75-7C68-4E82-A63E-C2DD89D1F033}"/>
              </a:ext>
            </a:extLst>
          </p:cNvPr>
          <p:cNvSpPr>
            <a:spLocks noGrp="1" noChangeArrowheads="1"/>
          </p:cNvSpPr>
          <p:nvPr>
            <p:ph type="title"/>
          </p:nvPr>
        </p:nvSpPr>
        <p:spPr>
          <a:xfrm>
            <a:off x="323528" y="206375"/>
            <a:ext cx="7790185" cy="857250"/>
          </a:xfrm>
        </p:spPr>
        <p:txBody>
          <a:bodyPr/>
          <a:lstStyle/>
          <a:p>
            <a:pPr algn="l"/>
            <a:r>
              <a:rPr lang="cs-CZ" altLang="cs-CZ" sz="3200" b="1" dirty="0"/>
              <a:t>Memorandum</a:t>
            </a:r>
          </a:p>
        </p:txBody>
      </p:sp>
      <p:pic>
        <p:nvPicPr>
          <p:cNvPr id="15364" name="Obrázek 5">
            <a:extLst>
              <a:ext uri="{FF2B5EF4-FFF2-40B4-BE49-F238E27FC236}">
                <a16:creationId xmlns:a16="http://schemas.microsoft.com/office/drawing/2014/main" id="{D1D671CC-6E3A-462B-9D04-3F8B83756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1203325"/>
            <a:ext cx="28908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Obrázek 4">
            <a:extLst>
              <a:ext uri="{FF2B5EF4-FFF2-40B4-BE49-F238E27FC236}">
                <a16:creationId xmlns:a16="http://schemas.microsoft.com/office/drawing/2014/main" id="{5B99C527-DFCE-4D36-8C63-FA4959CA51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21351">
            <a:off x="420688" y="1333500"/>
            <a:ext cx="2782887"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CC9224CA-A00A-4C84-AF56-C281B6E3B406}"/>
              </a:ext>
            </a:extLst>
          </p:cNvPr>
          <p:cNvSpPr txBox="1">
            <a:spLocks noChangeArrowheads="1"/>
          </p:cNvSpPr>
          <p:nvPr/>
        </p:nvSpPr>
        <p:spPr bwMode="auto">
          <a:xfrm>
            <a:off x="1658938" y="1597025"/>
            <a:ext cx="5829300" cy="1354138"/>
          </a:xfrm>
          <a:prstGeom prst="rect">
            <a:avLst/>
          </a:prstGeom>
          <a:noFill/>
          <a:ln>
            <a:noFill/>
          </a:ln>
          <a:effectLst/>
        </p:spPr>
        <p:txBody>
          <a:bodyPr anchor="ctr"/>
          <a:lstStyle>
            <a:lvl1pP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1pPr>
            <a:lvl2pP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2pPr>
            <a:lvl3pP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3pPr>
            <a:lvl4pP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4pPr>
            <a:lvl5pP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900">
                <a:solidFill>
                  <a:schemeClr val="bg1"/>
                </a:solidFill>
                <a:latin typeface="Calibri" panose="020F050202020403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a:pP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endParaRPr kumimoji="0" lang="cs-CZ" altLang="cs-CZ" sz="222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9155" name="Text Box 2">
            <a:extLst>
              <a:ext uri="{FF2B5EF4-FFF2-40B4-BE49-F238E27FC236}">
                <a16:creationId xmlns:a16="http://schemas.microsoft.com/office/drawing/2014/main" id="{C57F95D8-33F7-407C-B64C-DC7D5616230E}"/>
              </a:ext>
            </a:extLst>
          </p:cNvPr>
          <p:cNvSpPr txBox="1">
            <a:spLocks noChangeArrowheads="1"/>
          </p:cNvSpPr>
          <p:nvPr/>
        </p:nvSpPr>
        <p:spPr bwMode="auto">
          <a:xfrm>
            <a:off x="1435100" y="193675"/>
            <a:ext cx="6170613" cy="4508500"/>
          </a:xfrm>
          <a:prstGeom prst="rect">
            <a:avLst/>
          </a:prstGeom>
          <a:noFill/>
          <a:ln>
            <a:noFill/>
          </a:ln>
        </p:spPr>
        <p:txBody>
          <a:bodyPr lIns="142854" tIns="74283" rIns="142854" bIns="74283"/>
          <a:lstStyle>
            <a:lvl1pP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1pPr>
            <a:lvl2pP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2pPr>
            <a:lvl3pP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3pPr>
            <a:lvl4pP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4pPr>
            <a:lvl5pP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900">
                <a:solidFill>
                  <a:schemeClr val="bg1"/>
                </a:solidFill>
                <a:latin typeface="Calibri" panose="020F0502020204030204" pitchFamily="34" charset="0"/>
                <a:ea typeface="Microsoft YaHei" panose="020B0503020204020204" pitchFamily="34" charset="-122"/>
              </a:defRPr>
            </a:lvl9pPr>
          </a:lstStyle>
          <a:p>
            <a:pPr marL="0" marR="0" lvl="0" indent="0" algn="ctr" defTabSz="914400" rtl="0" eaLnBrk="0" fontAlgn="base" latinLnBrk="0" hangingPunct="0">
              <a:lnSpc>
                <a:spcPct val="100000"/>
              </a:lnSpc>
              <a:spcBef>
                <a:spcPts val="437"/>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endParaRPr kumimoji="0" lang="cs-CZ" altLang="cs-CZ" sz="1746" b="1"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ctr" defTabSz="914400" rtl="0" eaLnBrk="0" fontAlgn="base" latinLnBrk="0" hangingPunct="0">
              <a:lnSpc>
                <a:spcPct val="100000"/>
              </a:lnSpc>
              <a:spcBef>
                <a:spcPts val="437"/>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endParaRPr kumimoji="0" lang="cs-CZ" altLang="cs-CZ" sz="1746" b="1"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ctr" defTabSz="914400" rtl="0" eaLnBrk="0" fontAlgn="base" latinLnBrk="0" hangingPunct="0">
              <a:lnSpc>
                <a:spcPct val="100000"/>
              </a:lnSpc>
              <a:spcBef>
                <a:spcPts val="437"/>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endParaRPr kumimoji="0" lang="cs-CZ" altLang="cs-CZ" sz="1746"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Arial" panose="020B0604020202020204" pitchFamily="34" charset="0"/>
            </a:endParaRPr>
          </a:p>
          <a:p>
            <a:pPr marL="0" marR="0" lvl="0" indent="0" algn="ctr" defTabSz="914400" rtl="0" eaLnBrk="0" fontAlgn="base" latinLnBrk="0" hangingPunct="0">
              <a:lnSpc>
                <a:spcPct val="100000"/>
              </a:lnSpc>
              <a:spcBef>
                <a:spcPts val="437"/>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endParaRPr kumimoji="0" lang="cs-CZ" altLang="cs-CZ" sz="1746"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Arial" panose="020B0604020202020204" pitchFamily="34" charset="0"/>
            </a:endParaRPr>
          </a:p>
          <a:p>
            <a:pPr marL="0" marR="0" lvl="0" indent="0" algn="ctr" defTabSz="914400" rtl="0" eaLnBrk="0" fontAlgn="base" latinLnBrk="0" hangingPunct="0">
              <a:lnSpc>
                <a:spcPct val="100000"/>
              </a:lnSpc>
              <a:spcBef>
                <a:spcPts val="794"/>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r>
              <a:rPr kumimoji="0" lang="cs-CZ" altLang="cs-CZ" sz="40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Arial" panose="020B0604020202020204" pitchFamily="34" charset="0"/>
              </a:rPr>
              <a:t>Zvláštní </a:t>
            </a:r>
            <a:r>
              <a:rPr kumimoji="0" lang="cs-CZ" altLang="cs-CZ" sz="4000" b="1" i="0" u="none" strike="noStrike" kern="1200" cap="none" spc="0" normalizeH="0" baseline="0" noProof="0" dirty="0">
                <a:ln>
                  <a:noFill/>
                </a:ln>
                <a:solidFill>
                  <a:prstClr val="black"/>
                </a:solidFill>
                <a:effectLst/>
                <a:uLnTx/>
                <a:uFillTx/>
                <a:latin typeface="+mj-lt"/>
                <a:ea typeface="Microsoft YaHei" panose="020B0503020204020204" pitchFamily="34" charset="-122"/>
                <a:cs typeface="Arial" panose="020B0604020202020204" pitchFamily="34" charset="0"/>
              </a:rPr>
              <a:t>požadavky</a:t>
            </a:r>
            <a:r>
              <a:rPr kumimoji="0" lang="cs-CZ" altLang="cs-CZ" sz="40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Arial" panose="020B0604020202020204" pitchFamily="34" charset="0"/>
              </a:rPr>
              <a:t> </a:t>
            </a:r>
          </a:p>
          <a:p>
            <a:pPr marL="0" marR="0" lvl="0" indent="0" algn="ctr" defTabSz="914400" rtl="0" eaLnBrk="0" fontAlgn="base" latinLnBrk="0" hangingPunct="0">
              <a:lnSpc>
                <a:spcPct val="100000"/>
              </a:lnSpc>
              <a:spcBef>
                <a:spcPts val="794"/>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r>
              <a:rPr kumimoji="0" lang="cs-CZ" altLang="cs-CZ" sz="40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Arial" panose="020B0604020202020204" pitchFamily="34" charset="0"/>
              </a:rPr>
              <a:t>na technickou kvalifikaci dodavatele</a:t>
            </a:r>
          </a:p>
        </p:txBody>
      </p:sp>
    </p:spTree>
  </p:cSld>
  <p:clrMapOvr>
    <a:masterClrMapping/>
  </p:clrMapOvr>
  <p:transition spd="slow">
    <p:split orient="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87F6348A-D049-4382-8EA8-9DAE572D49B2}"/>
              </a:ext>
            </a:extLst>
          </p:cNvPr>
          <p:cNvSpPr txBox="1">
            <a:spLocks noChangeArrowheads="1"/>
          </p:cNvSpPr>
          <p:nvPr/>
        </p:nvSpPr>
        <p:spPr bwMode="auto">
          <a:xfrm>
            <a:off x="0" y="206375"/>
            <a:ext cx="8027988"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573088" algn="l"/>
                <a:tab pos="1147763" algn="l"/>
                <a:tab pos="1722438" algn="l"/>
                <a:tab pos="2297113" algn="l"/>
                <a:tab pos="2871788" algn="l"/>
                <a:tab pos="3446463" algn="l"/>
                <a:tab pos="4021138" algn="l"/>
                <a:tab pos="4595813" algn="l"/>
                <a:tab pos="5170488" algn="l"/>
                <a:tab pos="5745163" algn="l"/>
                <a:tab pos="6319838" algn="l"/>
                <a:tab pos="6894513" algn="l"/>
                <a:tab pos="7469188" algn="l"/>
                <a:tab pos="8043863" algn="l"/>
                <a:tab pos="8618538" algn="l"/>
                <a:tab pos="9193213" algn="l"/>
                <a:tab pos="9767888" algn="l"/>
                <a:tab pos="10342563" algn="l"/>
                <a:tab pos="10917238" algn="l"/>
              </a:tabLst>
              <a:defRPr/>
            </a:pPr>
            <a:r>
              <a:rPr kumimoji="0" lang="cs-CZ" altLang="cs-CZ" sz="2800" b="1"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Technická kvalifikace dodavatele</a:t>
            </a:r>
          </a:p>
        </p:txBody>
      </p:sp>
      <p:sp>
        <p:nvSpPr>
          <p:cNvPr id="18435" name="Text Box 2">
            <a:extLst>
              <a:ext uri="{FF2B5EF4-FFF2-40B4-BE49-F238E27FC236}">
                <a16:creationId xmlns:a16="http://schemas.microsoft.com/office/drawing/2014/main" id="{385715B2-CAE4-46CC-82E4-F45F7C8EF9E9}"/>
              </a:ext>
            </a:extLst>
          </p:cNvPr>
          <p:cNvSpPr txBox="1">
            <a:spLocks noChangeArrowheads="1"/>
          </p:cNvSpPr>
          <p:nvPr/>
        </p:nvSpPr>
        <p:spPr bwMode="auto">
          <a:xfrm>
            <a:off x="179388" y="1200150"/>
            <a:ext cx="7848600" cy="394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550"/>
              </a:spcBef>
              <a:spcAft>
                <a:spcPct val="0"/>
              </a:spcAft>
              <a:buClrTx/>
              <a:buSzTx/>
              <a:buFontTx/>
              <a:buNone/>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a:pPr>
            <a:r>
              <a:rPr kumimoji="0" lang="cs-CZ" altLang="cs-CZ" sz="1400" b="1"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Zadavatel</a:t>
            </a:r>
            <a:r>
              <a:rPr kumimoji="0" lang="cs-CZ" altLang="cs-CZ" sz="14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 Statutární město Třinec</a:t>
            </a:r>
          </a:p>
          <a:p>
            <a:pPr marL="0" marR="0" lvl="0" indent="0" algn="l" defTabSz="914400" rtl="0" eaLnBrk="1" fontAlgn="base" latinLnBrk="0" hangingPunct="1">
              <a:lnSpc>
                <a:spcPct val="100000"/>
              </a:lnSpc>
              <a:spcBef>
                <a:spcPts val="550"/>
              </a:spcBef>
              <a:spcAft>
                <a:spcPct val="0"/>
              </a:spcAft>
              <a:buClrTx/>
              <a:buSzTx/>
              <a:buFontTx/>
              <a:buNone/>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a:pPr>
            <a:r>
              <a:rPr kumimoji="0" lang="cs-CZ" altLang="cs-CZ" sz="1400" b="1"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Název VZ:</a:t>
            </a:r>
            <a:r>
              <a:rPr kumimoji="0" lang="cs-CZ" altLang="cs-CZ" sz="14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 Nakládání s komunálním odpadem ve městě Třinci/Sběrný dvůr Třinec</a:t>
            </a:r>
          </a:p>
          <a:p>
            <a:pPr marL="0" marR="0" lvl="0" indent="0" algn="l" defTabSz="914400" rtl="0" eaLnBrk="1" fontAlgn="base" latinLnBrk="0" hangingPunct="1">
              <a:lnSpc>
                <a:spcPct val="100000"/>
              </a:lnSpc>
              <a:spcBef>
                <a:spcPts val="550"/>
              </a:spcBef>
              <a:spcAft>
                <a:spcPct val="0"/>
              </a:spcAft>
              <a:buClrTx/>
              <a:buSzTx/>
              <a:buFontTx/>
              <a:buNone/>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a:pPr>
            <a:r>
              <a:rPr kumimoji="0" lang="cs-CZ" altLang="cs-CZ" sz="1400" b="1"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Širší společenské zájmy:</a:t>
            </a:r>
            <a:r>
              <a:rPr kumimoji="0" lang="cs-CZ" altLang="cs-CZ" sz="14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 Požadavky na technickou kvalifikaci: systém řízení BOZP; emisní limity pro vozový park</a:t>
            </a:r>
          </a:p>
          <a:p>
            <a:pPr marL="0" marR="0" lvl="0" indent="0" algn="l" defTabSz="914400" rtl="0" eaLnBrk="1" fontAlgn="base" latinLnBrk="0" hangingPunct="1">
              <a:lnSpc>
                <a:spcPct val="100000"/>
              </a:lnSpc>
              <a:spcBef>
                <a:spcPts val="550"/>
              </a:spcBef>
              <a:spcAft>
                <a:spcPct val="0"/>
              </a:spcAft>
              <a:buClrTx/>
              <a:buSzTx/>
              <a:buFontTx/>
              <a:buNone/>
              <a:tabLst>
                <a:tab pos="357188" algn="l"/>
                <a:tab pos="931863" algn="l"/>
                <a:tab pos="1506538" algn="l"/>
                <a:tab pos="2081213" algn="l"/>
                <a:tab pos="2655888" algn="l"/>
                <a:tab pos="3230563" algn="l"/>
                <a:tab pos="3805238" algn="l"/>
                <a:tab pos="4379913" algn="l"/>
                <a:tab pos="4954588" algn="l"/>
                <a:tab pos="5529263" algn="l"/>
                <a:tab pos="6103938" algn="l"/>
                <a:tab pos="6678613" algn="l"/>
                <a:tab pos="7253288" algn="l"/>
                <a:tab pos="7827963" algn="l"/>
                <a:tab pos="8402638" algn="l"/>
                <a:tab pos="8977313" algn="l"/>
                <a:tab pos="9551988" algn="l"/>
                <a:tab pos="10126663" algn="l"/>
                <a:tab pos="10701338" algn="l"/>
              </a:tabLst>
              <a:defRPr/>
            </a:pPr>
            <a:r>
              <a:rPr kumimoji="0" lang="cs-CZ" altLang="cs-CZ" sz="1400" b="1"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Předpokládaná hodnota VZ:</a:t>
            </a:r>
            <a:r>
              <a:rPr kumimoji="0" lang="cs-CZ" altLang="cs-CZ" sz="14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 </a:t>
            </a:r>
            <a:r>
              <a:rPr kumimoji="0" lang="pl-PL" altLang="cs-CZ" sz="1400" b="0" i="0" u="none" strike="noStrike" kern="1200" cap="none" spc="0" normalizeH="0" baseline="0" noProof="0">
                <a:ln>
                  <a:noFill/>
                </a:ln>
                <a:solidFill>
                  <a:prstClr val="black"/>
                </a:solidFill>
                <a:effectLst/>
                <a:uLnTx/>
                <a:uFillTx/>
                <a:latin typeface="Calibri" panose="020F0502020204030204" pitchFamily="34" charset="0"/>
                <a:ea typeface="Microsoft YaHei" panose="020B0503020204020204" pitchFamily="34" charset="-122"/>
                <a:cs typeface="+mn-cs"/>
              </a:rPr>
              <a:t>148 000 000/12 000 000 Kč bez DPH</a:t>
            </a:r>
          </a:p>
        </p:txBody>
      </p:sp>
    </p:spTree>
  </p:cSld>
  <p:clrMapOvr>
    <a:masterClrMapping/>
  </p:clrMapOvr>
  <p:transition spd="slow">
    <p:split orient="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829A1BBD-687E-4013-96CE-D540BF3040A1}"/>
              </a:ext>
            </a:extLst>
          </p:cNvPr>
          <p:cNvSpPr txBox="1">
            <a:spLocks noChangeArrowheads="1"/>
          </p:cNvSpPr>
          <p:nvPr/>
        </p:nvSpPr>
        <p:spPr bwMode="auto">
          <a:xfrm>
            <a:off x="0" y="206375"/>
            <a:ext cx="8027988"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2854" tIns="74283" rIns="142854" bIns="74283" anchor="ctr"/>
          <a:lstStyle>
            <a:lvl1pPr>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r>
              <a:rPr kumimoji="0" lang="cs-CZ" altLang="cs-CZ" sz="28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Rozhodnutí ÚOHS ze dne 4. září 2018</a:t>
            </a:r>
          </a:p>
          <a:p>
            <a:pPr marL="0" marR="0" lvl="0" indent="0" algn="ctr" defTabSz="914400" rtl="0" eaLnBrk="1" fontAlgn="base" latinLnBrk="0" hangingPunct="1">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r>
              <a:rPr kumimoji="0" lang="cs-CZ" altLang="cs-CZ" sz="28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hlinkClick r:id="rId3"/>
              </a:rPr>
              <a:t>ÚOHS-S0179/2018/VZ-25886/2018/513/EPi</a:t>
            </a:r>
            <a:endParaRPr kumimoji="0" lang="cs-CZ" altLang="cs-CZ" sz="2800" b="1"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endParaRPr>
          </a:p>
        </p:txBody>
      </p:sp>
      <p:sp>
        <p:nvSpPr>
          <p:cNvPr id="20483" name="Text Box 2">
            <a:extLst>
              <a:ext uri="{FF2B5EF4-FFF2-40B4-BE49-F238E27FC236}">
                <a16:creationId xmlns:a16="http://schemas.microsoft.com/office/drawing/2014/main" id="{F8B90B71-7C9B-4FD0-9DAF-8979E5734BBA}"/>
              </a:ext>
            </a:extLst>
          </p:cNvPr>
          <p:cNvSpPr txBox="1">
            <a:spLocks noChangeArrowheads="1"/>
          </p:cNvSpPr>
          <p:nvPr/>
        </p:nvSpPr>
        <p:spPr bwMode="auto">
          <a:xfrm>
            <a:off x="458788" y="1200150"/>
            <a:ext cx="823118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484" name="Text Box 3">
            <a:extLst>
              <a:ext uri="{FF2B5EF4-FFF2-40B4-BE49-F238E27FC236}">
                <a16:creationId xmlns:a16="http://schemas.microsoft.com/office/drawing/2014/main" id="{C89B47B7-E7BF-4CCD-A04C-A0BDE06FCD34}"/>
              </a:ext>
            </a:extLst>
          </p:cNvPr>
          <p:cNvSpPr txBox="1">
            <a:spLocks noChangeArrowheads="1"/>
          </p:cNvSpPr>
          <p:nvPr/>
        </p:nvSpPr>
        <p:spPr bwMode="auto">
          <a:xfrm>
            <a:off x="179388" y="1204913"/>
            <a:ext cx="7848600" cy="316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2854" tIns="71428" rIns="142854" bIns="71428"/>
          <a:lstStyle>
            <a:lvl1pPr>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0" algn="l"/>
                <a:tab pos="430213" algn="l"/>
                <a:tab pos="862013" algn="l"/>
                <a:tab pos="1293813" algn="l"/>
                <a:tab pos="1725613" algn="l"/>
                <a:tab pos="2157413" algn="l"/>
                <a:tab pos="2589213" algn="l"/>
                <a:tab pos="3021013" algn="l"/>
                <a:tab pos="3452813" algn="l"/>
                <a:tab pos="3886200" algn="l"/>
                <a:tab pos="4316413" algn="l"/>
                <a:tab pos="4748213" algn="l"/>
                <a:tab pos="5180013" algn="l"/>
                <a:tab pos="5611813" algn="l"/>
                <a:tab pos="6043613" algn="l"/>
                <a:tab pos="6475413" algn="l"/>
                <a:tab pos="6907213" algn="l"/>
                <a:tab pos="7339013" algn="l"/>
                <a:tab pos="7772400" algn="l"/>
                <a:tab pos="8202613" algn="l"/>
                <a:tab pos="8634413" algn="l"/>
              </a:tabLst>
              <a:defRPr/>
            </a:pPr>
            <a:r>
              <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„145. </a:t>
            </a:r>
            <a:r>
              <a:rPr kumimoji="0" lang="cs-CZ" altLang="cs-CZ" sz="1600" b="0" i="1"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Úřad v této souvislosti </a:t>
            </a:r>
            <a:r>
              <a:rPr kumimoji="0" lang="cs-CZ" altLang="cs-CZ" sz="1600" b="1" i="1"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podpůrně odkazuje na usnesení vlády České republiky č. 531 ze dne 24. 7. 2017, o Pravidlech uplatňování odpovědného přístupu při zadávání veřejných zakázek a nákupech státní správy a samosprávy</a:t>
            </a:r>
            <a:r>
              <a:rPr kumimoji="0" lang="cs-CZ" altLang="cs-CZ" sz="1600" b="0" i="1"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 (dále jen „Pravidla o odpovědném přístupu“). ... Podle výše uvedeného pravidla mají veřejní zadavatelé, kteří jsou současně představiteli státní správy či samosprávy, rovněž požadovat, aby při plnění veřejných zakázek byly zajištěny důstojné pracovní podmínky. Jak posoudil Úřad již v úvodu svých závěrů tohoto rozhodnutí, zadavatel je veřejným zadavatelem ve smyslu § 4 odst. 1 písm. d) zákona, tedy současně představitel samosprávy (viz bod 43. až bod 45. odůvodnění tohoto rozhodnutí), a přestože při výkonu samostatné působnosti ho usnesení vlády k ničemu nezavazuje, jeví se přinejmenším jako vhodná „metodická pomůcka“ při zadávání veřejných zakázek samosprávy. Lze mít za to, že právě požadavek na certifikát OHSAS 18001 může přispět ke zvýšení bezpečnosti práce a ochrany zdraví.</a:t>
            </a:r>
            <a:r>
              <a:rPr kumimoji="0" lang="cs-CZ" altLang="cs-CZ" sz="1600" b="0" i="0" u="none" strike="noStrike" kern="1200" cap="none" spc="0" normalizeH="0" baseline="0" noProof="0">
                <a:ln>
                  <a:noFill/>
                </a:ln>
                <a:solidFill>
                  <a:srgbClr val="000000"/>
                </a:solidFill>
                <a:effectLst/>
                <a:uLnTx/>
                <a:uFillTx/>
                <a:latin typeface="Calibri" panose="020F0502020204030204" pitchFamily="34" charset="0"/>
                <a:ea typeface="Microsoft YaHei" panose="020B0503020204020204" pitchFamily="34" charset="-122"/>
                <a:cs typeface="+mn-cs"/>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E746CEF1-9A4B-4819-85B6-2171C6C61ECC}"/>
              </a:ext>
            </a:extLst>
          </p:cNvPr>
          <p:cNvSpPr/>
          <p:nvPr/>
        </p:nvSpPr>
        <p:spPr>
          <a:xfrm>
            <a:off x="250825" y="915988"/>
            <a:ext cx="6913563" cy="5021262"/>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 je vhodné podporovat u VZ na úklid (jedná se o neuzavřený výčet)?</a:t>
            </a:r>
          </a:p>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Důstojné pracovní podmínky</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hodnocení mzdy zaměstnanců (viz dále – úklid UK), apel na důsledné dodržování pracovně právních a dalších souvisejících předpisů (viz dále – úklid UK), důkladné posouzení MNNC (viz dále – ostraha MPSV), omezení fluktuace úklidových pracovníků (viz zakázka ČT </a:t>
            </a:r>
            <a:r>
              <a:rPr kumimoji="0" lang="en-US"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SOVZ_CASE_STUDIES_UKLID V CESKE TELEVIZI</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Případová studie: Implementace OVZ - zakázka na úklidové služby pro ČT - YouTube</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Ekologizace</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požadavky na ekologické úklidové prostředky a hygienické potřeby, ekologické postupy úklidu (viz dále – úklid UK, hodnotící kritérium).</a:t>
            </a:r>
          </a:p>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cs-CZ" altLang="cs-CZ"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Kvalita</a:t>
            </a:r>
            <a:r>
              <a:rPr kumimoji="0" lang="cs-CZ" altLang="cs-CZ"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KPI (inspirace viz např. zakázka ČT – odkazy uvedené výše), vyhrazená změna dodavatele (viz zakázky – úklid UK, ostraha MPSV), hodnocení mzdy zaměstnanců (viz dále – úklid UK), spokojenost předchozích objednatelů jako hodnotící kritérium (viz dále – úklid UK), důkladné posouzení MNNC (viz dále - ostraha MPSV).</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7347" name="TextovéPole 1">
            <a:extLst>
              <a:ext uri="{FF2B5EF4-FFF2-40B4-BE49-F238E27FC236}">
                <a16:creationId xmlns:a16="http://schemas.microsoft.com/office/drawing/2014/main" id="{01BA3094-8477-42A7-82A0-C7AA927E5C9E}"/>
              </a:ext>
            </a:extLst>
          </p:cNvPr>
          <p:cNvSpPr txBox="1">
            <a:spLocks noChangeArrowheads="1"/>
          </p:cNvSpPr>
          <p:nvPr/>
        </p:nvSpPr>
        <p:spPr bwMode="auto">
          <a:xfrm>
            <a:off x="468313" y="339725"/>
            <a:ext cx="6264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cs-CZ" altLang="cs-CZ" sz="2800" b="1" i="0" u="none" strike="noStrike" kern="1200" cap="none" spc="0" normalizeH="0" baseline="0" noProof="0" dirty="0">
                <a:ln>
                  <a:noFill/>
                </a:ln>
                <a:solidFill>
                  <a:prstClr val="black"/>
                </a:solidFill>
                <a:effectLst/>
                <a:uLnTx/>
                <a:uFillTx/>
                <a:latin typeface="+mj-lt"/>
                <a:ea typeface="+mn-ea"/>
                <a:cs typeface="+mn-cs"/>
              </a:rPr>
              <a:t>Úklid</a:t>
            </a:r>
            <a:endParaRPr kumimoji="0" lang="cs-CZ" altLang="cs-CZ" sz="1800" b="1" i="0" u="none" strike="noStrike" kern="1200" cap="none" spc="0" normalizeH="0" baseline="0" noProof="0" dirty="0">
              <a:ln>
                <a:noFill/>
              </a:ln>
              <a:solidFill>
                <a:prstClr val="black"/>
              </a:solidFill>
              <a:effectLst/>
              <a:uLnTx/>
              <a:uFillTx/>
              <a:latin typeface="+mj-lt"/>
              <a:ea typeface="+mn-ea"/>
              <a:cs typeface="+mn-cs"/>
            </a:endParaRPr>
          </a:p>
        </p:txBody>
      </p:sp>
      <p:sp>
        <p:nvSpPr>
          <p:cNvPr id="4" name="Zástupný symbol pro číslo snímku 3">
            <a:extLst>
              <a:ext uri="{FF2B5EF4-FFF2-40B4-BE49-F238E27FC236}">
                <a16:creationId xmlns:a16="http://schemas.microsoft.com/office/drawing/2014/main" id="{AB1648A6-516C-402B-905D-FCA21C55FA3D}"/>
              </a:ext>
            </a:extLst>
          </p:cNvPr>
          <p:cNvSpPr>
            <a:spLocks noGrp="1"/>
          </p:cNvSpPr>
          <p:nvPr>
            <p:ph type="sldNum" sz="quarter" idx="12"/>
          </p:nvPr>
        </p:nvSpPr>
        <p:spPr>
          <a:xfrm>
            <a:off x="5148263" y="4868863"/>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A7AAC5-2365-4A12-965E-DDE0E533A0B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495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2871-03F3-4606-8242-D40D44A9F3B1}"/>
              </a:ext>
            </a:extLst>
          </p:cNvPr>
          <p:cNvSpPr>
            <a:spLocks noGrp="1"/>
          </p:cNvSpPr>
          <p:nvPr>
            <p:ph type="title"/>
          </p:nvPr>
        </p:nvSpPr>
        <p:spPr>
          <a:xfrm>
            <a:off x="457200" y="205979"/>
            <a:ext cx="7283152" cy="857250"/>
          </a:xfrm>
        </p:spPr>
        <p:txBody>
          <a:bodyPr>
            <a:normAutofit/>
          </a:bodyPr>
          <a:lstStyle/>
          <a:p>
            <a:pPr algn="l"/>
            <a:r>
              <a:rPr lang="cs-CZ" sz="2800" b="1" dirty="0"/>
              <a:t>Odpovědné veřejné zadávání</a:t>
            </a:r>
          </a:p>
        </p:txBody>
      </p:sp>
      <p:sp>
        <p:nvSpPr>
          <p:cNvPr id="4" name="Zástupný obsah 3">
            <a:extLst>
              <a:ext uri="{FF2B5EF4-FFF2-40B4-BE49-F238E27FC236}">
                <a16:creationId xmlns:a16="http://schemas.microsoft.com/office/drawing/2014/main" id="{30BEDA8B-4FBB-459E-A39E-E8B9B937BD04}"/>
              </a:ext>
            </a:extLst>
          </p:cNvPr>
          <p:cNvSpPr>
            <a:spLocks noGrp="1"/>
          </p:cNvSpPr>
          <p:nvPr>
            <p:ph idx="1"/>
          </p:nvPr>
        </p:nvSpPr>
        <p:spPr>
          <a:xfrm>
            <a:off x="457200" y="1200151"/>
            <a:ext cx="7499176" cy="3567112"/>
          </a:xfrm>
        </p:spPr>
        <p:txBody>
          <a:bodyPr>
            <a:normAutofit fontScale="55000" lnSpcReduction="20000"/>
          </a:bodyPr>
          <a:lstStyle/>
          <a:p>
            <a:pPr>
              <a:buFont typeface="Wingdings" panose="05000000000000000000" pitchFamily="2" charset="2"/>
              <a:buChar char="§"/>
            </a:pPr>
            <a:r>
              <a:rPr lang="cs-CZ" dirty="0"/>
              <a:t>Maximální hodnota za peníze („</a:t>
            </a:r>
            <a:r>
              <a:rPr lang="cs-CZ" i="1" dirty="0" err="1"/>
              <a:t>value</a:t>
            </a:r>
            <a:r>
              <a:rPr lang="cs-CZ" i="1" dirty="0"/>
              <a:t> </a:t>
            </a:r>
            <a:r>
              <a:rPr lang="cs-CZ" i="1" dirty="0" err="1"/>
              <a:t>for</a:t>
            </a:r>
            <a:r>
              <a:rPr lang="cs-CZ" i="1" dirty="0"/>
              <a:t> </a:t>
            </a:r>
            <a:r>
              <a:rPr lang="cs-CZ" i="1" dirty="0" err="1"/>
              <a:t>money</a:t>
            </a:r>
            <a:r>
              <a:rPr lang="cs-CZ" dirty="0"/>
              <a:t>“)</a:t>
            </a:r>
          </a:p>
          <a:p>
            <a:pPr>
              <a:buFont typeface="Wingdings" panose="05000000000000000000" pitchFamily="2" charset="2"/>
              <a:buChar char="§"/>
            </a:pPr>
            <a:r>
              <a:rPr lang="cs-CZ" dirty="0"/>
              <a:t>Cíl: </a:t>
            </a:r>
          </a:p>
          <a:p>
            <a:pPr lvl="1">
              <a:buFont typeface="Wingdings" panose="05000000000000000000" pitchFamily="2" charset="2"/>
              <a:buChar char="§"/>
            </a:pPr>
            <a:r>
              <a:rPr lang="cs-CZ" dirty="0"/>
              <a:t>Řešit aktuální problémy na úrovni veřejných zakázek (nekvalitní plnění, nelegální práce a stížnosti zaměstnanců, opožděné platby poddodavatelům, atd.) </a:t>
            </a:r>
          </a:p>
          <a:p>
            <a:pPr lvl="1">
              <a:buFont typeface="Wingdings" panose="05000000000000000000" pitchFamily="2" charset="2"/>
              <a:buChar char="§"/>
            </a:pPr>
            <a:r>
              <a:rPr lang="cs-CZ" dirty="0"/>
              <a:t>Řešit aktuální problémy zadavatele (vyšší nezaměstnanost a s tím spojené lokální problémy, místní špatná situace v životním prostředí, atd.)</a:t>
            </a:r>
          </a:p>
          <a:p>
            <a:pPr lvl="1">
              <a:buFont typeface="Wingdings" panose="05000000000000000000" pitchFamily="2" charset="2"/>
              <a:buChar char="§"/>
            </a:pPr>
            <a:r>
              <a:rPr lang="cs-CZ" dirty="0"/>
              <a:t>Řešit aktuální celospolečenské/národní priority (čistá mobilita, národní závazky a cíle v oblasti životního prostředí, apod.)</a:t>
            </a:r>
          </a:p>
          <a:p>
            <a:pPr lvl="1">
              <a:buFont typeface="Wingdings" panose="05000000000000000000" pitchFamily="2" charset="2"/>
              <a:buChar char="§"/>
            </a:pPr>
            <a:r>
              <a:rPr lang="cs-CZ" dirty="0"/>
              <a:t>Využít potenciál veřejných zakázek pro získání přidané hodnoty či naplnění nových příležitostí (řešení dopadů ekonomických propadů, apod.)</a:t>
            </a:r>
          </a:p>
          <a:p>
            <a:pPr>
              <a:buFont typeface="Wingdings" panose="05000000000000000000" pitchFamily="2" charset="2"/>
              <a:buChar char="§"/>
            </a:pPr>
            <a:r>
              <a:rPr lang="cs-CZ" dirty="0"/>
              <a:t>Tzn. OVZ nemá být „samoúčelné“ („drahá charita“), ale má vést k získání určité přidané hodnoty – pro zadavatele a pro společnost </a:t>
            </a:r>
          </a:p>
          <a:p>
            <a:pPr>
              <a:buFont typeface="Wingdings" panose="05000000000000000000" pitchFamily="2" charset="2"/>
              <a:buChar char="§"/>
            </a:pPr>
            <a:r>
              <a:rPr lang="cs-CZ" dirty="0"/>
              <a:t>Efektivní a partnerská komunikace s dodavateli </a:t>
            </a:r>
          </a:p>
          <a:p>
            <a:pPr>
              <a:buFont typeface="Wingdings" panose="05000000000000000000" pitchFamily="2" charset="2"/>
              <a:buChar char="§"/>
            </a:pPr>
            <a:r>
              <a:rPr lang="cs-CZ" dirty="0"/>
              <a:t>Logická úvaha: vhodný předmět plnění s vhodnými požadavky</a:t>
            </a:r>
          </a:p>
        </p:txBody>
      </p:sp>
      <p:sp>
        <p:nvSpPr>
          <p:cNvPr id="3" name="Zástupný symbol pro číslo snímku 2">
            <a:extLst>
              <a:ext uri="{FF2B5EF4-FFF2-40B4-BE49-F238E27FC236}">
                <a16:creationId xmlns:a16="http://schemas.microsoft.com/office/drawing/2014/main" id="{178D41C2-EBF5-4465-9286-1F235C57C3DA}"/>
              </a:ext>
            </a:extLst>
          </p:cNvPr>
          <p:cNvSpPr>
            <a:spLocks noGrp="1"/>
          </p:cNvSpPr>
          <p:nvPr>
            <p:ph type="sldNum" sz="quarter" idx="12"/>
          </p:nvPr>
        </p:nvSpPr>
        <p:spPr/>
        <p:txBody>
          <a:bodyPr/>
          <a:lstStyle/>
          <a:p>
            <a:pPr algn="ctr"/>
            <a:fld id="{F00C0611-A051-4D19-BFAC-E438F04A4E9A}" type="slidenum">
              <a:rPr lang="cs-CZ" smtClean="0"/>
              <a:pPr algn="ctr"/>
              <a:t>8</a:t>
            </a:fld>
            <a:endParaRPr lang="cs-CZ" dirty="0"/>
          </a:p>
        </p:txBody>
      </p:sp>
    </p:spTree>
    <p:extLst>
      <p:ext uri="{BB962C8B-B14F-4D97-AF65-F5344CB8AC3E}">
        <p14:creationId xmlns:p14="http://schemas.microsoft.com/office/powerpoint/2010/main" val="25317188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bdélník 2">
            <a:extLst>
              <a:ext uri="{FF2B5EF4-FFF2-40B4-BE49-F238E27FC236}">
                <a16:creationId xmlns:a16="http://schemas.microsoft.com/office/drawing/2014/main" id="{2B12EBD2-9931-4D3A-9DD7-5CAF6B7E12E9}"/>
              </a:ext>
            </a:extLst>
          </p:cNvPr>
          <p:cNvSpPr>
            <a:spLocks noChangeArrowheads="1"/>
          </p:cNvSpPr>
          <p:nvPr/>
        </p:nvSpPr>
        <p:spPr bwMode="auto">
          <a:xfrm>
            <a:off x="250825" y="1262063"/>
            <a:ext cx="69135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Příklad konkrétní zakázky:</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RUK – SBZ – Zajištění úklidových služeb 2021 – 2025</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Veřejné zakázky - E-ZAK Karlova </a:t>
            </a:r>
            <a:r>
              <a:rPr kumimoji="0" lang="cs-CZ" altLang="cs-CZ" sz="1800" b="0" i="0" u="sng" strike="noStrike" kern="1200" cap="none" spc="0" normalizeH="0" baseline="0" noProof="0" dirty="0" err="1">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univezita</a:t>
            </a:r>
            <a:r>
              <a:rPr kumimoji="0" lang="cs-CZ" altLang="cs-CZ"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 (cuni.cz)</a:t>
            </a:r>
            <a:endPar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 20 mil. Kč bez DPH, smlouva na 4 roky</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Otevřené řízení</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Počet nabídek: 7</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alt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Žádné námitky</a:t>
            </a:r>
          </a:p>
        </p:txBody>
      </p:sp>
      <p:sp>
        <p:nvSpPr>
          <p:cNvPr id="59395" name="TextovéPole 1">
            <a:extLst>
              <a:ext uri="{FF2B5EF4-FFF2-40B4-BE49-F238E27FC236}">
                <a16:creationId xmlns:a16="http://schemas.microsoft.com/office/drawing/2014/main" id="{FE21608B-2F49-4AE6-AE25-6D7367D046FA}"/>
              </a:ext>
            </a:extLst>
          </p:cNvPr>
          <p:cNvSpPr txBox="1">
            <a:spLocks noChangeArrowheads="1"/>
          </p:cNvSpPr>
          <p:nvPr/>
        </p:nvSpPr>
        <p:spPr bwMode="auto">
          <a:xfrm>
            <a:off x="468313" y="339725"/>
            <a:ext cx="6264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cs-CZ" altLang="cs-CZ"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Úklid</a:t>
            </a:r>
            <a:endParaRPr kumimoji="0" lang="cs-CZ" altLang="cs-CZ"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Zástupný symbol pro číslo snímku 3">
            <a:extLst>
              <a:ext uri="{FF2B5EF4-FFF2-40B4-BE49-F238E27FC236}">
                <a16:creationId xmlns:a16="http://schemas.microsoft.com/office/drawing/2014/main" id="{A3A7A7A8-133F-4D82-A554-ABA9C46D2489}"/>
              </a:ext>
            </a:extLst>
          </p:cNvPr>
          <p:cNvSpPr>
            <a:spLocks noGrp="1"/>
          </p:cNvSpPr>
          <p:nvPr>
            <p:ph type="sldNum" sz="quarter" idx="12"/>
          </p:nvPr>
        </p:nvSpPr>
        <p:spPr>
          <a:xfrm>
            <a:off x="5148263" y="4868863"/>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425A-00FC-40C9-B29F-81F0BC1D40FD}"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9632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C03C4EA-7AD8-4212-88FC-BDF6D5323B45}"/>
              </a:ext>
            </a:extLst>
          </p:cNvPr>
          <p:cNvSpPr/>
          <p:nvPr/>
        </p:nvSpPr>
        <p:spPr>
          <a:xfrm>
            <a:off x="381000" y="533400"/>
            <a:ext cx="6911975" cy="4391972"/>
          </a:xfrm>
          <a:prstGeom prst="rect">
            <a:avLst/>
          </a:prstGeom>
        </p:spPr>
        <p:txBody>
          <a:bodyPr>
            <a:spAutoFit/>
          </a:bodyPr>
          <a:lstStyle/>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Hodnotící kritéria:</a:t>
            </a:r>
          </a:p>
          <a:p>
            <a:pPr marL="0" marR="0" lvl="0" indent="0" algn="l" defTabSz="914400" rtl="0" eaLnBrk="0" fontAlgn="base" latinLnBrk="0" hangingPunct="0">
              <a:lnSpc>
                <a:spcPct val="107000"/>
              </a:lnSpc>
              <a:spcBef>
                <a:spcPct val="0"/>
              </a:spcBef>
              <a:spcAft>
                <a:spcPts val="80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Nabídková cena 30 %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Zaručená hrubá mzda úklidového pracovníka 40 %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Spokojenost objednatelů s členy realizačního týmu 20 %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Koncepce inovace v ekologickém přístupu k úklidu 10 %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1443" name="TextovéPole 1">
            <a:extLst>
              <a:ext uri="{FF2B5EF4-FFF2-40B4-BE49-F238E27FC236}">
                <a16:creationId xmlns:a16="http://schemas.microsoft.com/office/drawing/2014/main" id="{A94872A3-A3F8-44FA-B942-2E1942E1E105}"/>
              </a:ext>
            </a:extLst>
          </p:cNvPr>
          <p:cNvSpPr txBox="1">
            <a:spLocks noChangeArrowheads="1"/>
          </p:cNvSpPr>
          <p:nvPr/>
        </p:nvSpPr>
        <p:spPr bwMode="auto">
          <a:xfrm>
            <a:off x="381000" y="26235"/>
            <a:ext cx="6264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cs-CZ" altLang="cs-CZ"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cs-CZ" altLang="cs-CZ" sz="2800" b="1" i="0" u="none" strike="noStrike" kern="1200" cap="none" spc="0" normalizeH="0" baseline="0" noProof="0" dirty="0">
                <a:ln>
                  <a:noFill/>
                </a:ln>
                <a:solidFill>
                  <a:prstClr val="black"/>
                </a:solidFill>
                <a:effectLst/>
                <a:uLnTx/>
                <a:uFillTx/>
                <a:latin typeface="+mj-lt"/>
                <a:ea typeface="+mn-ea"/>
                <a:cs typeface="+mn-cs"/>
              </a:rPr>
              <a:t>Úklid</a:t>
            </a:r>
            <a:endParaRPr kumimoji="0" lang="cs-CZ" altLang="cs-CZ" sz="1800" b="1" i="0" u="none" strike="noStrike" kern="1200" cap="none" spc="0" normalizeH="0" baseline="0" noProof="0" dirty="0">
              <a:ln>
                <a:noFill/>
              </a:ln>
              <a:solidFill>
                <a:prstClr val="black"/>
              </a:solidFill>
              <a:effectLst/>
              <a:uLnTx/>
              <a:uFillTx/>
              <a:latin typeface="+mj-lt"/>
              <a:ea typeface="+mn-ea"/>
              <a:cs typeface="+mn-cs"/>
            </a:endParaRPr>
          </a:p>
        </p:txBody>
      </p:sp>
      <p:sp>
        <p:nvSpPr>
          <p:cNvPr id="4" name="Zástupný symbol pro číslo snímku 3">
            <a:extLst>
              <a:ext uri="{FF2B5EF4-FFF2-40B4-BE49-F238E27FC236}">
                <a16:creationId xmlns:a16="http://schemas.microsoft.com/office/drawing/2014/main" id="{5702F163-3959-4B7F-A5C6-9F1834ED3598}"/>
              </a:ext>
            </a:extLst>
          </p:cNvPr>
          <p:cNvSpPr>
            <a:spLocks noGrp="1"/>
          </p:cNvSpPr>
          <p:nvPr>
            <p:ph type="sldNum" sz="quarter" idx="12"/>
          </p:nvPr>
        </p:nvSpPr>
        <p:spPr>
          <a:xfrm>
            <a:off x="5148263" y="4868863"/>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5ECF2-A3C5-4E79-B046-261C1F6F9B69}"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2479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158B15-A610-41A0-AC7C-846BB8FCF716}"/>
              </a:ext>
            </a:extLst>
          </p:cNvPr>
          <p:cNvSpPr>
            <a:spLocks noGrp="1"/>
          </p:cNvSpPr>
          <p:nvPr>
            <p:ph type="title"/>
          </p:nvPr>
        </p:nvSpPr>
        <p:spPr>
          <a:xfrm>
            <a:off x="457200" y="206375"/>
            <a:ext cx="8229600" cy="565150"/>
          </a:xfrm>
        </p:spPr>
        <p:txBody>
          <a:bodyPr>
            <a:normAutofit fontScale="90000"/>
          </a:bodyPr>
          <a:lstStyle/>
          <a:p>
            <a:pPr algn="l">
              <a:defRPr/>
            </a:pPr>
            <a:br>
              <a:rPr lang="cs-CZ" sz="3100" b="1" dirty="0"/>
            </a:br>
            <a:br>
              <a:rPr lang="cs-CZ" sz="3100" b="1" dirty="0"/>
            </a:br>
            <a:r>
              <a:rPr lang="cs-CZ" sz="3100" b="1" dirty="0"/>
              <a:t>Úklid</a:t>
            </a:r>
            <a:br>
              <a:rPr lang="cs-CZ" b="1" dirty="0"/>
            </a:br>
            <a:endParaRPr lang="cs-CZ" dirty="0"/>
          </a:p>
        </p:txBody>
      </p:sp>
      <p:sp>
        <p:nvSpPr>
          <p:cNvPr id="63491" name="Zástupný obsah 2">
            <a:extLst>
              <a:ext uri="{FF2B5EF4-FFF2-40B4-BE49-F238E27FC236}">
                <a16:creationId xmlns:a16="http://schemas.microsoft.com/office/drawing/2014/main" id="{2685872E-F336-4D5B-AE92-E47CD901ED2E}"/>
              </a:ext>
            </a:extLst>
          </p:cNvPr>
          <p:cNvSpPr>
            <a:spLocks noGrp="1" noChangeArrowheads="1"/>
          </p:cNvSpPr>
          <p:nvPr>
            <p:ph idx="1"/>
          </p:nvPr>
        </p:nvSpPr>
        <p:spPr>
          <a:xfrm>
            <a:off x="457200" y="842963"/>
            <a:ext cx="8229600" cy="3751262"/>
          </a:xfrm>
        </p:spPr>
        <p:txBody>
          <a:bodyPr/>
          <a:lstStyle/>
          <a:p>
            <a:pPr marL="0" indent="0">
              <a:lnSpc>
                <a:spcPct val="107000"/>
              </a:lnSpc>
              <a:spcAft>
                <a:spcPts val="800"/>
              </a:spcAft>
              <a:buFont typeface="Arial" panose="020B0604020202020204" pitchFamily="34" charset="0"/>
              <a:buNone/>
            </a:pPr>
            <a:endParaRPr lang="cs-CZ" altLang="cs-CZ" sz="1800" dirty="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cs-CZ" altLang="cs-CZ" sz="1800" b="1" dirty="0">
                <a:ea typeface="Calibri" panose="020F0502020204030204" pitchFamily="34" charset="0"/>
                <a:cs typeface="Times New Roman" panose="02020603050405020304" pitchFamily="18" charset="0"/>
              </a:rPr>
              <a:t>Bližší náhled na hodnotící kritéria a reakce dodavatelů na ně:</a:t>
            </a:r>
          </a:p>
          <a:p>
            <a:pPr marL="0" indent="0">
              <a:lnSpc>
                <a:spcPct val="107000"/>
              </a:lnSpc>
              <a:spcAft>
                <a:spcPts val="800"/>
              </a:spcAft>
              <a:buFont typeface="Arial" panose="020B0604020202020204" pitchFamily="34" charset="0"/>
              <a:buNone/>
            </a:pPr>
            <a:r>
              <a:rPr lang="cs-CZ" altLang="cs-CZ" sz="1800" b="1" dirty="0">
                <a:ea typeface="Calibri" panose="020F0502020204030204" pitchFamily="34" charset="0"/>
                <a:cs typeface="Times New Roman" panose="02020603050405020304" pitchFamily="18" charset="0"/>
              </a:rPr>
              <a:t>1. Nabídková cena 30 %</a:t>
            </a:r>
          </a:p>
          <a:p>
            <a:pPr marL="0" indent="0">
              <a:lnSpc>
                <a:spcPct val="107000"/>
              </a:lnSpc>
              <a:spcAft>
                <a:spcPts val="800"/>
              </a:spcAft>
              <a:buFont typeface="Arial" panose="020B0604020202020204" pitchFamily="34" charset="0"/>
              <a:buNone/>
            </a:pPr>
            <a:r>
              <a:rPr lang="cs-CZ" altLang="cs-CZ" sz="1800" dirty="0">
                <a:ea typeface="Calibri" panose="020F0502020204030204" pitchFamily="34" charset="0"/>
                <a:cs typeface="Times New Roman" panose="02020603050405020304" pitchFamily="18" charset="0"/>
              </a:rPr>
              <a:t>Zadavatel v ZD uvedl, že cenu pod hranicí 3,5 mil. Kč bude prověřovat z hlediska MNNC. Žádný dodavatel nepodal nabídku pod touto hranicí. </a:t>
            </a:r>
          </a:p>
          <a:p>
            <a:pPr marL="0" indent="0">
              <a:lnSpc>
                <a:spcPct val="107000"/>
              </a:lnSpc>
              <a:spcAft>
                <a:spcPts val="800"/>
              </a:spcAft>
              <a:buFont typeface="Arial" panose="020B0604020202020204" pitchFamily="34" charset="0"/>
              <a:buNone/>
            </a:pPr>
            <a:r>
              <a:rPr lang="cs-CZ" altLang="cs-CZ" sz="1800" dirty="0">
                <a:ea typeface="Calibri" panose="020F0502020204030204" pitchFamily="34" charset="0"/>
                <a:cs typeface="Times New Roman" panose="02020603050405020304" pitchFamily="18" charset="0"/>
              </a:rPr>
              <a:t>Rozpětí nabídkových cen v Kč bez DPH: 3 954 411 (vítěz) až 4 997 601.</a:t>
            </a:r>
          </a:p>
          <a:p>
            <a:pPr marL="0" indent="0">
              <a:buFont typeface="Arial" panose="020B0604020202020204" pitchFamily="34" charset="0"/>
              <a:buNone/>
            </a:pPr>
            <a:endParaRPr lang="cs-CZ" altLang="cs-CZ" sz="1800" dirty="0"/>
          </a:p>
        </p:txBody>
      </p:sp>
      <p:sp>
        <p:nvSpPr>
          <p:cNvPr id="4" name="Zástupný symbol pro číslo snímku 3">
            <a:extLst>
              <a:ext uri="{FF2B5EF4-FFF2-40B4-BE49-F238E27FC236}">
                <a16:creationId xmlns:a16="http://schemas.microsoft.com/office/drawing/2014/main" id="{AFE9C01B-7310-46A2-A79D-68B9C298E8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E9BF1-3143-4A88-9417-41A0E8910C4C}"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603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B5416E75-EE47-42AF-BE8F-488FC78B339D}"/>
              </a:ext>
            </a:extLst>
          </p:cNvPr>
          <p:cNvSpPr>
            <a:spLocks noGrp="1" noChangeArrowheads="1"/>
          </p:cNvSpPr>
          <p:nvPr>
            <p:ph type="title"/>
          </p:nvPr>
        </p:nvSpPr>
        <p:spPr/>
        <p:txBody>
          <a:bodyPr/>
          <a:lstStyle/>
          <a:p>
            <a:pPr algn="l"/>
            <a:r>
              <a:rPr lang="cs-CZ" altLang="cs-CZ" sz="2800" b="1" dirty="0"/>
              <a:t>Úklid</a:t>
            </a:r>
          </a:p>
        </p:txBody>
      </p:sp>
      <p:sp>
        <p:nvSpPr>
          <p:cNvPr id="3" name="Zástupný obsah 2">
            <a:extLst>
              <a:ext uri="{FF2B5EF4-FFF2-40B4-BE49-F238E27FC236}">
                <a16:creationId xmlns:a16="http://schemas.microsoft.com/office/drawing/2014/main" id="{F8195429-7282-44DB-9484-23AA5A27DAE2}"/>
              </a:ext>
            </a:extLst>
          </p:cNvPr>
          <p:cNvSpPr>
            <a:spLocks noGrp="1"/>
          </p:cNvSpPr>
          <p:nvPr>
            <p:ph idx="1"/>
          </p:nvPr>
        </p:nvSpPr>
        <p:spPr>
          <a:xfrm>
            <a:off x="457200" y="1200150"/>
            <a:ext cx="7570788" cy="3394075"/>
          </a:xfrm>
        </p:spPr>
        <p:txBody>
          <a:bodyPr>
            <a:normAutofit/>
          </a:bodyPr>
          <a:lstStyle/>
          <a:p>
            <a:pPr marL="0" indent="0" algn="just">
              <a:lnSpc>
                <a:spcPct val="107000"/>
              </a:lnSpc>
              <a:spcAft>
                <a:spcPts val="800"/>
              </a:spcAft>
              <a:buFont typeface="Arial" panose="020B0604020202020204" pitchFamily="34" charset="0"/>
              <a:buNone/>
              <a:defRPr/>
            </a:pPr>
            <a:r>
              <a:rPr lang="cs-CZ" sz="1800" b="1" dirty="0">
                <a:ea typeface="Calibri" panose="020F0502020204030204" pitchFamily="34" charset="0"/>
                <a:cs typeface="Times New Roman" panose="02020603050405020304" pitchFamily="18" charset="0"/>
              </a:rPr>
              <a:t>2. Zaručená hrubá mzda úklidového pracovníka 40 %</a:t>
            </a:r>
          </a:p>
          <a:p>
            <a:pPr marL="0" indent="0" algn="just">
              <a:lnSpc>
                <a:spcPct val="107000"/>
              </a:lnSpc>
              <a:spcAft>
                <a:spcPts val="800"/>
              </a:spcAft>
              <a:buFont typeface="Arial" panose="020B0604020202020204" pitchFamily="34" charset="0"/>
              <a:buNone/>
              <a:defRPr/>
            </a:pPr>
            <a:r>
              <a:rPr lang="cs-CZ" sz="1800" dirty="0">
                <a:ea typeface="Calibri" panose="020F0502020204030204" pitchFamily="34" charset="0"/>
                <a:cs typeface="Times New Roman" panose="02020603050405020304" pitchFamily="18" charset="0"/>
              </a:rPr>
              <a:t>Hodnoceno bylo od min. finanční částky 100 Kč do max. finanční částky 150 Kč. V případě nabídky vyšší hodnoty než 150,00 Kč, bylo přiděleno 100 bodů (tj. maximum možného pro předmětné HK). Za každých 0,50 haléřů 1 bod. </a:t>
            </a:r>
          </a:p>
          <a:p>
            <a:pPr marL="0" indent="0" algn="just">
              <a:lnSpc>
                <a:spcPct val="107000"/>
              </a:lnSpc>
              <a:spcAft>
                <a:spcPts val="800"/>
              </a:spcAft>
              <a:buFont typeface="Arial" panose="020B0604020202020204" pitchFamily="34" charset="0"/>
              <a:buNone/>
              <a:defRPr/>
            </a:pPr>
            <a:r>
              <a:rPr lang="cs-CZ" sz="1800" dirty="0">
                <a:ea typeface="Calibri" panose="020F0502020204030204" pitchFamily="34" charset="0"/>
                <a:cs typeface="Times New Roman" panose="02020603050405020304" pitchFamily="18" charset="0"/>
              </a:rPr>
              <a:t>	100,00 Kč = 0 bodů, 100,50 Kč = 1 bod, 101,00 Kč = 2 body,</a:t>
            </a:r>
          </a:p>
          <a:p>
            <a:pPr marL="0" indent="0" algn="just">
              <a:lnSpc>
                <a:spcPct val="107000"/>
              </a:lnSpc>
              <a:spcAft>
                <a:spcPts val="800"/>
              </a:spcAft>
              <a:buFont typeface="Arial" panose="020B0604020202020204" pitchFamily="34" charset="0"/>
              <a:buNone/>
              <a:defRPr/>
            </a:pPr>
            <a:r>
              <a:rPr lang="cs-CZ" sz="1800" dirty="0">
                <a:ea typeface="Calibri" panose="020F0502020204030204" pitchFamily="34" charset="0"/>
                <a:cs typeface="Times New Roman" panose="02020603050405020304" pitchFamily="18" charset="0"/>
              </a:rPr>
              <a:t>	101,50 Kč = 3 body, až 150,00 Kč = 100 bodů.</a:t>
            </a:r>
          </a:p>
          <a:p>
            <a:pPr marL="0" indent="0">
              <a:lnSpc>
                <a:spcPct val="107000"/>
              </a:lnSpc>
              <a:spcAft>
                <a:spcPts val="800"/>
              </a:spcAft>
              <a:buFont typeface="Arial" panose="020B0604020202020204" pitchFamily="34" charset="0"/>
              <a:buNone/>
              <a:defRPr/>
            </a:pPr>
            <a:r>
              <a:rPr lang="cs-CZ" sz="1800" dirty="0">
                <a:ea typeface="Calibri" panose="020F0502020204030204" pitchFamily="34" charset="0"/>
                <a:cs typeface="Times New Roman" panose="02020603050405020304" pitchFamily="18" charset="0"/>
              </a:rPr>
              <a:t>Rozpětí nabízených mezd v nabídkách (hodinová hrubá mzda úklidového pracovníka): 100 až 180; vítěz 150</a:t>
            </a:r>
          </a:p>
          <a:p>
            <a:pPr>
              <a:defRPr/>
            </a:pPr>
            <a:endParaRPr lang="cs-CZ" dirty="0"/>
          </a:p>
        </p:txBody>
      </p:sp>
      <p:sp>
        <p:nvSpPr>
          <p:cNvPr id="4" name="Zástupný symbol pro číslo snímku 3">
            <a:extLst>
              <a:ext uri="{FF2B5EF4-FFF2-40B4-BE49-F238E27FC236}">
                <a16:creationId xmlns:a16="http://schemas.microsoft.com/office/drawing/2014/main" id="{038E41C3-580C-44BC-94E2-100077B072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C77E1-1D40-4DD4-8ACE-F5D16B6F05D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8549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a:extLst>
              <a:ext uri="{FF2B5EF4-FFF2-40B4-BE49-F238E27FC236}">
                <a16:creationId xmlns:a16="http://schemas.microsoft.com/office/drawing/2014/main" id="{2FB8B088-CE5B-4594-AD39-3CEA6A03BED7}"/>
              </a:ext>
            </a:extLst>
          </p:cNvPr>
          <p:cNvSpPr>
            <a:spLocks noGrp="1" noChangeArrowheads="1"/>
          </p:cNvSpPr>
          <p:nvPr>
            <p:ph type="title"/>
          </p:nvPr>
        </p:nvSpPr>
        <p:spPr/>
        <p:txBody>
          <a:bodyPr/>
          <a:lstStyle/>
          <a:p>
            <a:pPr algn="l"/>
            <a:r>
              <a:rPr lang="cs-CZ" altLang="cs-CZ" sz="2800" b="1" dirty="0"/>
              <a:t>Úklid</a:t>
            </a:r>
          </a:p>
        </p:txBody>
      </p:sp>
      <p:sp>
        <p:nvSpPr>
          <p:cNvPr id="3" name="Zástupný obsah 2">
            <a:extLst>
              <a:ext uri="{FF2B5EF4-FFF2-40B4-BE49-F238E27FC236}">
                <a16:creationId xmlns:a16="http://schemas.microsoft.com/office/drawing/2014/main" id="{42493723-E238-4734-9CD9-0BA510AFCCFE}"/>
              </a:ext>
            </a:extLst>
          </p:cNvPr>
          <p:cNvSpPr>
            <a:spLocks noGrp="1"/>
          </p:cNvSpPr>
          <p:nvPr>
            <p:ph idx="1"/>
          </p:nvPr>
        </p:nvSpPr>
        <p:spPr>
          <a:xfrm>
            <a:off x="434975" y="1200150"/>
            <a:ext cx="7666038" cy="3394075"/>
          </a:xfrm>
        </p:spPr>
        <p:txBody>
          <a:bodyPr>
            <a:normAutofit fontScale="92500" lnSpcReduction="20000"/>
          </a:bodyPr>
          <a:lstStyle/>
          <a:p>
            <a:pPr marL="0" indent="0">
              <a:lnSpc>
                <a:spcPct val="107000"/>
              </a:lnSpc>
              <a:spcAft>
                <a:spcPts val="800"/>
              </a:spcAft>
              <a:buFont typeface="Arial" panose="020B0604020202020204" pitchFamily="34" charset="0"/>
              <a:buNone/>
              <a:defRPr/>
            </a:pPr>
            <a:r>
              <a:rPr lang="cs-CZ" sz="1800" b="1" dirty="0">
                <a:ea typeface="Calibri" panose="020F0502020204030204" pitchFamily="34" charset="0"/>
                <a:cs typeface="Times New Roman" panose="02020603050405020304" pitchFamily="18" charset="0"/>
              </a:rPr>
              <a:t>3. Spokojenost objednatelů s členy realizačního týmu 20 % </a:t>
            </a:r>
          </a:p>
          <a:p>
            <a:pPr>
              <a:lnSpc>
                <a:spcPct val="107000"/>
              </a:lnSpc>
              <a:spcAft>
                <a:spcPts val="800"/>
              </a:spcAft>
              <a:defRPr/>
            </a:pPr>
            <a:r>
              <a:rPr lang="cs-CZ" sz="1800" dirty="0">
                <a:ea typeface="Calibri" panose="020F0502020204030204" pitchFamily="34" charset="0"/>
                <a:cs typeface="Times New Roman" panose="02020603050405020304" pitchFamily="18" charset="0"/>
              </a:rPr>
              <a:t>Spokojenost objednatelů s členy realizačního týmu má garantovat schopnost dodavatele realizovat plnění této veřejné zakázky včas a v maximální možné kvalitě.</a:t>
            </a:r>
          </a:p>
          <a:p>
            <a:pPr>
              <a:lnSpc>
                <a:spcPct val="107000"/>
              </a:lnSpc>
              <a:spcAft>
                <a:spcPts val="800"/>
              </a:spcAft>
              <a:defRPr/>
            </a:pPr>
            <a:r>
              <a:rPr lang="cs-CZ" sz="1800" dirty="0">
                <a:ea typeface="Calibri" panose="020F0502020204030204" pitchFamily="34" charset="0"/>
                <a:cs typeface="Times New Roman" panose="02020603050405020304" pitchFamily="18" charset="0"/>
              </a:rPr>
              <a:t>Počet bodů za vyplněný a potvrzený (podepsaný) dotazník spokojenosti, byl tvořen aritmetickým průměrem bodů. Za každý vyplněný dotazník max. 10 bodů.</a:t>
            </a:r>
          </a:p>
          <a:p>
            <a:pPr>
              <a:lnSpc>
                <a:spcPct val="107000"/>
              </a:lnSpc>
              <a:spcAft>
                <a:spcPts val="800"/>
              </a:spcAft>
              <a:defRPr/>
            </a:pPr>
            <a:r>
              <a:rPr lang="cs-CZ" sz="1800" dirty="0">
                <a:ea typeface="Calibri" panose="020F0502020204030204" pitchFamily="34" charset="0"/>
                <a:cs typeface="Times New Roman" panose="02020603050405020304" pitchFamily="18" charset="0"/>
              </a:rPr>
              <a:t>Hodnocení se vztahovalo k osobě „Manažera týmu“ a k dvěma dalším členům týmu „člen týmu 1“ a „člen týmu 2“. Manažer týmu získával body za max. 3 zkušenosti, člen týmu 1 za max. 1 zkušenost a člen týmu 2 za max. 1 zkušenost.</a:t>
            </a:r>
          </a:p>
          <a:p>
            <a:pPr>
              <a:lnSpc>
                <a:spcPct val="107000"/>
              </a:lnSpc>
              <a:spcAft>
                <a:spcPts val="800"/>
              </a:spcAft>
              <a:defRPr/>
            </a:pPr>
            <a:r>
              <a:rPr lang="cs-CZ" sz="1800" dirty="0">
                <a:ea typeface="Calibri" panose="020F0502020204030204" pitchFamily="34" charset="0"/>
                <a:cs typeface="Times New Roman" panose="02020603050405020304" pitchFamily="18" charset="0"/>
              </a:rPr>
              <a:t>Pluralita objednatelů - každou uznatelnou zkušenost musel potvrdit jiný objednatel</a:t>
            </a:r>
          </a:p>
          <a:p>
            <a:pPr>
              <a:lnSpc>
                <a:spcPct val="107000"/>
              </a:lnSpc>
              <a:spcAft>
                <a:spcPts val="800"/>
              </a:spcAft>
              <a:defRPr/>
            </a:pPr>
            <a:endParaRPr lang="cs-CZ" sz="1800" dirty="0">
              <a:ea typeface="Calibri" panose="020F0502020204030204" pitchFamily="34" charset="0"/>
              <a:cs typeface="Times New Roman" panose="02020603050405020304" pitchFamily="18" charset="0"/>
            </a:endParaRPr>
          </a:p>
          <a:p>
            <a:pPr>
              <a:lnSpc>
                <a:spcPct val="107000"/>
              </a:lnSpc>
              <a:spcAft>
                <a:spcPts val="800"/>
              </a:spcAft>
              <a:defRPr/>
            </a:pPr>
            <a:endParaRPr lang="cs-CZ" sz="1800" dirty="0">
              <a:ea typeface="Calibri" panose="020F0502020204030204" pitchFamily="34" charset="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7ADC423-A070-4BAA-9125-FE1CF5D472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57E06-73BC-4C9E-8464-AA83A9B552D0}"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5541" name="Rectangle 1">
            <a:extLst>
              <a:ext uri="{FF2B5EF4-FFF2-40B4-BE49-F238E27FC236}">
                <a16:creationId xmlns:a16="http://schemas.microsoft.com/office/drawing/2014/main" id="{D69CD1F9-E5C9-4DC9-ACE5-33BD382179F2}"/>
              </a:ext>
            </a:extLst>
          </p:cNvPr>
          <p:cNvSpPr>
            <a:spLocks noChangeArrowheads="1"/>
          </p:cNvSpPr>
          <p:nvPr/>
        </p:nvSpPr>
        <p:spPr bwMode="auto">
          <a:xfrm>
            <a:off x="457200" y="2930525"/>
            <a:ext cx="8251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2090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63BFD-2B62-4287-87F9-03CC2301FB3E}"/>
              </a:ext>
            </a:extLst>
          </p:cNvPr>
          <p:cNvSpPr>
            <a:spLocks noGrp="1"/>
          </p:cNvSpPr>
          <p:nvPr>
            <p:ph type="title"/>
          </p:nvPr>
        </p:nvSpPr>
        <p:spPr>
          <a:xfrm>
            <a:off x="457200" y="206375"/>
            <a:ext cx="8229600" cy="493713"/>
          </a:xfrm>
        </p:spPr>
        <p:txBody>
          <a:bodyPr>
            <a:noAutofit/>
          </a:bodyPr>
          <a:lstStyle/>
          <a:p>
            <a:pPr algn="l">
              <a:defRPr/>
            </a:pPr>
            <a:r>
              <a:rPr lang="cs-CZ" sz="2800" b="1" dirty="0"/>
              <a:t>Úklid</a:t>
            </a:r>
          </a:p>
        </p:txBody>
      </p:sp>
      <p:sp>
        <p:nvSpPr>
          <p:cNvPr id="66563" name="Zástupný obsah 2">
            <a:extLst>
              <a:ext uri="{FF2B5EF4-FFF2-40B4-BE49-F238E27FC236}">
                <a16:creationId xmlns:a16="http://schemas.microsoft.com/office/drawing/2014/main" id="{FFFA3B65-36F7-4152-982E-28B0DA4403DB}"/>
              </a:ext>
            </a:extLst>
          </p:cNvPr>
          <p:cNvSpPr>
            <a:spLocks noGrp="1" noChangeArrowheads="1"/>
          </p:cNvSpPr>
          <p:nvPr>
            <p:ph idx="1"/>
          </p:nvPr>
        </p:nvSpPr>
        <p:spPr>
          <a:xfrm>
            <a:off x="457200" y="842963"/>
            <a:ext cx="7458075" cy="3751262"/>
          </a:xfrm>
        </p:spPr>
        <p:txBody>
          <a:bodyPr/>
          <a:lstStyle/>
          <a:p>
            <a:pPr marL="0" indent="0">
              <a:buFont typeface="Arial" panose="020B0604020202020204" pitchFamily="34" charset="0"/>
              <a:buNone/>
            </a:pPr>
            <a:r>
              <a:rPr lang="cs-CZ" altLang="cs-CZ" sz="1100"/>
              <a:t>Bodovací škála:</a:t>
            </a:r>
          </a:p>
          <a:p>
            <a:pPr marL="0" indent="0">
              <a:buFont typeface="Arial" panose="020B0604020202020204" pitchFamily="34" charset="0"/>
              <a:buNone/>
            </a:pPr>
            <a:r>
              <a:rPr lang="cs-CZ" altLang="cs-CZ" sz="900" b="1"/>
              <a:t>10</a:t>
            </a:r>
            <a:r>
              <a:rPr lang="cs-CZ" altLang="cs-CZ" sz="900"/>
              <a:t> - </a:t>
            </a:r>
            <a:r>
              <a:rPr lang="cs-CZ" altLang="cs-CZ" sz="900">
                <a:cs typeface="Calibri" panose="020F0502020204030204" pitchFamily="34" charset="0"/>
              </a:rPr>
              <a:t>Objednatel byl ve sledovaném aspektu činnosti osoby MT </a:t>
            </a:r>
            <a:r>
              <a:rPr lang="cs-CZ" altLang="cs-CZ" sz="900" b="1">
                <a:cs typeface="Calibri" panose="020F0502020204030204" pitchFamily="34" charset="0"/>
              </a:rPr>
              <a:t>maximálně spokojen.</a:t>
            </a:r>
          </a:p>
          <a:p>
            <a:pPr marL="0" indent="0">
              <a:buFont typeface="Arial" panose="020B0604020202020204" pitchFamily="34" charset="0"/>
              <a:buNone/>
            </a:pPr>
            <a:r>
              <a:rPr lang="cs-CZ" altLang="cs-CZ" sz="900" b="1">
                <a:cs typeface="Calibri" panose="020F0502020204030204" pitchFamily="34" charset="0"/>
              </a:rPr>
              <a:t>8 - </a:t>
            </a:r>
            <a:r>
              <a:rPr lang="cs-CZ" altLang="cs-CZ" sz="900">
                <a:cs typeface="Calibri" panose="020F0502020204030204" pitchFamily="34" charset="0"/>
              </a:rPr>
              <a:t>Objednatel byl ve sledovaném aspektu činnosti osoby MT </a:t>
            </a:r>
            <a:r>
              <a:rPr lang="cs-CZ" altLang="cs-CZ" sz="900" b="1">
                <a:cs typeface="Calibri" panose="020F0502020204030204" pitchFamily="34" charset="0"/>
              </a:rPr>
              <a:t>spokojen s výhradami.</a:t>
            </a:r>
          </a:p>
          <a:p>
            <a:pPr marL="0" indent="0">
              <a:buFont typeface="Arial" panose="020B0604020202020204" pitchFamily="34" charset="0"/>
              <a:buNone/>
            </a:pPr>
            <a:r>
              <a:rPr lang="cs-CZ" altLang="cs-CZ" sz="900" b="1">
                <a:cs typeface="Calibri" panose="020F0502020204030204" pitchFamily="34" charset="0"/>
              </a:rPr>
              <a:t>6 - </a:t>
            </a:r>
            <a:r>
              <a:rPr lang="cs-CZ" altLang="cs-CZ" sz="900">
                <a:cs typeface="Calibri" panose="020F0502020204030204" pitchFamily="34" charset="0"/>
              </a:rPr>
              <a:t>Objednatel nebyl ve sledovaném aspektu činnosti osoby MT </a:t>
            </a:r>
            <a:r>
              <a:rPr lang="cs-CZ" altLang="cs-CZ" sz="900" b="1">
                <a:cs typeface="Calibri" panose="020F0502020204030204" pitchFamily="34" charset="0"/>
              </a:rPr>
              <a:t>ani spokojen, ale ani nespokojen, příp. nedovede (z jakéhokoli důvodu) uvést, zda spokojen    byl či nikoli. </a:t>
            </a:r>
          </a:p>
          <a:p>
            <a:pPr marL="0" indent="0">
              <a:buFont typeface="Arial" panose="020B0604020202020204" pitchFamily="34" charset="0"/>
              <a:buNone/>
            </a:pPr>
            <a:r>
              <a:rPr lang="cs-CZ" altLang="cs-CZ" sz="900" b="1">
                <a:cs typeface="Calibri" panose="020F0502020204030204" pitchFamily="34" charset="0"/>
              </a:rPr>
              <a:t>1 - </a:t>
            </a:r>
            <a:r>
              <a:rPr lang="cs-CZ" altLang="cs-CZ" sz="900">
                <a:cs typeface="Calibri" panose="020F0502020204030204" pitchFamily="34" charset="0"/>
              </a:rPr>
              <a:t>Objednatel byl ve sledovaném aspektu činnosti osoby MT </a:t>
            </a:r>
            <a:r>
              <a:rPr lang="cs-CZ" altLang="cs-CZ" sz="900" b="1">
                <a:cs typeface="Calibri" panose="020F0502020204030204" pitchFamily="34" charset="0"/>
              </a:rPr>
              <a:t>nespokojen.</a:t>
            </a:r>
          </a:p>
          <a:p>
            <a:pPr marL="0" indent="0">
              <a:buFont typeface="Arial" panose="020B0604020202020204" pitchFamily="34" charset="0"/>
              <a:buNone/>
            </a:pPr>
            <a:endParaRPr lang="cs-CZ" altLang="cs-CZ" sz="800" b="1">
              <a:latin typeface="Calibri Light" panose="020F0302020204030204" pitchFamily="34" charset="0"/>
              <a:cs typeface="Calibri" panose="020F0502020204030204" pitchFamily="34" charset="0"/>
            </a:endParaRPr>
          </a:p>
          <a:p>
            <a:pPr marL="0" indent="0">
              <a:buFont typeface="Arial" panose="020B0604020202020204" pitchFamily="34" charset="0"/>
              <a:buNone/>
            </a:pPr>
            <a:endParaRPr lang="cs-CZ" altLang="cs-CZ" sz="800" b="1">
              <a:latin typeface="Calibri Light" panose="020F0302020204030204" pitchFamily="34" charset="0"/>
              <a:cs typeface="Calibri" panose="020F0502020204030204" pitchFamily="34" charset="0"/>
            </a:endParaRPr>
          </a:p>
          <a:p>
            <a:pPr marL="0" indent="0">
              <a:buFont typeface="Arial" panose="020B0604020202020204" pitchFamily="34" charset="0"/>
              <a:buNone/>
            </a:pPr>
            <a:endParaRPr lang="cs-CZ" altLang="cs-CZ" sz="800" b="1">
              <a:latin typeface="Calibri Light" panose="020F0302020204030204" pitchFamily="34" charset="0"/>
              <a:cs typeface="Calibri" panose="020F0502020204030204" pitchFamily="34" charset="0"/>
            </a:endParaRPr>
          </a:p>
        </p:txBody>
      </p:sp>
      <p:sp>
        <p:nvSpPr>
          <p:cNvPr id="4" name="Zástupný symbol pro číslo snímku 3">
            <a:extLst>
              <a:ext uri="{FF2B5EF4-FFF2-40B4-BE49-F238E27FC236}">
                <a16:creationId xmlns:a16="http://schemas.microsoft.com/office/drawing/2014/main" id="{243FDA82-3247-4982-8794-1D64FAB16C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34184-EC36-4306-9DA9-E63736601E9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6565" name="Rectangle 1">
            <a:extLst>
              <a:ext uri="{FF2B5EF4-FFF2-40B4-BE49-F238E27FC236}">
                <a16:creationId xmlns:a16="http://schemas.microsoft.com/office/drawing/2014/main" id="{6A7C8F22-34FC-46AF-B92C-2126DDEB03B5}"/>
              </a:ext>
            </a:extLst>
          </p:cNvPr>
          <p:cNvSpPr>
            <a:spLocks noChangeArrowheads="1"/>
          </p:cNvSpPr>
          <p:nvPr/>
        </p:nvSpPr>
        <p:spPr bwMode="auto">
          <a:xfrm>
            <a:off x="788988" y="2463800"/>
            <a:ext cx="864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8" name="Tabulka 7">
            <a:extLst>
              <a:ext uri="{FF2B5EF4-FFF2-40B4-BE49-F238E27FC236}">
                <a16:creationId xmlns:a16="http://schemas.microsoft.com/office/drawing/2014/main" id="{114D7FE9-47AD-44CC-959E-B1171B4AFCC7}"/>
              </a:ext>
            </a:extLst>
          </p:cNvPr>
          <p:cNvGraphicFramePr>
            <a:graphicFrameLocks noGrp="1"/>
          </p:cNvGraphicFramePr>
          <p:nvPr/>
        </p:nvGraphicFramePr>
        <p:xfrm>
          <a:off x="436563" y="1933575"/>
          <a:ext cx="8229600" cy="2714628"/>
        </p:xfrm>
        <a:graphic>
          <a:graphicData uri="http://schemas.openxmlformats.org/drawingml/2006/table">
            <a:tbl>
              <a:tblPr firstRow="1" firstCol="1" bandRow="1">
                <a:tableStyleId>{5C22544A-7EE6-4342-B048-85BDC9FD1C3A}</a:tableStyleId>
              </a:tblPr>
              <a:tblGrid>
                <a:gridCol w="901964">
                  <a:extLst>
                    <a:ext uri="{9D8B030D-6E8A-4147-A177-3AD203B41FA5}">
                      <a16:colId xmlns:a16="http://schemas.microsoft.com/office/drawing/2014/main" val="20000"/>
                    </a:ext>
                  </a:extLst>
                </a:gridCol>
                <a:gridCol w="7327636">
                  <a:extLst>
                    <a:ext uri="{9D8B030D-6E8A-4147-A177-3AD203B41FA5}">
                      <a16:colId xmlns:a16="http://schemas.microsoft.com/office/drawing/2014/main" val="20001"/>
                    </a:ext>
                  </a:extLst>
                </a:gridCol>
              </a:tblGrid>
              <a:tr h="452438">
                <a:tc>
                  <a:txBody>
                    <a:bodyPr/>
                    <a:lstStyle/>
                    <a:p>
                      <a:pPr algn="ctr">
                        <a:lnSpc>
                          <a:spcPct val="107000"/>
                        </a:lnSpc>
                        <a:spcAft>
                          <a:spcPts val="800"/>
                        </a:spcAft>
                      </a:pPr>
                      <a:r>
                        <a:rPr lang="cs-CZ" sz="1100" dirty="0">
                          <a:effectLst/>
                        </a:rPr>
                        <a:t>1</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b="0" dirty="0">
                          <a:solidFill>
                            <a:schemeClr val="tx1"/>
                          </a:solidFill>
                          <a:effectLst/>
                        </a:rPr>
                        <a:t>Řízení kvality</a:t>
                      </a:r>
                    </a:p>
                    <a:p>
                      <a:pPr>
                        <a:lnSpc>
                          <a:spcPct val="107000"/>
                        </a:lnSpc>
                        <a:spcAft>
                          <a:spcPts val="800"/>
                        </a:spcAft>
                      </a:pPr>
                      <a:r>
                        <a:rPr lang="cs-CZ" sz="1100" b="0" dirty="0">
                          <a:solidFill>
                            <a:schemeClr val="tx1"/>
                          </a:solidFill>
                          <a:effectLst/>
                        </a:rPr>
                        <a:t>Schopnost řízení koordinace předmětu plnění, aby bylo dosaženo maximální kvality.</a:t>
                      </a:r>
                      <a:endParaRPr lang="cs-CZ"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r h="452438">
                <a:tc>
                  <a:txBody>
                    <a:bodyPr/>
                    <a:lstStyle/>
                    <a:p>
                      <a:pPr algn="ctr">
                        <a:lnSpc>
                          <a:spcPct val="107000"/>
                        </a:lnSpc>
                        <a:spcAft>
                          <a:spcPts val="800"/>
                        </a:spcAft>
                      </a:pPr>
                      <a:r>
                        <a:rPr lang="cs-CZ" sz="11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dirty="0">
                          <a:effectLst/>
                        </a:rPr>
                        <a:t>Řízení realizačního týmu</a:t>
                      </a:r>
                    </a:p>
                    <a:p>
                      <a:pPr>
                        <a:lnSpc>
                          <a:spcPct val="107000"/>
                        </a:lnSpc>
                        <a:spcAft>
                          <a:spcPts val="800"/>
                        </a:spcAft>
                      </a:pPr>
                      <a:r>
                        <a:rPr lang="cs-CZ" sz="1100" dirty="0">
                          <a:effectLst/>
                        </a:rPr>
                        <a:t>Schopnost odborně řídit osoby podílející se na předmětu plnění.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2438">
                <a:tc>
                  <a:txBody>
                    <a:bodyPr/>
                    <a:lstStyle/>
                    <a:p>
                      <a:pPr algn="ctr">
                        <a:lnSpc>
                          <a:spcPct val="107000"/>
                        </a:lnSpc>
                        <a:spcAft>
                          <a:spcPts val="800"/>
                        </a:spcAft>
                      </a:pPr>
                      <a:r>
                        <a:rPr lang="cs-CZ" sz="1100">
                          <a:effectLst/>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a:effectLst/>
                        </a:rPr>
                        <a:t>Řízení času</a:t>
                      </a:r>
                    </a:p>
                    <a:p>
                      <a:pPr>
                        <a:lnSpc>
                          <a:spcPct val="107000"/>
                        </a:lnSpc>
                        <a:spcAft>
                          <a:spcPts val="800"/>
                        </a:spcAft>
                      </a:pPr>
                      <a:r>
                        <a:rPr lang="cs-CZ" sz="1100">
                          <a:effectLst/>
                        </a:rPr>
                        <a:t>Schopnost řízení služeb dle předmětu plnění tak, aby byly provedeny včas.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2438">
                <a:tc>
                  <a:txBody>
                    <a:bodyPr/>
                    <a:lstStyle/>
                    <a:p>
                      <a:pPr algn="ctr">
                        <a:lnSpc>
                          <a:spcPct val="107000"/>
                        </a:lnSpc>
                        <a:spcAft>
                          <a:spcPts val="800"/>
                        </a:spcAft>
                      </a:pPr>
                      <a:r>
                        <a:rPr lang="cs-CZ" sz="1100">
                          <a:effectLst/>
                        </a:rPr>
                        <a:t>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a:effectLst/>
                        </a:rPr>
                        <a:t>Komunikace s objednatelem</a:t>
                      </a:r>
                    </a:p>
                    <a:p>
                      <a:pPr>
                        <a:lnSpc>
                          <a:spcPct val="107000"/>
                        </a:lnSpc>
                        <a:spcAft>
                          <a:spcPts val="800"/>
                        </a:spcAft>
                      </a:pPr>
                      <a:r>
                        <a:rPr lang="cs-CZ" sz="1100">
                          <a:effectLst/>
                        </a:rPr>
                        <a:t>Schopnost stručné, výstižné a pochopitelné komunikace vůči objednateli.</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52438">
                <a:tc>
                  <a:txBody>
                    <a:bodyPr/>
                    <a:lstStyle/>
                    <a:p>
                      <a:pPr algn="ctr">
                        <a:lnSpc>
                          <a:spcPct val="107000"/>
                        </a:lnSpc>
                        <a:spcAft>
                          <a:spcPts val="800"/>
                        </a:spcAft>
                      </a:pPr>
                      <a:r>
                        <a:rPr lang="cs-CZ" sz="1100">
                          <a:effectLst/>
                        </a:rPr>
                        <a:t>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cs-CZ" sz="1100">
                          <a:effectLst/>
                        </a:rPr>
                        <a:t>Proaktivní přístup</a:t>
                      </a:r>
                    </a:p>
                    <a:p>
                      <a:pPr>
                        <a:lnSpc>
                          <a:spcPct val="107000"/>
                        </a:lnSpc>
                        <a:spcAft>
                          <a:spcPts val="800"/>
                        </a:spcAft>
                      </a:pPr>
                      <a:r>
                        <a:rPr lang="cs-CZ" sz="1100">
                          <a:effectLst/>
                        </a:rPr>
                        <a:t>Schopnost aktivního a rychlého řešení návrhů postupů a situací.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52438">
                <a:tc>
                  <a:txBody>
                    <a:bodyPr/>
                    <a:lstStyle/>
                    <a:p>
                      <a:pPr algn="ctr">
                        <a:lnSpc>
                          <a:spcPct val="107000"/>
                        </a:lnSpc>
                        <a:spcAft>
                          <a:spcPts val="800"/>
                        </a:spcAft>
                      </a:pPr>
                      <a:r>
                        <a:rPr lang="cs-CZ" sz="1100">
                          <a:effectLst/>
                        </a:rPr>
                        <a:t>6</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cs-CZ" sz="1100" dirty="0">
                          <a:effectLst/>
                        </a:rPr>
                        <a:t>Přístup k řešení nedostatků a reklamací úklidu</a:t>
                      </a:r>
                    </a:p>
                    <a:p>
                      <a:pPr>
                        <a:lnSpc>
                          <a:spcPct val="107000"/>
                        </a:lnSpc>
                        <a:spcAft>
                          <a:spcPts val="800"/>
                        </a:spcAft>
                      </a:pPr>
                      <a:r>
                        <a:rPr lang="cs-CZ" sz="1100" dirty="0">
                          <a:effectLst/>
                        </a:rPr>
                        <a:t>Reakce na upozornění objednatele na nedostatky úklidu a řešení reklamací úklidu</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66589" name="Rectangle 2">
            <a:extLst>
              <a:ext uri="{FF2B5EF4-FFF2-40B4-BE49-F238E27FC236}">
                <a16:creationId xmlns:a16="http://schemas.microsoft.com/office/drawing/2014/main" id="{8700EE75-8A27-4849-961A-F71CBC341D2A}"/>
              </a:ext>
            </a:extLst>
          </p:cNvPr>
          <p:cNvSpPr>
            <a:spLocks noChangeArrowheads="1"/>
          </p:cNvSpPr>
          <p:nvPr/>
        </p:nvSpPr>
        <p:spPr bwMode="auto">
          <a:xfrm>
            <a:off x="436563" y="1878013"/>
            <a:ext cx="1857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1502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a:extLst>
              <a:ext uri="{FF2B5EF4-FFF2-40B4-BE49-F238E27FC236}">
                <a16:creationId xmlns:a16="http://schemas.microsoft.com/office/drawing/2014/main" id="{FB721C6C-BC6F-44AD-BDEF-91A7BC7B8FF2}"/>
              </a:ext>
            </a:extLst>
          </p:cNvPr>
          <p:cNvSpPr>
            <a:spLocks noGrp="1" noChangeArrowheads="1"/>
          </p:cNvSpPr>
          <p:nvPr>
            <p:ph type="title"/>
          </p:nvPr>
        </p:nvSpPr>
        <p:spPr/>
        <p:txBody>
          <a:bodyPr/>
          <a:lstStyle/>
          <a:p>
            <a:pPr algn="l"/>
            <a:r>
              <a:rPr lang="cs-CZ" altLang="cs-CZ" sz="2800" b="1"/>
              <a:t>Úklid</a:t>
            </a:r>
          </a:p>
        </p:txBody>
      </p:sp>
      <p:sp>
        <p:nvSpPr>
          <p:cNvPr id="4" name="Zástupný symbol pro číslo snímku 3">
            <a:extLst>
              <a:ext uri="{FF2B5EF4-FFF2-40B4-BE49-F238E27FC236}">
                <a16:creationId xmlns:a16="http://schemas.microsoft.com/office/drawing/2014/main" id="{34D11F04-C9F8-4F90-AD67-2DD99F9B1D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0B6FD-B35D-4045-8A27-C8A0E15D24A1}"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obsah 6">
            <a:extLst>
              <a:ext uri="{FF2B5EF4-FFF2-40B4-BE49-F238E27FC236}">
                <a16:creationId xmlns:a16="http://schemas.microsoft.com/office/drawing/2014/main" id="{F96E7187-4D7C-4C42-825A-B7A6BBC7B07A}"/>
              </a:ext>
            </a:extLst>
          </p:cNvPr>
          <p:cNvSpPr>
            <a:spLocks noGrp="1"/>
          </p:cNvSpPr>
          <p:nvPr>
            <p:ph idx="1"/>
          </p:nvPr>
        </p:nvSpPr>
        <p:spPr>
          <a:xfrm>
            <a:off x="457200" y="1200150"/>
            <a:ext cx="7715250" cy="3394075"/>
          </a:xfrm>
        </p:spPr>
        <p:txBody>
          <a:bodyPr>
            <a:normAutofit fontScale="92500" lnSpcReduction="20000"/>
          </a:bodyPr>
          <a:lstStyle/>
          <a:p>
            <a:pPr>
              <a:lnSpc>
                <a:spcPct val="107000"/>
              </a:lnSpc>
              <a:spcAft>
                <a:spcPts val="800"/>
              </a:spcAft>
              <a:defRPr/>
            </a:pPr>
            <a:r>
              <a:rPr lang="cs-CZ" sz="1800" dirty="0">
                <a:ea typeface="Calibri" panose="020F0502020204030204" pitchFamily="34" charset="0"/>
                <a:cs typeface="Times New Roman" panose="02020603050405020304" pitchFamily="18" charset="0"/>
              </a:rPr>
              <a:t>Všichni účastníci v tomto HK získali body. </a:t>
            </a:r>
          </a:p>
          <a:p>
            <a:pPr>
              <a:lnSpc>
                <a:spcPct val="107000"/>
              </a:lnSpc>
              <a:spcAft>
                <a:spcPts val="800"/>
              </a:spcAft>
              <a:defRPr/>
            </a:pPr>
            <a:r>
              <a:rPr lang="cs-CZ" sz="1800" dirty="0">
                <a:ea typeface="Calibri" panose="020F0502020204030204" pitchFamily="34" charset="0"/>
                <a:cs typeface="Times New Roman" panose="02020603050405020304" pitchFamily="18" charset="0"/>
              </a:rPr>
              <a:t>3 účastníci získali maximum bodů (tj. 100), 1 účastník získal 80 bodů, 1 účastník získal 40 bodů, 1 účastník získal 36,60 bodů a 1 účastník získal 20 bodů.</a:t>
            </a:r>
          </a:p>
          <a:p>
            <a:pPr>
              <a:lnSpc>
                <a:spcPct val="107000"/>
              </a:lnSpc>
              <a:spcAft>
                <a:spcPts val="800"/>
              </a:spcAft>
              <a:defRPr/>
            </a:pPr>
            <a:r>
              <a:rPr lang="cs-CZ" sz="1800" dirty="0">
                <a:ea typeface="Calibri" panose="020F0502020204030204" pitchFamily="34" charset="0"/>
                <a:cs typeface="Times New Roman" panose="02020603050405020304" pitchFamily="18" charset="0"/>
              </a:rPr>
              <a:t>Když už potvrzený dotazník byl předložen, byl krom jednoho případu vždy obodován na 10 bodů. Body účastníci ztráceli (nezískávali) buďto z toho důvodu, že potvrzené dotazníky nebyly předloženy, anebo byly potvrzeny totožným objednatelem.</a:t>
            </a:r>
          </a:p>
          <a:p>
            <a:pPr>
              <a:lnSpc>
                <a:spcPct val="107000"/>
              </a:lnSpc>
              <a:spcAft>
                <a:spcPts val="800"/>
              </a:spcAft>
              <a:defRPr/>
            </a:pPr>
            <a:r>
              <a:rPr lang="cs-CZ" sz="1800" dirty="0">
                <a:ea typeface="Calibri" panose="020F0502020204030204" pitchFamily="34" charset="0"/>
                <a:cs typeface="Times New Roman" panose="02020603050405020304" pitchFamily="18" charset="0"/>
              </a:rPr>
              <a:t>Pracnější a časově náročnější pro dodavatele - zvážení delší lhůty pro podání nabídek.</a:t>
            </a:r>
          </a:p>
          <a:p>
            <a:pPr>
              <a:lnSpc>
                <a:spcPct val="107000"/>
              </a:lnSpc>
              <a:spcAft>
                <a:spcPts val="800"/>
              </a:spcAft>
              <a:defRPr/>
            </a:pPr>
            <a:r>
              <a:rPr lang="cs-CZ" sz="1800" dirty="0">
                <a:ea typeface="Calibri" panose="020F0502020204030204" pitchFamily="34" charset="0"/>
                <a:cs typeface="Times New Roman" panose="02020603050405020304" pitchFamily="18" charset="0"/>
              </a:rPr>
              <a:t>Na PTK dodavatelé upozorňovali, že osoba, která zakázku u objednatele zaštiťovala už u objednatele nemusí pracovat.</a:t>
            </a:r>
          </a:p>
          <a:p>
            <a:pPr marL="0" indent="0">
              <a:lnSpc>
                <a:spcPct val="107000"/>
              </a:lnSpc>
              <a:spcAft>
                <a:spcPts val="800"/>
              </a:spcAft>
              <a:buFont typeface="Arial" panose="020B0604020202020204" pitchFamily="34" charset="0"/>
              <a:buNone/>
              <a:defRPr/>
            </a:pPr>
            <a:endParaRPr lang="cs-CZ" sz="1800" dirty="0">
              <a:ea typeface="Calibri" panose="020F0502020204030204" pitchFamily="34" charset="0"/>
              <a:cs typeface="Times New Roman" panose="02020603050405020304" pitchFamily="18" charset="0"/>
            </a:endParaRPr>
          </a:p>
          <a:p>
            <a:pPr>
              <a:lnSpc>
                <a:spcPct val="107000"/>
              </a:lnSpc>
              <a:spcAft>
                <a:spcPts val="800"/>
              </a:spcAft>
              <a:defRPr/>
            </a:pPr>
            <a:endParaRPr lang="cs-CZ" sz="1800" dirty="0">
              <a:ea typeface="Calibri" panose="020F0502020204030204" pitchFamily="34" charset="0"/>
              <a:cs typeface="Times New Roman" panose="02020603050405020304" pitchFamily="18" charset="0"/>
            </a:endParaRPr>
          </a:p>
          <a:p>
            <a:pPr>
              <a:defRPr/>
            </a:pPr>
            <a:endParaRPr lang="cs-CZ" dirty="0"/>
          </a:p>
        </p:txBody>
      </p:sp>
    </p:spTree>
    <p:extLst>
      <p:ext uri="{BB962C8B-B14F-4D97-AF65-F5344CB8AC3E}">
        <p14:creationId xmlns:p14="http://schemas.microsoft.com/office/powerpoint/2010/main" val="3347230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a:extLst>
              <a:ext uri="{FF2B5EF4-FFF2-40B4-BE49-F238E27FC236}">
                <a16:creationId xmlns:a16="http://schemas.microsoft.com/office/drawing/2014/main" id="{40035751-DE7F-473D-96A6-7F88FBD63DFD}"/>
              </a:ext>
            </a:extLst>
          </p:cNvPr>
          <p:cNvSpPr>
            <a:spLocks noGrp="1" noChangeArrowheads="1"/>
          </p:cNvSpPr>
          <p:nvPr>
            <p:ph type="title"/>
          </p:nvPr>
        </p:nvSpPr>
        <p:spPr/>
        <p:txBody>
          <a:bodyPr/>
          <a:lstStyle/>
          <a:p>
            <a:pPr algn="l"/>
            <a:r>
              <a:rPr lang="cs-CZ" altLang="cs-CZ" sz="2800" b="1" dirty="0"/>
              <a:t>Úklid</a:t>
            </a:r>
          </a:p>
        </p:txBody>
      </p:sp>
      <p:sp>
        <p:nvSpPr>
          <p:cNvPr id="3" name="Zástupný obsah 2">
            <a:extLst>
              <a:ext uri="{FF2B5EF4-FFF2-40B4-BE49-F238E27FC236}">
                <a16:creationId xmlns:a16="http://schemas.microsoft.com/office/drawing/2014/main" id="{A84DB27E-A733-4537-A42D-51588417C7D7}"/>
              </a:ext>
            </a:extLst>
          </p:cNvPr>
          <p:cNvSpPr>
            <a:spLocks noGrp="1"/>
          </p:cNvSpPr>
          <p:nvPr>
            <p:ph idx="1"/>
          </p:nvPr>
        </p:nvSpPr>
        <p:spPr>
          <a:xfrm>
            <a:off x="457200" y="1200150"/>
            <a:ext cx="7715250" cy="3394075"/>
          </a:xfrm>
        </p:spPr>
        <p:txBody>
          <a:bodyPr>
            <a:normAutofit/>
          </a:bodyPr>
          <a:lstStyle/>
          <a:p>
            <a:pPr marL="0" indent="0">
              <a:lnSpc>
                <a:spcPct val="87000"/>
              </a:lnSpc>
              <a:spcAft>
                <a:spcPts val="800"/>
              </a:spcAft>
              <a:buFont typeface="Arial" panose="020B0604020202020204" pitchFamily="34" charset="0"/>
              <a:buNone/>
            </a:pPr>
            <a:r>
              <a:rPr lang="cs-CZ" altLang="cs-CZ" sz="1300" b="1" dirty="0">
                <a:ea typeface="Calibri" panose="020F0502020204030204" pitchFamily="34" charset="0"/>
                <a:cs typeface="Times New Roman" panose="02020603050405020304" pitchFamily="18" charset="0"/>
              </a:rPr>
              <a:t>4. Koncepce inovace v ekologickém přístupu k úklidu 10 %</a:t>
            </a:r>
          </a:p>
          <a:p>
            <a:pPr marL="0" indent="0">
              <a:lnSpc>
                <a:spcPct val="87000"/>
              </a:lnSpc>
              <a:spcAft>
                <a:spcPts val="800"/>
              </a:spcAft>
            </a:pPr>
            <a:r>
              <a:rPr lang="cs-CZ" altLang="cs-CZ" sz="1300" dirty="0">
                <a:ea typeface="Calibri" panose="020F0502020204030204" pitchFamily="34" charset="0"/>
                <a:cs typeface="Times New Roman" panose="02020603050405020304" pitchFamily="18" charset="0"/>
              </a:rPr>
              <a:t>V rámci tohoto HK chtěl zadavatel získat zdokonalené postupy vedoucí ke zlepšenému ekologickému čištění a výraznému omezení používání chemických prostředků ve smyslu Definice ekologického úklidu, kterou poskytl zadavatel přílohou ZD a která je k dispozici na webu SOVZ.</a:t>
            </a:r>
          </a:p>
          <a:p>
            <a:pPr marL="0" indent="0">
              <a:lnSpc>
                <a:spcPct val="87000"/>
              </a:lnSpc>
              <a:spcAft>
                <a:spcPts val="800"/>
              </a:spcAft>
            </a:pPr>
            <a:r>
              <a:rPr lang="cs-CZ" altLang="cs-CZ" sz="1300" dirty="0">
                <a:ea typeface="Calibri" panose="020F0502020204030204" pitchFamily="34" charset="0"/>
                <a:cs typeface="Times New Roman" panose="02020603050405020304" pitchFamily="18" charset="0"/>
              </a:rPr>
              <a:t>Dodavatelé měli za úkol v nabídce poskytnout popis nabízených zlepšených úklidových služeb, včetně způsobu použití zlepšené služby/postupu/přístroje.</a:t>
            </a:r>
          </a:p>
          <a:p>
            <a:pPr marL="0" indent="0">
              <a:lnSpc>
                <a:spcPct val="87000"/>
              </a:lnSpc>
              <a:spcAft>
                <a:spcPts val="800"/>
              </a:spcAft>
            </a:pPr>
            <a:r>
              <a:rPr lang="cs-CZ" altLang="cs-CZ" sz="1300" dirty="0">
                <a:ea typeface="Calibri" panose="020F0502020204030204" pitchFamily="34" charset="0"/>
                <a:cs typeface="Times New Roman" panose="02020603050405020304" pitchFamily="18" charset="0"/>
              </a:rPr>
              <a:t>Bodovací škála:</a:t>
            </a:r>
          </a:p>
          <a:p>
            <a:pPr marL="0" indent="0">
              <a:lnSpc>
                <a:spcPct val="87000"/>
              </a:lnSpc>
              <a:spcAft>
                <a:spcPts val="800"/>
              </a:spcAft>
              <a:buFont typeface="Arial" panose="020B0604020202020204" pitchFamily="34" charset="0"/>
              <a:buNone/>
            </a:pPr>
            <a:r>
              <a:rPr lang="cs-CZ" altLang="cs-CZ" sz="1300" dirty="0">
                <a:ea typeface="Calibri" panose="020F0502020204030204" pitchFamily="34" charset="0"/>
                <a:cs typeface="Times New Roman" panose="02020603050405020304" pitchFamily="18" charset="0"/>
              </a:rPr>
              <a:t>	</a:t>
            </a:r>
            <a:r>
              <a:rPr lang="cs-CZ" altLang="cs-CZ" sz="1300" b="1" dirty="0">
                <a:ea typeface="Calibri" panose="020F0502020204030204" pitchFamily="34" charset="0"/>
                <a:cs typeface="Times New Roman" panose="02020603050405020304" pitchFamily="18" charset="0"/>
              </a:rPr>
              <a:t>5 bodů</a:t>
            </a:r>
            <a:r>
              <a:rPr lang="cs-CZ" altLang="cs-CZ" sz="1300" dirty="0">
                <a:ea typeface="Calibri" panose="020F0502020204030204" pitchFamily="34" charset="0"/>
                <a:cs typeface="Times New Roman" panose="02020603050405020304" pitchFamily="18" charset="0"/>
              </a:rPr>
              <a:t> - nabídka povede k naplnění účelu zlepšeného ekologického čištění </a:t>
            </a:r>
            <a:r>
              <a:rPr lang="cs-CZ" altLang="cs-CZ" sz="1300" b="1" dirty="0">
                <a:ea typeface="Calibri" panose="020F0502020204030204" pitchFamily="34" charset="0"/>
                <a:cs typeface="Times New Roman" panose="02020603050405020304" pitchFamily="18" charset="0"/>
              </a:rPr>
              <a:t>nejlepším možným způsobem 	nebo způsobem s maximální přidanou hodnotou</a:t>
            </a:r>
          </a:p>
          <a:p>
            <a:pPr marL="0" indent="0">
              <a:lnSpc>
                <a:spcPct val="87000"/>
              </a:lnSpc>
              <a:spcAft>
                <a:spcPts val="800"/>
              </a:spcAft>
              <a:buFont typeface="Arial" panose="020B0604020202020204" pitchFamily="34" charset="0"/>
              <a:buNone/>
            </a:pPr>
            <a:r>
              <a:rPr lang="cs-CZ" altLang="cs-CZ" sz="1300" dirty="0">
                <a:ea typeface="Calibri" panose="020F0502020204030204" pitchFamily="34" charset="0"/>
                <a:cs typeface="Times New Roman" panose="02020603050405020304" pitchFamily="18" charset="0"/>
              </a:rPr>
              <a:t>	</a:t>
            </a:r>
            <a:r>
              <a:rPr lang="cs-CZ" altLang="cs-CZ" sz="1300" b="1" dirty="0">
                <a:ea typeface="Calibri" panose="020F0502020204030204" pitchFamily="34" charset="0"/>
                <a:cs typeface="Times New Roman" panose="02020603050405020304" pitchFamily="18" charset="0"/>
              </a:rPr>
              <a:t>3 body</a:t>
            </a:r>
            <a:r>
              <a:rPr lang="cs-CZ" altLang="cs-CZ" sz="1300" dirty="0">
                <a:ea typeface="Calibri" panose="020F0502020204030204" pitchFamily="34" charset="0"/>
                <a:cs typeface="Times New Roman" panose="02020603050405020304" pitchFamily="18" charset="0"/>
              </a:rPr>
              <a:t> - nabídka povede k naplnění účelu ekologického čištění </a:t>
            </a:r>
            <a:r>
              <a:rPr lang="cs-CZ" altLang="cs-CZ" sz="1300" b="1" dirty="0">
                <a:ea typeface="Calibri" panose="020F0502020204030204" pitchFamily="34" charset="0"/>
                <a:cs typeface="Times New Roman" panose="02020603050405020304" pitchFamily="18" charset="0"/>
              </a:rPr>
              <a:t>s vyšší přidanou hodnotou</a:t>
            </a:r>
          </a:p>
          <a:p>
            <a:pPr marL="0" indent="0">
              <a:lnSpc>
                <a:spcPct val="87000"/>
              </a:lnSpc>
              <a:spcAft>
                <a:spcPts val="800"/>
              </a:spcAft>
              <a:buFont typeface="Arial" panose="020B0604020202020204" pitchFamily="34" charset="0"/>
              <a:buNone/>
            </a:pPr>
            <a:r>
              <a:rPr lang="cs-CZ" altLang="cs-CZ" sz="1300" dirty="0">
                <a:ea typeface="Calibri" panose="020F0502020204030204" pitchFamily="34" charset="0"/>
                <a:cs typeface="Times New Roman" panose="02020603050405020304" pitchFamily="18" charset="0"/>
              </a:rPr>
              <a:t>	</a:t>
            </a:r>
            <a:r>
              <a:rPr lang="cs-CZ" altLang="cs-CZ" sz="1300" b="1" dirty="0">
                <a:ea typeface="Calibri" panose="020F0502020204030204" pitchFamily="34" charset="0"/>
                <a:cs typeface="Times New Roman" panose="02020603050405020304" pitchFamily="18" charset="0"/>
              </a:rPr>
              <a:t>1 bod</a:t>
            </a:r>
            <a:r>
              <a:rPr lang="cs-CZ" altLang="cs-CZ" sz="1300" dirty="0">
                <a:ea typeface="Calibri" panose="020F0502020204030204" pitchFamily="34" charset="0"/>
                <a:cs typeface="Times New Roman" panose="02020603050405020304" pitchFamily="18" charset="0"/>
              </a:rPr>
              <a:t> - nabídka povede k naplnění účelu ekologického čištění </a:t>
            </a:r>
            <a:r>
              <a:rPr lang="cs-CZ" altLang="cs-CZ" sz="1300" b="1" dirty="0">
                <a:ea typeface="Calibri" panose="020F0502020204030204" pitchFamily="34" charset="0"/>
                <a:cs typeface="Times New Roman" panose="02020603050405020304" pitchFamily="18" charset="0"/>
              </a:rPr>
              <a:t>s mírnou přidanou hodnotou</a:t>
            </a:r>
          </a:p>
          <a:p>
            <a:pPr marL="0" indent="0">
              <a:lnSpc>
                <a:spcPct val="87000"/>
              </a:lnSpc>
              <a:spcAft>
                <a:spcPts val="800"/>
              </a:spcAft>
            </a:pPr>
            <a:r>
              <a:rPr lang="cs-CZ" altLang="cs-CZ" sz="1300" dirty="0">
                <a:ea typeface="Calibri" panose="020F0502020204030204" pitchFamily="34" charset="0"/>
                <a:cs typeface="Times New Roman" panose="02020603050405020304" pitchFamily="18" charset="0"/>
              </a:rPr>
              <a:t>Maximálně bylo možné nabídnout 2 taková řešení, tzn. max. bylo možné získat 10 bodů.</a:t>
            </a:r>
          </a:p>
          <a:p>
            <a:pPr marL="0" indent="0">
              <a:lnSpc>
                <a:spcPct val="87000"/>
              </a:lnSpc>
              <a:spcAft>
                <a:spcPts val="800"/>
              </a:spcAft>
              <a:buFont typeface="Arial" panose="020B0604020202020204" pitchFamily="34" charset="0"/>
              <a:buNone/>
            </a:pPr>
            <a:endParaRPr lang="cs-CZ" altLang="cs-CZ" sz="1300" dirty="0">
              <a:ea typeface="Calibri" panose="020F0502020204030204" pitchFamily="34" charset="0"/>
              <a:cs typeface="Times New Roman" panose="02020603050405020304" pitchFamily="18" charset="0"/>
            </a:endParaRPr>
          </a:p>
          <a:p>
            <a:pPr marL="0" indent="0">
              <a:lnSpc>
                <a:spcPct val="87000"/>
              </a:lnSpc>
              <a:spcAft>
                <a:spcPts val="800"/>
              </a:spcAft>
              <a:buFont typeface="Arial" panose="020B0604020202020204" pitchFamily="34" charset="0"/>
              <a:buNone/>
            </a:pPr>
            <a:endParaRPr lang="cs-CZ" altLang="cs-CZ" sz="1300" dirty="0">
              <a:ea typeface="Calibri" panose="020F0502020204030204" pitchFamily="34" charset="0"/>
              <a:cs typeface="Times New Roman" panose="02020603050405020304" pitchFamily="18" charset="0"/>
            </a:endParaRPr>
          </a:p>
          <a:p>
            <a:pPr marL="0" indent="0">
              <a:lnSpc>
                <a:spcPct val="80000"/>
              </a:lnSpc>
            </a:pPr>
            <a:endParaRPr lang="cs-CZ" altLang="cs-CZ" sz="2200" dirty="0"/>
          </a:p>
        </p:txBody>
      </p:sp>
      <p:sp>
        <p:nvSpPr>
          <p:cNvPr id="4" name="Zástupný symbol pro číslo snímku 3">
            <a:extLst>
              <a:ext uri="{FF2B5EF4-FFF2-40B4-BE49-F238E27FC236}">
                <a16:creationId xmlns:a16="http://schemas.microsoft.com/office/drawing/2014/main" id="{D2EAB8A6-D348-4C2B-A263-F4474B2B7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608C2-83C4-4785-8B7B-A34982067E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2564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13F69728-848A-44BD-BDEC-170127260A1E}"/>
              </a:ext>
            </a:extLst>
          </p:cNvPr>
          <p:cNvSpPr>
            <a:spLocks noGrp="1" noChangeArrowheads="1"/>
          </p:cNvSpPr>
          <p:nvPr>
            <p:ph type="title"/>
          </p:nvPr>
        </p:nvSpPr>
        <p:spPr/>
        <p:txBody>
          <a:bodyPr/>
          <a:lstStyle/>
          <a:p>
            <a:pPr algn="l"/>
            <a:r>
              <a:rPr lang="cs-CZ" altLang="cs-CZ" sz="2800" b="1" dirty="0"/>
              <a:t>Úklid</a:t>
            </a:r>
          </a:p>
        </p:txBody>
      </p:sp>
      <p:sp>
        <p:nvSpPr>
          <p:cNvPr id="3" name="Zástupný obsah 2">
            <a:extLst>
              <a:ext uri="{FF2B5EF4-FFF2-40B4-BE49-F238E27FC236}">
                <a16:creationId xmlns:a16="http://schemas.microsoft.com/office/drawing/2014/main" id="{2FCA954B-FCA9-461B-98C7-DC4ED5B9CF40}"/>
              </a:ext>
            </a:extLst>
          </p:cNvPr>
          <p:cNvSpPr>
            <a:spLocks noGrp="1"/>
          </p:cNvSpPr>
          <p:nvPr>
            <p:ph idx="1"/>
          </p:nvPr>
        </p:nvSpPr>
        <p:spPr>
          <a:xfrm>
            <a:off x="457200" y="1200150"/>
            <a:ext cx="7715250" cy="3394075"/>
          </a:xfrm>
        </p:spPr>
        <p:txBody>
          <a:bodyPr>
            <a:normAutofit/>
          </a:bodyPr>
          <a:lstStyle/>
          <a:p>
            <a:pPr>
              <a:lnSpc>
                <a:spcPct val="87000"/>
              </a:lnSpc>
              <a:spcAft>
                <a:spcPts val="800"/>
              </a:spcAft>
            </a:pPr>
            <a:r>
              <a:rPr lang="cs-CZ" altLang="cs-CZ" sz="1700" dirty="0">
                <a:ea typeface="Calibri" panose="020F0502020204030204" pitchFamily="34" charset="0"/>
                <a:cs typeface="Times New Roman" panose="02020603050405020304" pitchFamily="18" charset="0"/>
              </a:rPr>
              <a:t>Všichni dodavatelé (krom jednoho) nabídli 2 ekologická řešení vedoucí k naplnění účelu ekologického čištění s vyšší přidanou hodnotou, tzn. všichni dodavatelé (krom jednoho) získali v tomto HK 10 bodů (tj. maximum možného).</a:t>
            </a:r>
          </a:p>
          <a:p>
            <a:pPr>
              <a:lnSpc>
                <a:spcPct val="87000"/>
              </a:lnSpc>
              <a:spcAft>
                <a:spcPts val="800"/>
              </a:spcAft>
            </a:pPr>
            <a:r>
              <a:rPr lang="cs-CZ" altLang="cs-CZ" sz="1700" dirty="0">
                <a:ea typeface="Calibri" panose="020F0502020204030204" pitchFamily="34" charset="0"/>
                <a:cs typeface="Times New Roman" panose="02020603050405020304" pitchFamily="18" charset="0"/>
              </a:rPr>
              <a:t>Vybraný dodavatel nabídl konkrétně:</a:t>
            </a:r>
          </a:p>
          <a:p>
            <a:pPr>
              <a:lnSpc>
                <a:spcPct val="87000"/>
              </a:lnSpc>
              <a:spcAft>
                <a:spcPts val="800"/>
              </a:spcAft>
              <a:buFont typeface="Arial" panose="020B0604020202020204" pitchFamily="34" charset="0"/>
              <a:buNone/>
            </a:pPr>
            <a:r>
              <a:rPr lang="cs-CZ" altLang="cs-CZ" sz="1700" dirty="0">
                <a:ea typeface="Calibri" panose="020F0502020204030204" pitchFamily="34" charset="0"/>
                <a:cs typeface="Times New Roman" panose="02020603050405020304" pitchFamily="18" charset="0"/>
              </a:rPr>
              <a:t>	přístroj (</a:t>
            </a:r>
            <a:r>
              <a:rPr lang="cs-CZ" altLang="cs-CZ" sz="1700" dirty="0" err="1">
                <a:ea typeface="Calibri" panose="020F0502020204030204" pitchFamily="34" charset="0"/>
                <a:cs typeface="Times New Roman" panose="02020603050405020304" pitchFamily="18" charset="0"/>
              </a:rPr>
              <a:t>Kärcher</a:t>
            </a:r>
            <a:r>
              <a:rPr lang="cs-CZ" altLang="cs-CZ" sz="1700" dirty="0">
                <a:ea typeface="Calibri" panose="020F0502020204030204" pitchFamily="34" charset="0"/>
                <a:cs typeface="Times New Roman" panose="02020603050405020304" pitchFamily="18" charset="0"/>
              </a:rPr>
              <a:t>) na čištění oken a skleněných příček – jen čistou vodou </a:t>
            </a:r>
          </a:p>
          <a:p>
            <a:pPr>
              <a:lnSpc>
                <a:spcPct val="87000"/>
              </a:lnSpc>
              <a:spcAft>
                <a:spcPts val="800"/>
              </a:spcAft>
              <a:buFont typeface="Arial" panose="020B0604020202020204" pitchFamily="34" charset="0"/>
              <a:buNone/>
            </a:pPr>
            <a:r>
              <a:rPr lang="cs-CZ" altLang="cs-CZ" sz="1700" dirty="0">
                <a:ea typeface="Calibri" panose="020F0502020204030204" pitchFamily="34" charset="0"/>
                <a:cs typeface="Times New Roman" panose="02020603050405020304" pitchFamily="18" charset="0"/>
              </a:rPr>
              <a:t>	přístroj </a:t>
            </a:r>
            <a:r>
              <a:rPr lang="cs-CZ" altLang="cs-CZ" sz="1700" dirty="0">
                <a:cs typeface="Times New Roman" panose="02020603050405020304" pitchFamily="18" charset="0"/>
              </a:rPr>
              <a:t>(</a:t>
            </a:r>
            <a:r>
              <a:rPr lang="cs-CZ" altLang="cs-CZ" sz="1700" dirty="0" err="1">
                <a:cs typeface="Times New Roman" panose="02020603050405020304" pitchFamily="18" charset="0"/>
              </a:rPr>
              <a:t>Kärcher</a:t>
            </a:r>
            <a:r>
              <a:rPr lang="cs-CZ" altLang="cs-CZ" sz="1700" dirty="0">
                <a:cs typeface="Times New Roman" panose="02020603050405020304" pitchFamily="18" charset="0"/>
              </a:rPr>
              <a:t>) </a:t>
            </a:r>
            <a:r>
              <a:rPr lang="cs-CZ" altLang="cs-CZ" sz="1700" dirty="0">
                <a:cs typeface="Calibri" panose="020F0502020204030204" pitchFamily="34" charset="0"/>
              </a:rPr>
              <a:t>na čištění spár, obkladů dlažeb -</a:t>
            </a:r>
            <a:r>
              <a:rPr lang="cs-CZ" altLang="cs-CZ" sz="1700" dirty="0">
                <a:cs typeface="Times New Roman" panose="02020603050405020304" pitchFamily="18" charset="0"/>
              </a:rPr>
              <a:t> </a:t>
            </a:r>
            <a:r>
              <a:rPr lang="cs-CZ" altLang="cs-CZ" sz="1700" dirty="0">
                <a:cs typeface="Calibri" panose="020F0502020204030204" pitchFamily="34" charset="0"/>
              </a:rPr>
              <a:t>čištění horkou parou, 	umožňuje čištění bez chemie</a:t>
            </a:r>
          </a:p>
          <a:p>
            <a:pPr>
              <a:lnSpc>
                <a:spcPct val="87000"/>
              </a:lnSpc>
              <a:spcAft>
                <a:spcPts val="800"/>
              </a:spcAft>
              <a:buFont typeface="Arial" panose="020B0604020202020204" pitchFamily="34" charset="0"/>
              <a:buNone/>
            </a:pPr>
            <a:r>
              <a:rPr lang="cs-CZ" altLang="cs-CZ" sz="1700" dirty="0">
                <a:cs typeface="Calibri" panose="020F0502020204030204" pitchFamily="34" charset="0"/>
              </a:rPr>
              <a:t>	velké balení čistících prostředků – přelévání do menších, opakovaně 	používaných</a:t>
            </a:r>
          </a:p>
          <a:p>
            <a:pPr>
              <a:lnSpc>
                <a:spcPct val="87000"/>
              </a:lnSpc>
              <a:spcAft>
                <a:spcPts val="800"/>
              </a:spcAft>
              <a:buFont typeface="Arial" panose="020B0604020202020204" pitchFamily="34" charset="0"/>
              <a:buNone/>
            </a:pPr>
            <a:r>
              <a:rPr lang="cs-CZ" altLang="cs-CZ" sz="1700" dirty="0">
                <a:cs typeface="Calibri" panose="020F0502020204030204" pitchFamily="34" charset="0"/>
              </a:rPr>
              <a:t>	</a:t>
            </a:r>
            <a:r>
              <a:rPr lang="cs-CZ" altLang="cs-CZ" sz="1700" dirty="0" err="1">
                <a:cs typeface="Calibri" panose="020F0502020204030204" pitchFamily="34" charset="0"/>
              </a:rPr>
              <a:t>mikrovláknové</a:t>
            </a:r>
            <a:r>
              <a:rPr lang="cs-CZ" altLang="cs-CZ" sz="1700" dirty="0">
                <a:cs typeface="Calibri" panose="020F0502020204030204" pitchFamily="34" charset="0"/>
              </a:rPr>
              <a:t> utěrky a mopy</a:t>
            </a:r>
          </a:p>
          <a:p>
            <a:pPr>
              <a:lnSpc>
                <a:spcPct val="80000"/>
              </a:lnSpc>
            </a:pPr>
            <a:endParaRPr lang="cs-CZ" altLang="cs-CZ" sz="3000" dirty="0"/>
          </a:p>
        </p:txBody>
      </p:sp>
      <p:sp>
        <p:nvSpPr>
          <p:cNvPr id="4" name="Zástupný symbol pro číslo snímku 3">
            <a:extLst>
              <a:ext uri="{FF2B5EF4-FFF2-40B4-BE49-F238E27FC236}">
                <a16:creationId xmlns:a16="http://schemas.microsoft.com/office/drawing/2014/main" id="{11CC0FA0-008B-42D5-A528-872267068A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F2812-4A7D-4F4C-AC0F-07513E2F3528}"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3801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46C8A095-D5FC-4719-85CE-F4DECF9F1F27}"/>
              </a:ext>
            </a:extLst>
          </p:cNvPr>
          <p:cNvSpPr>
            <a:spLocks noGrp="1" noChangeArrowheads="1"/>
          </p:cNvSpPr>
          <p:nvPr>
            <p:ph type="title"/>
          </p:nvPr>
        </p:nvSpPr>
        <p:spPr/>
        <p:txBody>
          <a:bodyPr/>
          <a:lstStyle/>
          <a:p>
            <a:pPr algn="l"/>
            <a:r>
              <a:rPr lang="cs-CZ" altLang="cs-CZ" sz="2800" b="1" dirty="0"/>
              <a:t>Úklid</a:t>
            </a:r>
          </a:p>
        </p:txBody>
      </p:sp>
      <p:sp>
        <p:nvSpPr>
          <p:cNvPr id="3" name="Zástupný obsah 2">
            <a:extLst>
              <a:ext uri="{FF2B5EF4-FFF2-40B4-BE49-F238E27FC236}">
                <a16:creationId xmlns:a16="http://schemas.microsoft.com/office/drawing/2014/main" id="{E51AAFAD-6363-4E54-9E19-0528FF1603BD}"/>
              </a:ext>
            </a:extLst>
          </p:cNvPr>
          <p:cNvSpPr>
            <a:spLocks noGrp="1"/>
          </p:cNvSpPr>
          <p:nvPr>
            <p:ph idx="1"/>
          </p:nvPr>
        </p:nvSpPr>
        <p:spPr>
          <a:xfrm>
            <a:off x="457200" y="1200150"/>
            <a:ext cx="7715250" cy="3394075"/>
          </a:xfrm>
        </p:spPr>
        <p:txBody>
          <a:bodyPr>
            <a:normAutofit fontScale="92500" lnSpcReduction="10000"/>
          </a:bodyPr>
          <a:lstStyle/>
          <a:p>
            <a:pPr marL="0" indent="0">
              <a:buFont typeface="Arial" panose="020B0604020202020204" pitchFamily="34" charset="0"/>
              <a:buNone/>
              <a:defRPr/>
            </a:pPr>
            <a:r>
              <a:rPr lang="cs-CZ" sz="1800" b="1" dirty="0"/>
              <a:t>Apel na důstojné pracovní podmínky</a:t>
            </a:r>
          </a:p>
          <a:p>
            <a:pPr marL="0" indent="0">
              <a:lnSpc>
                <a:spcPct val="107000"/>
              </a:lnSpc>
              <a:spcAft>
                <a:spcPts val="800"/>
              </a:spcAft>
              <a:buFont typeface="Arial" panose="020B0604020202020204" pitchFamily="34" charset="0"/>
              <a:buNone/>
              <a:defRPr/>
            </a:pPr>
            <a:r>
              <a:rPr lang="cs-CZ" sz="1800" dirty="0">
                <a:ea typeface="Calibri" panose="020F0502020204030204" pitchFamily="34" charset="0"/>
                <a:cs typeface="Times New Roman" panose="02020603050405020304" pitchFamily="18" charset="0"/>
              </a:rPr>
              <a:t>Přílohou smlouvy vzorové ČP:</a:t>
            </a:r>
          </a:p>
          <a:p>
            <a:pPr>
              <a:lnSpc>
                <a:spcPct val="107000"/>
              </a:lnSpc>
              <a:spcAft>
                <a:spcPts val="800"/>
              </a:spcAft>
              <a:defRPr/>
            </a:pPr>
            <a:r>
              <a:rPr lang="cs-CZ" sz="1700" dirty="0">
                <a:ea typeface="Calibri" panose="020F0502020204030204" pitchFamily="34" charset="0"/>
                <a:cs typeface="Times New Roman" panose="02020603050405020304" pitchFamily="18" charset="0"/>
              </a:rPr>
              <a:t>1. Čestně prohlašuji, že v době od uzavření smlouvy či poslední výzvy k předložení čestného prohlášení se na plnění ze smlouvy identifikované shora podílely ze strany dodavatele tyto osoby: 1………………………………………jméno, příjmení 2. ………………………………………jméno, příjmení 3. ……………. (doplní se dle počtu pracovníků) </a:t>
            </a:r>
          </a:p>
          <a:p>
            <a:pPr>
              <a:lnSpc>
                <a:spcPct val="107000"/>
              </a:lnSpc>
              <a:spcAft>
                <a:spcPts val="800"/>
              </a:spcAft>
              <a:defRPr/>
            </a:pPr>
            <a:r>
              <a:rPr lang="cs-CZ" sz="1700" dirty="0">
                <a:ea typeface="Calibri" panose="020F0502020204030204" pitchFamily="34" charset="0"/>
                <a:cs typeface="Times New Roman" panose="02020603050405020304" pitchFamily="18" charset="0"/>
              </a:rPr>
              <a:t>2. Dále čestně prohlašuji, že: - všechny shora uvedené osoby jsou </a:t>
            </a:r>
            <a:r>
              <a:rPr lang="cs-CZ" sz="1700" b="1" dirty="0">
                <a:ea typeface="Calibri" panose="020F0502020204030204" pitchFamily="34" charset="0"/>
                <a:cs typeface="Times New Roman" panose="02020603050405020304" pitchFamily="18" charset="0"/>
              </a:rPr>
              <a:t>vedeny v příslušných registrech, zejména živnostenském rejstříku, registru pojištěnců ČSSZ a mají příslušná povolení k pobytu v ČR a k výkonu pracovní činnosti. - všechny shora uvedené osoby byly proškoleny z problematiky BOZP a jsou vybaveny osobními ochrannými pracovními prostředky dle účinné legislativy</a:t>
            </a:r>
            <a:r>
              <a:rPr lang="cs-CZ" sz="1700" dirty="0">
                <a:ea typeface="Calibri" panose="020F0502020204030204" pitchFamily="34" charset="0"/>
                <a:cs typeface="Times New Roman" panose="02020603050405020304" pitchFamily="18" charset="0"/>
              </a:rPr>
              <a:t>.</a:t>
            </a:r>
          </a:p>
          <a:p>
            <a:pPr marL="0" indent="0">
              <a:buFont typeface="Arial" panose="020B0604020202020204" pitchFamily="34" charset="0"/>
              <a:buNone/>
              <a:defRPr/>
            </a:pPr>
            <a:endParaRPr lang="cs-CZ" dirty="0"/>
          </a:p>
        </p:txBody>
      </p:sp>
      <p:sp>
        <p:nvSpPr>
          <p:cNvPr id="4" name="Zástupný symbol pro číslo snímku 3">
            <a:extLst>
              <a:ext uri="{FF2B5EF4-FFF2-40B4-BE49-F238E27FC236}">
                <a16:creationId xmlns:a16="http://schemas.microsoft.com/office/drawing/2014/main" id="{4A828E90-D11E-4382-A1DE-B83449CC66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03672-EF10-47DF-880B-F1B0BDA35CC1}"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74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4BDD4F34-FD5F-4A14-9587-027C7D035A07}"/>
              </a:ext>
            </a:extLst>
          </p:cNvPr>
          <p:cNvSpPr>
            <a:spLocks noGrp="1"/>
          </p:cNvSpPr>
          <p:nvPr>
            <p:ph type="sldNum" sz="quarter" idx="12"/>
          </p:nvPr>
        </p:nvSpPr>
        <p:spPr/>
        <p:txBody>
          <a:bodyPr/>
          <a:lstStyle/>
          <a:p>
            <a:pPr algn="ctr"/>
            <a:fld id="{F00C0611-A051-4D19-BFAC-E438F04A4E9A}" type="slidenum">
              <a:rPr lang="cs-CZ" smtClean="0"/>
              <a:pPr algn="ctr"/>
              <a:t>9</a:t>
            </a:fld>
            <a:endParaRPr lang="cs-CZ" dirty="0"/>
          </a:p>
        </p:txBody>
      </p:sp>
      <p:pic>
        <p:nvPicPr>
          <p:cNvPr id="3" name="Obrázek 2">
            <a:extLst>
              <a:ext uri="{FF2B5EF4-FFF2-40B4-BE49-F238E27FC236}">
                <a16:creationId xmlns:a16="http://schemas.microsoft.com/office/drawing/2014/main" id="{6A931356-CF61-46CD-B462-A6A464B46C63}"/>
              </a:ext>
            </a:extLst>
          </p:cNvPr>
          <p:cNvPicPr>
            <a:picLocks noChangeAspect="1"/>
          </p:cNvPicPr>
          <p:nvPr/>
        </p:nvPicPr>
        <p:blipFill>
          <a:blip r:embed="rId3"/>
          <a:stretch>
            <a:fillRect/>
          </a:stretch>
        </p:blipFill>
        <p:spPr>
          <a:xfrm>
            <a:off x="611560" y="555526"/>
            <a:ext cx="6513685" cy="3785278"/>
          </a:xfrm>
          <a:prstGeom prst="rect">
            <a:avLst/>
          </a:prstGeom>
        </p:spPr>
      </p:pic>
    </p:spTree>
    <p:extLst>
      <p:ext uri="{BB962C8B-B14F-4D97-AF65-F5344CB8AC3E}">
        <p14:creationId xmlns:p14="http://schemas.microsoft.com/office/powerpoint/2010/main" val="704330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a:extLst>
              <a:ext uri="{FF2B5EF4-FFF2-40B4-BE49-F238E27FC236}">
                <a16:creationId xmlns:a16="http://schemas.microsoft.com/office/drawing/2014/main" id="{E330EE64-4DD1-41CF-AD15-C360FC381C36}"/>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14A649C1-CDFF-48B0-9799-1574930756DE}"/>
              </a:ext>
            </a:extLst>
          </p:cNvPr>
          <p:cNvSpPr>
            <a:spLocks noGrp="1"/>
          </p:cNvSpPr>
          <p:nvPr>
            <p:ph idx="1"/>
          </p:nvPr>
        </p:nvSpPr>
        <p:spPr>
          <a:xfrm>
            <a:off x="457200" y="1200150"/>
            <a:ext cx="7643813" cy="3394075"/>
          </a:xfrm>
        </p:spPr>
        <p:txBody>
          <a:bodyPr>
            <a:normAutofit/>
          </a:bodyPr>
          <a:lstStyle/>
          <a:p>
            <a:pPr marL="0" indent="0" algn="just">
              <a:lnSpc>
                <a:spcPct val="87000"/>
              </a:lnSpc>
              <a:spcAft>
                <a:spcPts val="800"/>
              </a:spcAft>
              <a:buFont typeface="Arial" panose="020B0604020202020204" pitchFamily="34" charset="0"/>
              <a:buNone/>
            </a:pPr>
            <a:r>
              <a:rPr lang="cs-CZ" altLang="cs-CZ" sz="1800" dirty="0">
                <a:ea typeface="Calibri" panose="020F0502020204030204" pitchFamily="34" charset="0"/>
                <a:cs typeface="Times New Roman" panose="02020603050405020304" pitchFamily="18" charset="0"/>
              </a:rPr>
              <a:t>Co je vhodné podporovat u ostrahy (jedná se o neuzavřený výčet)?</a:t>
            </a:r>
          </a:p>
          <a:p>
            <a:pPr marL="0" indent="0" algn="just">
              <a:lnSpc>
                <a:spcPct val="87000"/>
              </a:lnSpc>
              <a:spcAft>
                <a:spcPts val="800"/>
              </a:spcAft>
            </a:pPr>
            <a:r>
              <a:rPr lang="cs-CZ" altLang="cs-CZ" sz="1800" b="1" dirty="0">
                <a:ea typeface="Calibri" panose="020F0502020204030204" pitchFamily="34" charset="0"/>
                <a:cs typeface="Times New Roman" panose="02020603050405020304" pitchFamily="18" charset="0"/>
              </a:rPr>
              <a:t>Důstojné pracovní podmínky</a:t>
            </a:r>
            <a:r>
              <a:rPr lang="cs-CZ" altLang="cs-CZ" sz="1800" dirty="0">
                <a:ea typeface="Calibri" panose="020F0502020204030204" pitchFamily="34" charset="0"/>
                <a:cs typeface="Times New Roman" panose="02020603050405020304" pitchFamily="18" charset="0"/>
              </a:rPr>
              <a:t> – hodnocení mzdy zaměstnanců (viz zakázky – úklid UK, ostraha MPSV), apel na důsledné dodržování pracovně právních předpisů (</a:t>
            </a:r>
            <a:r>
              <a:rPr lang="cs-CZ" altLang="cs-CZ" sz="1800" dirty="0"/>
              <a:t>odvádění soc. a zdrav. pojištění, dovolená, placení přesčasů, přestávky mezi směnami)</a:t>
            </a:r>
            <a:r>
              <a:rPr lang="cs-CZ" altLang="cs-CZ" sz="1800" dirty="0">
                <a:cs typeface="Calibri" panose="020F0502020204030204" pitchFamily="34" charset="0"/>
              </a:rPr>
              <a:t>, důkladné posouzení MNNC, vhodné zapojování OZP (fyzicky i psychicky způsobilých), respektování smyslu a účelu DPP, omezení fluktuace bezpečnostních pracovníků (viz ostraha MPSV).</a:t>
            </a:r>
          </a:p>
          <a:p>
            <a:pPr marL="0" indent="0" algn="just">
              <a:lnSpc>
                <a:spcPct val="87000"/>
              </a:lnSpc>
              <a:spcAft>
                <a:spcPts val="800"/>
              </a:spcAft>
            </a:pPr>
            <a:r>
              <a:rPr lang="cs-CZ" altLang="cs-CZ" sz="1800" b="1" dirty="0">
                <a:cs typeface="Calibri" panose="020F0502020204030204" pitchFamily="34" charset="0"/>
              </a:rPr>
              <a:t>Kvalita</a:t>
            </a:r>
            <a:r>
              <a:rPr lang="cs-CZ" altLang="cs-CZ" sz="1800" dirty="0">
                <a:cs typeface="Calibri" panose="020F0502020204030204" pitchFamily="34" charset="0"/>
              </a:rPr>
              <a:t> – spokojenost předchozích objednatelů jako hodnotící kritérium (viz přechozí zakázka - úklid UK), vyhrazená změna dodavatele (viz zakázky - úklid UK, ostraha MPSV), test fyzické zdatnosti (viz ostraha MPSV), + vše co je uvedeno u důstojných pracovních podmínek může ovlivňovat také kvalitu poskytovaného plnění</a:t>
            </a:r>
          </a:p>
          <a:p>
            <a:pPr marL="0" indent="0">
              <a:lnSpc>
                <a:spcPct val="80000"/>
              </a:lnSpc>
            </a:pPr>
            <a:endParaRPr lang="cs-CZ" altLang="cs-CZ" sz="1800" dirty="0"/>
          </a:p>
        </p:txBody>
      </p:sp>
      <p:sp>
        <p:nvSpPr>
          <p:cNvPr id="4" name="Zástupný symbol pro číslo snímku 3">
            <a:extLst>
              <a:ext uri="{FF2B5EF4-FFF2-40B4-BE49-F238E27FC236}">
                <a16:creationId xmlns:a16="http://schemas.microsoft.com/office/drawing/2014/main" id="{6BF1BE1B-53DD-4CE9-A95B-D3667EC4FE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60CCA-B5DB-40A7-817A-54BFB07E3E4D}"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401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72F08B50-7A6B-4DE6-9BD6-42DE566BDD73}"/>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CB0A5FA9-C340-47D9-99F3-ABE4FC6618CF}"/>
              </a:ext>
            </a:extLst>
          </p:cNvPr>
          <p:cNvSpPr>
            <a:spLocks noGrp="1"/>
          </p:cNvSpPr>
          <p:nvPr>
            <p:ph idx="1"/>
          </p:nvPr>
        </p:nvSpPr>
        <p:spPr/>
        <p:txBody>
          <a:bodyPr>
            <a:normAutofit fontScale="40000" lnSpcReduction="20000"/>
          </a:bodyPr>
          <a:lstStyle/>
          <a:p>
            <a:pPr>
              <a:defRPr/>
            </a:pPr>
            <a:endParaRPr lang="cs-CZ" dirty="0"/>
          </a:p>
          <a:p>
            <a:pPr marL="0" indent="0">
              <a:buFont typeface="Arial" panose="020B0604020202020204" pitchFamily="34" charset="0"/>
              <a:buNone/>
              <a:defRPr/>
            </a:pPr>
            <a:r>
              <a:rPr lang="cs-CZ" b="1" dirty="0"/>
              <a:t>Poskytování služeb fyzické ostrahy objektů MPSV 2020 – 2024</a:t>
            </a:r>
          </a:p>
          <a:p>
            <a:pPr marL="0" indent="0">
              <a:lnSpc>
                <a:spcPct val="107000"/>
              </a:lnSpc>
              <a:spcAft>
                <a:spcPts val="800"/>
              </a:spcAft>
              <a:buFont typeface="Arial" panose="020B0604020202020204" pitchFamily="34" charset="0"/>
              <a:buNone/>
              <a:defRPr/>
            </a:pPr>
            <a:r>
              <a:rPr lang="cs-CZ" sz="2900" u="sng" dirty="0">
                <a:solidFill>
                  <a:srgbClr val="0000FF"/>
                </a:solidFill>
                <a:ea typeface="Calibri" panose="020F0502020204030204" pitchFamily="34" charset="0"/>
                <a:cs typeface="Times New Roman" panose="02020603050405020304" pitchFamily="18" charset="0"/>
                <a:hlinkClick r:id="rId2"/>
              </a:rPr>
              <a:t>Základní informace o zadávacím postupu | NEN (nipez.cz)</a:t>
            </a:r>
            <a:endParaRPr lang="cs-CZ" sz="2900" dirty="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defRPr/>
            </a:pPr>
            <a:r>
              <a:rPr lang="cs-CZ" sz="2900" u="sng" dirty="0">
                <a:solidFill>
                  <a:srgbClr val="0000FF"/>
                </a:solidFill>
                <a:ea typeface="Calibri" panose="020F0502020204030204" pitchFamily="34" charset="0"/>
                <a:cs typeface="Times New Roman" panose="02020603050405020304" pitchFamily="18" charset="0"/>
                <a:hlinkClick r:id="rId3"/>
              </a:rPr>
              <a:t>SOVZ_CASE_STUDIES_OSTRAHA_MPSV_3</a:t>
            </a:r>
            <a:endParaRPr lang="cs-CZ" sz="2900" dirty="0">
              <a:ea typeface="Calibri" panose="020F0502020204030204" pitchFamily="34" charset="0"/>
              <a:cs typeface="Times New Roman" panose="02020603050405020304" pitchFamily="18" charset="0"/>
            </a:endParaRPr>
          </a:p>
          <a:p>
            <a:pPr>
              <a:defRPr/>
            </a:pPr>
            <a:endParaRPr lang="cs-CZ" dirty="0"/>
          </a:p>
          <a:p>
            <a:pPr marL="0" indent="0">
              <a:buFont typeface="Arial" panose="020B0604020202020204" pitchFamily="34" charset="0"/>
              <a:buNone/>
              <a:defRPr/>
            </a:pPr>
            <a:r>
              <a:rPr lang="cs-CZ" dirty="0"/>
              <a:t>Zakázka vyhlášena v červnu 2020, smlouva uzavřena v únoru 2021</a:t>
            </a:r>
          </a:p>
          <a:p>
            <a:pPr marL="0" indent="0">
              <a:buFont typeface="Arial" panose="020B0604020202020204" pitchFamily="34" charset="0"/>
              <a:buNone/>
              <a:defRPr/>
            </a:pPr>
            <a:endParaRPr lang="cs-CZ" dirty="0"/>
          </a:p>
          <a:p>
            <a:pPr marL="0" indent="0">
              <a:buFont typeface="Arial" panose="020B0604020202020204" pitchFamily="34" charset="0"/>
              <a:buNone/>
              <a:defRPr/>
            </a:pPr>
            <a:r>
              <a:rPr lang="cs-CZ" dirty="0"/>
              <a:t>PH: 19 mil., otevřené řízení, Smlouva na 4 roky</a:t>
            </a:r>
          </a:p>
          <a:p>
            <a:pPr marL="0" indent="0">
              <a:buFont typeface="Arial" panose="020B0604020202020204" pitchFamily="34" charset="0"/>
              <a:buNone/>
              <a:defRPr/>
            </a:pPr>
            <a:endParaRPr lang="cs-CZ" dirty="0"/>
          </a:p>
          <a:p>
            <a:pPr marL="0" indent="0">
              <a:buFont typeface="Arial" panose="020B0604020202020204" pitchFamily="34" charset="0"/>
              <a:buNone/>
              <a:defRPr/>
            </a:pPr>
            <a:r>
              <a:rPr lang="cs-CZ" dirty="0"/>
              <a:t>Hodnotící kritéria: Nabídková cena (60 %), mzda bezpečnostních pracovníků (40 %)</a:t>
            </a:r>
          </a:p>
          <a:p>
            <a:pPr marL="0" indent="0">
              <a:buFont typeface="Arial" panose="020B0604020202020204" pitchFamily="34" charset="0"/>
              <a:buNone/>
              <a:defRPr/>
            </a:pPr>
            <a:endParaRPr lang="cs-CZ" dirty="0"/>
          </a:p>
          <a:p>
            <a:pPr marL="0" indent="0">
              <a:buFont typeface="Arial" panose="020B0604020202020204" pitchFamily="34" charset="0"/>
              <a:buNone/>
              <a:defRPr/>
            </a:pPr>
            <a:r>
              <a:rPr lang="cs-CZ" dirty="0"/>
              <a:t>7 nabídek</a:t>
            </a:r>
          </a:p>
          <a:p>
            <a:pPr marL="0" indent="0">
              <a:buFont typeface="Arial" panose="020B0604020202020204" pitchFamily="34" charset="0"/>
              <a:buNone/>
              <a:defRPr/>
            </a:pPr>
            <a:endParaRPr lang="cs-CZ" dirty="0"/>
          </a:p>
          <a:p>
            <a:pPr marL="0" indent="0">
              <a:buFont typeface="Arial" panose="020B0604020202020204" pitchFamily="34" charset="0"/>
              <a:buNone/>
              <a:defRPr/>
            </a:pPr>
            <a:r>
              <a:rPr lang="cs-CZ" dirty="0"/>
              <a:t>1 námitka (viz dále)</a:t>
            </a:r>
          </a:p>
          <a:p>
            <a:pPr marL="0" indent="0">
              <a:buFont typeface="Arial" panose="020B0604020202020204" pitchFamily="34" charset="0"/>
              <a:buNone/>
              <a:defRPr/>
            </a:pPr>
            <a:endParaRPr lang="cs-CZ" dirty="0"/>
          </a:p>
        </p:txBody>
      </p:sp>
      <p:sp>
        <p:nvSpPr>
          <p:cNvPr id="4" name="Zástupný symbol pro číslo snímku 3">
            <a:extLst>
              <a:ext uri="{FF2B5EF4-FFF2-40B4-BE49-F238E27FC236}">
                <a16:creationId xmlns:a16="http://schemas.microsoft.com/office/drawing/2014/main" id="{EF651FF8-CD62-4064-8468-DBECD6BB9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64958-78F3-457E-8B93-EECAB6095DEC}"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412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a:extLst>
              <a:ext uri="{FF2B5EF4-FFF2-40B4-BE49-F238E27FC236}">
                <a16:creationId xmlns:a16="http://schemas.microsoft.com/office/drawing/2014/main" id="{A2240AA5-B1B0-4A33-85C2-A95CE9C26821}"/>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6BF1EC9C-7BD7-4EEA-B995-50AD37681D98}"/>
              </a:ext>
            </a:extLst>
          </p:cNvPr>
          <p:cNvSpPr>
            <a:spLocks noGrp="1"/>
          </p:cNvSpPr>
          <p:nvPr>
            <p:ph idx="1"/>
          </p:nvPr>
        </p:nvSpPr>
        <p:spPr>
          <a:xfrm>
            <a:off x="457200" y="1200150"/>
            <a:ext cx="7715250" cy="3394075"/>
          </a:xfrm>
        </p:spPr>
        <p:txBody>
          <a:bodyPr>
            <a:normAutofit/>
          </a:bodyPr>
          <a:lstStyle/>
          <a:p>
            <a:pPr marL="0" indent="0">
              <a:lnSpc>
                <a:spcPct val="80000"/>
              </a:lnSpc>
              <a:buFont typeface="Arial" panose="020B0604020202020204" pitchFamily="34" charset="0"/>
              <a:buNone/>
            </a:pPr>
            <a:r>
              <a:rPr lang="cs-CZ" altLang="cs-CZ" sz="1800" dirty="0"/>
              <a:t>Jako podklad pro možné posouzení MNNC, včetně možnosti posoudit, zda lze s ohledem na nabídkovou cenu předpokládat, že:</a:t>
            </a:r>
          </a:p>
          <a:p>
            <a:pPr marL="0" indent="0">
              <a:lnSpc>
                <a:spcPct val="80000"/>
              </a:lnSpc>
              <a:buFont typeface="Arial" panose="020B0604020202020204" pitchFamily="34" charset="0"/>
              <a:buNone/>
            </a:pPr>
            <a:endParaRPr lang="cs-CZ" altLang="cs-CZ" sz="1800" dirty="0"/>
          </a:p>
          <a:p>
            <a:pPr marL="0" indent="0">
              <a:lnSpc>
                <a:spcPct val="80000"/>
              </a:lnSpc>
              <a:buFontTx/>
              <a:buChar char="-"/>
            </a:pPr>
            <a:r>
              <a:rPr lang="cs-CZ" altLang="cs-CZ" sz="1800" dirty="0"/>
              <a:t>budou dodržovány</a:t>
            </a:r>
            <a:r>
              <a:rPr lang="cs-CZ" altLang="cs-CZ" sz="1800" dirty="0">
                <a:ea typeface="Calibri" panose="020F0502020204030204" pitchFamily="34" charset="0"/>
                <a:cs typeface="Times New Roman" panose="02020603050405020304" pitchFamily="18" charset="0"/>
              </a:rPr>
              <a:t> pracovně právní předpisy (</a:t>
            </a:r>
            <a:r>
              <a:rPr lang="cs-CZ" altLang="cs-CZ" sz="1800" dirty="0"/>
              <a:t>odvádění soc. a zdrav. pojištění, dovolená, placení přesčasů, přestávky mezi směnami)</a:t>
            </a:r>
            <a:r>
              <a:rPr lang="cs-CZ" altLang="cs-CZ" sz="1800" dirty="0">
                <a:cs typeface="Times New Roman" panose="02020603050405020304" pitchFamily="18" charset="0"/>
              </a:rPr>
              <a:t>,</a:t>
            </a:r>
          </a:p>
          <a:p>
            <a:pPr marL="0" indent="0">
              <a:lnSpc>
                <a:spcPct val="80000"/>
              </a:lnSpc>
              <a:buFontTx/>
              <a:buChar char="-"/>
            </a:pPr>
            <a:r>
              <a:rPr lang="cs-CZ" altLang="cs-CZ" sz="1800" dirty="0">
                <a:cs typeface="Times New Roman" panose="02020603050405020304" pitchFamily="18" charset="0"/>
              </a:rPr>
              <a:t>bude dodržena mzda garantovaná v hodnocení</a:t>
            </a:r>
          </a:p>
          <a:p>
            <a:pPr marL="0" indent="0">
              <a:lnSpc>
                <a:spcPct val="80000"/>
              </a:lnSpc>
              <a:buFontTx/>
              <a:buChar char="-"/>
            </a:pPr>
            <a:r>
              <a:rPr lang="cs-CZ" altLang="cs-CZ" sz="1800" dirty="0">
                <a:cs typeface="Calibri" panose="020F0502020204030204" pitchFamily="34" charset="0"/>
              </a:rPr>
              <a:t>budou vhodně zapojovány OZP,</a:t>
            </a:r>
          </a:p>
          <a:p>
            <a:pPr marL="0" indent="0">
              <a:lnSpc>
                <a:spcPct val="80000"/>
              </a:lnSpc>
              <a:buFontTx/>
              <a:buChar char="-"/>
            </a:pPr>
            <a:r>
              <a:rPr lang="cs-CZ" altLang="cs-CZ" sz="1800" dirty="0">
                <a:cs typeface="Calibri" panose="020F0502020204030204" pitchFamily="34" charset="0"/>
              </a:rPr>
              <a:t>bude respektován smysl a účel DPP,</a:t>
            </a:r>
          </a:p>
          <a:p>
            <a:pPr marL="0" indent="0">
              <a:lnSpc>
                <a:spcPct val="80000"/>
              </a:lnSpc>
              <a:buFontTx/>
              <a:buChar char="-"/>
            </a:pPr>
            <a:r>
              <a:rPr lang="cs-CZ" altLang="cs-CZ" sz="1800" dirty="0">
                <a:cs typeface="Calibri" panose="020F0502020204030204" pitchFamily="34" charset="0"/>
              </a:rPr>
              <a:t>bude dodržena akceptovatelná míra fluktuace bezpečnostních pracovníků</a:t>
            </a:r>
          </a:p>
          <a:p>
            <a:pPr marL="0" indent="0">
              <a:lnSpc>
                <a:spcPct val="80000"/>
              </a:lnSpc>
              <a:buFont typeface="Arial" panose="020B0604020202020204" pitchFamily="34" charset="0"/>
              <a:buNone/>
            </a:pPr>
            <a:endParaRPr lang="cs-CZ" altLang="cs-CZ" sz="1800" dirty="0">
              <a:cs typeface="Times New Roman" panose="02020603050405020304" pitchFamily="18" charset="0"/>
            </a:endParaRPr>
          </a:p>
          <a:p>
            <a:pPr marL="0" indent="0">
              <a:lnSpc>
                <a:spcPct val="80000"/>
              </a:lnSpc>
              <a:buFont typeface="Arial" panose="020B0604020202020204" pitchFamily="34" charset="0"/>
              <a:buNone/>
            </a:pPr>
            <a:r>
              <a:rPr lang="cs-CZ" altLang="cs-CZ" sz="1800" dirty="0">
                <a:cs typeface="Times New Roman" panose="02020603050405020304" pitchFamily="18" charset="0"/>
              </a:rPr>
              <a:t>předkládali dodavatelé v nabídkách následující vyplněnou tabulku (návaznost též ve smlouvě).</a:t>
            </a:r>
            <a:endParaRPr lang="cs-CZ" altLang="cs-CZ" sz="1800" dirty="0"/>
          </a:p>
        </p:txBody>
      </p:sp>
      <p:sp>
        <p:nvSpPr>
          <p:cNvPr id="4" name="Zástupný symbol pro číslo snímku 3">
            <a:extLst>
              <a:ext uri="{FF2B5EF4-FFF2-40B4-BE49-F238E27FC236}">
                <a16:creationId xmlns:a16="http://schemas.microsoft.com/office/drawing/2014/main" id="{15E81426-7A22-480C-A6E4-801A51463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63F061-1C38-4B9D-B6A7-9A2492A68244}"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5669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F61DFD06-C94C-4736-ACB2-B4E9D98ADDAC}"/>
              </a:ext>
            </a:extLst>
          </p:cNvPr>
          <p:cNvSpPr>
            <a:spLocks noGrp="1" noChangeArrowheads="1"/>
          </p:cNvSpPr>
          <p:nvPr>
            <p:ph type="title"/>
          </p:nvPr>
        </p:nvSpPr>
        <p:spPr/>
        <p:txBody>
          <a:bodyPr/>
          <a:lstStyle/>
          <a:p>
            <a:pPr algn="l"/>
            <a:r>
              <a:rPr lang="cs-CZ" altLang="cs-CZ" sz="2800" b="1" dirty="0"/>
              <a:t>Ostraha</a:t>
            </a:r>
          </a:p>
        </p:txBody>
      </p:sp>
      <p:sp>
        <p:nvSpPr>
          <p:cNvPr id="74755" name="Zástupný symbol pro obsah 2">
            <a:extLst>
              <a:ext uri="{FF2B5EF4-FFF2-40B4-BE49-F238E27FC236}">
                <a16:creationId xmlns:a16="http://schemas.microsoft.com/office/drawing/2014/main" id="{77EA3C08-B0B7-411A-B877-0C422303C25B}"/>
              </a:ext>
            </a:extLst>
          </p:cNvPr>
          <p:cNvSpPr>
            <a:spLocks noGrp="1" noChangeArrowheads="1"/>
          </p:cNvSpPr>
          <p:nvPr>
            <p:ph idx="1"/>
          </p:nvPr>
        </p:nvSpPr>
        <p:spPr/>
        <p:txBody>
          <a:bodyPr/>
          <a:lstStyle/>
          <a:p>
            <a:pPr marL="0" indent="0">
              <a:buNone/>
            </a:pPr>
            <a:r>
              <a:rPr lang="cs-CZ" altLang="cs-CZ" dirty="0"/>
              <a:t>Vzor dokumentu Kalkulovaný tým BP</a:t>
            </a:r>
          </a:p>
          <a:p>
            <a:endParaRPr lang="cs-CZ" altLang="cs-CZ" dirty="0"/>
          </a:p>
        </p:txBody>
      </p:sp>
      <p:sp>
        <p:nvSpPr>
          <p:cNvPr id="4" name="Zástupný symbol pro číslo snímku 3">
            <a:extLst>
              <a:ext uri="{FF2B5EF4-FFF2-40B4-BE49-F238E27FC236}">
                <a16:creationId xmlns:a16="http://schemas.microsoft.com/office/drawing/2014/main" id="{EA804516-337D-4E54-BF62-AFB4A9AFC0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EB3782-5FBC-45EC-A5D7-A0016FCB10E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Tabulka 4">
            <a:extLst>
              <a:ext uri="{FF2B5EF4-FFF2-40B4-BE49-F238E27FC236}">
                <a16:creationId xmlns:a16="http://schemas.microsoft.com/office/drawing/2014/main" id="{F9BAC237-E7D0-456E-96EA-06634BE94790}"/>
              </a:ext>
            </a:extLst>
          </p:cNvPr>
          <p:cNvGraphicFramePr>
            <a:graphicFrameLocks noGrp="1"/>
          </p:cNvGraphicFramePr>
          <p:nvPr/>
        </p:nvGraphicFramePr>
        <p:xfrm>
          <a:off x="827088" y="1725613"/>
          <a:ext cx="6121400" cy="2852738"/>
        </p:xfrm>
        <a:graphic>
          <a:graphicData uri="http://schemas.openxmlformats.org/drawingml/2006/table">
            <a:tbl>
              <a:tblPr firstRow="1" firstCol="1" bandRow="1">
                <a:tableStyleId>{5C22544A-7EE6-4342-B048-85BDC9FD1C3A}</a:tableStyleId>
              </a:tblPr>
              <a:tblGrid>
                <a:gridCol w="538495">
                  <a:extLst>
                    <a:ext uri="{9D8B030D-6E8A-4147-A177-3AD203B41FA5}">
                      <a16:colId xmlns:a16="http://schemas.microsoft.com/office/drawing/2014/main" val="20000"/>
                    </a:ext>
                  </a:extLst>
                </a:gridCol>
                <a:gridCol w="781197">
                  <a:extLst>
                    <a:ext uri="{9D8B030D-6E8A-4147-A177-3AD203B41FA5}">
                      <a16:colId xmlns:a16="http://schemas.microsoft.com/office/drawing/2014/main" val="20001"/>
                    </a:ext>
                  </a:extLst>
                </a:gridCol>
                <a:gridCol w="967774">
                  <a:extLst>
                    <a:ext uri="{9D8B030D-6E8A-4147-A177-3AD203B41FA5}">
                      <a16:colId xmlns:a16="http://schemas.microsoft.com/office/drawing/2014/main" val="20002"/>
                    </a:ext>
                  </a:extLst>
                </a:gridCol>
                <a:gridCol w="1075474">
                  <a:extLst>
                    <a:ext uri="{9D8B030D-6E8A-4147-A177-3AD203B41FA5}">
                      <a16:colId xmlns:a16="http://schemas.microsoft.com/office/drawing/2014/main" val="20003"/>
                    </a:ext>
                  </a:extLst>
                </a:gridCol>
                <a:gridCol w="1074715">
                  <a:extLst>
                    <a:ext uri="{9D8B030D-6E8A-4147-A177-3AD203B41FA5}">
                      <a16:colId xmlns:a16="http://schemas.microsoft.com/office/drawing/2014/main" val="20004"/>
                    </a:ext>
                  </a:extLst>
                </a:gridCol>
                <a:gridCol w="781197">
                  <a:extLst>
                    <a:ext uri="{9D8B030D-6E8A-4147-A177-3AD203B41FA5}">
                      <a16:colId xmlns:a16="http://schemas.microsoft.com/office/drawing/2014/main" val="20005"/>
                    </a:ext>
                  </a:extLst>
                </a:gridCol>
                <a:gridCol w="902548">
                  <a:extLst>
                    <a:ext uri="{9D8B030D-6E8A-4147-A177-3AD203B41FA5}">
                      <a16:colId xmlns:a16="http://schemas.microsoft.com/office/drawing/2014/main" val="20006"/>
                    </a:ext>
                  </a:extLst>
                </a:gridCol>
              </a:tblGrid>
              <a:tr h="1638869">
                <a:tc>
                  <a:txBody>
                    <a:bodyPr/>
                    <a:lstStyle/>
                    <a:p>
                      <a:pPr algn="ctr">
                        <a:lnSpc>
                          <a:spcPct val="107000"/>
                        </a:lnSpc>
                        <a:spcAft>
                          <a:spcPts val="800"/>
                        </a:spcAft>
                      </a:pPr>
                      <a:r>
                        <a:rPr lang="cs-CZ" sz="1100">
                          <a:effectLst/>
                        </a:rPr>
                        <a:t>Pořadové číslo člena týmu (max. 30 osob)</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Jméno a příjmení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Identifikace zaměstnavatele osoby uvedené ve sloupci vedle vlevo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Předpokládaný druh pracovního poměru</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Předpokládaný časový fond u zadavatele</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Předpokládaný pracovní režim</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OZP (ANO/NE) a pokud ano – uvedení výše předpokládaného kalkulovaného příspěvku</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extLst>
                  <a:ext uri="{0D108BD9-81ED-4DB2-BD59-A6C34878D82A}">
                    <a16:rowId xmlns:a16="http://schemas.microsoft.com/office/drawing/2014/main" val="10000"/>
                  </a:ext>
                </a:extLst>
              </a:tr>
              <a:tr h="709651">
                <a:tc>
                  <a:txBody>
                    <a:bodyPr/>
                    <a:lstStyle/>
                    <a:p>
                      <a:pPr algn="ctr">
                        <a:lnSpc>
                          <a:spcPct val="107000"/>
                        </a:lnSpc>
                        <a:spcAft>
                          <a:spcPts val="800"/>
                        </a:spcAft>
                      </a:pPr>
                      <a:r>
                        <a:rPr lang="cs-CZ" sz="1100">
                          <a:effectLst/>
                        </a:rPr>
                        <a:t>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NEVYPLŇOVAT DO NABÍDKY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NEVYPLŇOVAT DO NABÍDKY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extLst>
                  <a:ext uri="{0D108BD9-81ED-4DB2-BD59-A6C34878D82A}">
                    <a16:rowId xmlns:a16="http://schemas.microsoft.com/office/drawing/2014/main" val="10001"/>
                  </a:ext>
                </a:extLst>
              </a:tr>
              <a:tr h="252109">
                <a:tc>
                  <a:txBody>
                    <a:bodyPr/>
                    <a:lstStyle/>
                    <a:p>
                      <a:pPr algn="ctr">
                        <a:lnSpc>
                          <a:spcPct val="107000"/>
                        </a:lnSpc>
                        <a:spcAft>
                          <a:spcPts val="800"/>
                        </a:spcAft>
                      </a:pPr>
                      <a:r>
                        <a:rPr lang="cs-CZ" sz="1100">
                          <a:effectLst/>
                        </a:rPr>
                        <a:t>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extLst>
                  <a:ext uri="{0D108BD9-81ED-4DB2-BD59-A6C34878D82A}">
                    <a16:rowId xmlns:a16="http://schemas.microsoft.com/office/drawing/2014/main" val="10002"/>
                  </a:ext>
                </a:extLst>
              </a:tr>
              <a:tr h="252109">
                <a:tc>
                  <a:txBody>
                    <a:bodyPr/>
                    <a:lstStyle/>
                    <a:p>
                      <a:pPr algn="ctr">
                        <a:lnSpc>
                          <a:spcPct val="107000"/>
                        </a:lnSpc>
                        <a:spcAft>
                          <a:spcPts val="800"/>
                        </a:spcAft>
                      </a:pPr>
                      <a:r>
                        <a:rPr lang="cs-CZ" sz="1100">
                          <a:effectLst/>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nSpc>
                          <a:spcPct val="107000"/>
                        </a:lnSpc>
                        <a:spcAft>
                          <a:spcPts val="800"/>
                        </a:spcAft>
                      </a:pPr>
                      <a:r>
                        <a:rPr lang="cs-CZ" sz="11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tc>
                  <a:txBody>
                    <a:bodyPr/>
                    <a:lstStyle/>
                    <a:p>
                      <a:pPr algn="ctr">
                        <a:lnSpc>
                          <a:spcPct val="107000"/>
                        </a:lnSpc>
                        <a:spcAft>
                          <a:spcPts val="800"/>
                        </a:spcAft>
                      </a:pPr>
                      <a:r>
                        <a:rPr lang="cs-CZ" sz="11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8" marR="68588" marT="0" marB="0" anchor="ctr"/>
                </a:tc>
                <a:extLst>
                  <a:ext uri="{0D108BD9-81ED-4DB2-BD59-A6C34878D82A}">
                    <a16:rowId xmlns:a16="http://schemas.microsoft.com/office/drawing/2014/main" val="10003"/>
                  </a:ext>
                </a:extLst>
              </a:tr>
            </a:tbl>
          </a:graphicData>
        </a:graphic>
      </p:graphicFrame>
      <p:sp>
        <p:nvSpPr>
          <p:cNvPr id="74799" name="Rectangle 1">
            <a:extLst>
              <a:ext uri="{FF2B5EF4-FFF2-40B4-BE49-F238E27FC236}">
                <a16:creationId xmlns:a16="http://schemas.microsoft.com/office/drawing/2014/main" id="{303892D2-614A-4218-999E-62D447DB07FE}"/>
              </a:ext>
            </a:extLst>
          </p:cNvPr>
          <p:cNvSpPr>
            <a:spLocks noChangeArrowheads="1"/>
          </p:cNvSpPr>
          <p:nvPr/>
        </p:nvSpPr>
        <p:spPr bwMode="auto">
          <a:xfrm>
            <a:off x="2009775" y="1300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00" name="Rectangle 2">
            <a:extLst>
              <a:ext uri="{FF2B5EF4-FFF2-40B4-BE49-F238E27FC236}">
                <a16:creationId xmlns:a16="http://schemas.microsoft.com/office/drawing/2014/main" id="{43A2FF4A-0731-443D-B1BD-7EC4547EEB18}"/>
              </a:ext>
            </a:extLst>
          </p:cNvPr>
          <p:cNvSpPr>
            <a:spLocks noChangeArrowheads="1"/>
          </p:cNvSpPr>
          <p:nvPr/>
        </p:nvSpPr>
        <p:spPr bwMode="auto">
          <a:xfrm>
            <a:off x="2009775" y="1300163"/>
            <a:ext cx="3017838" cy="476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4801" name="Rectangle 3">
            <a:extLst>
              <a:ext uri="{FF2B5EF4-FFF2-40B4-BE49-F238E27FC236}">
                <a16:creationId xmlns:a16="http://schemas.microsoft.com/office/drawing/2014/main" id="{2F64EF55-8366-4CE3-B37D-6BB282A17793}"/>
              </a:ext>
            </a:extLst>
          </p:cNvPr>
          <p:cNvSpPr>
            <a:spLocks noChangeArrowheads="1"/>
          </p:cNvSpPr>
          <p:nvPr/>
        </p:nvSpPr>
        <p:spPr bwMode="auto">
          <a:xfrm>
            <a:off x="6418263" y="1417638"/>
            <a:ext cx="3270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cs-CZ" altLang="cs-CZ" sz="900" b="0" i="0" u="none" strike="noStrike" kern="1200" cap="none" spc="0" normalizeH="0" baseline="30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[i]</a:t>
            </a:r>
            <a:r>
              <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altLang="cs-CZ" sz="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J</a:t>
            </a:r>
            <a:endPar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299095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a:extLst>
              <a:ext uri="{FF2B5EF4-FFF2-40B4-BE49-F238E27FC236}">
                <a16:creationId xmlns:a16="http://schemas.microsoft.com/office/drawing/2014/main" id="{B7B7B549-680F-4BE0-83AE-15752854A4E8}"/>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407B4050-DF0D-4AD7-8E25-015B1EAB793F}"/>
              </a:ext>
            </a:extLst>
          </p:cNvPr>
          <p:cNvSpPr>
            <a:spLocks noGrp="1"/>
          </p:cNvSpPr>
          <p:nvPr>
            <p:ph idx="1"/>
          </p:nvPr>
        </p:nvSpPr>
        <p:spPr>
          <a:xfrm>
            <a:off x="457200" y="1200150"/>
            <a:ext cx="7715250" cy="3394075"/>
          </a:xfrm>
        </p:spPr>
        <p:txBody>
          <a:bodyPr>
            <a:normAutofit fontScale="47500" lnSpcReduction="20000"/>
          </a:bodyPr>
          <a:lstStyle/>
          <a:p>
            <a:pPr marL="0" indent="0">
              <a:buFont typeface="Arial" panose="020B0604020202020204" pitchFamily="34" charset="0"/>
              <a:buNone/>
              <a:defRPr/>
            </a:pPr>
            <a:r>
              <a:rPr lang="cs-CZ" b="1" dirty="0"/>
              <a:t>Omezení fluktuace bezpečnostních pracovníků ve smlouvě na plnění.</a:t>
            </a:r>
          </a:p>
          <a:p>
            <a:pPr>
              <a:defRPr/>
            </a:pPr>
            <a:r>
              <a:rPr lang="cs-CZ" i="1" dirty="0"/>
              <a:t>„</a:t>
            </a:r>
            <a:r>
              <a:rPr lang="cs-CZ" b="1" i="1" dirty="0"/>
              <a:t>Poskytovatel není oprávněn zapojit do plnění více jak 3 nové (tj. v Seznamu neuvedené) bezpečnostní pracovníky za 3 měsíce. </a:t>
            </a:r>
            <a:r>
              <a:rPr lang="cs-CZ" i="1" dirty="0"/>
              <a:t>Předchozí věta neplatí během prvního měsíce poskytování plnění dle této Smlouvy (počítáno od nástupu první směny). Objednatel je oprávněn povolit zapojení většího množství nových osob (nad uvedený limit), je-li to nezbytné k zajištění plnění dle této Smlouvy a Poskytovatel vznik takové situace objektivně nemohl ovlivnit. Odebírat bezpečnostní pracovníky ze Seznamu je možné dle potřeb Poskytovatele.“</a:t>
            </a:r>
          </a:p>
          <a:p>
            <a:pPr>
              <a:defRPr/>
            </a:pPr>
            <a:endParaRPr lang="cs-CZ" i="1" dirty="0"/>
          </a:p>
          <a:p>
            <a:pPr>
              <a:defRPr/>
            </a:pPr>
            <a:r>
              <a:rPr lang="cs-CZ" dirty="0"/>
              <a:t>Sankce 10 tis. za překročení stanoveného limitu za každou 1 takovou osobu.</a:t>
            </a:r>
          </a:p>
          <a:p>
            <a:pPr marL="0" indent="0">
              <a:buFont typeface="Arial" panose="020B0604020202020204" pitchFamily="34" charset="0"/>
              <a:buNone/>
              <a:defRPr/>
            </a:pPr>
            <a:endParaRPr lang="cs-CZ" dirty="0"/>
          </a:p>
          <a:p>
            <a:pPr>
              <a:defRPr/>
            </a:pPr>
            <a:r>
              <a:rPr lang="cs-CZ" dirty="0"/>
              <a:t>Hlavním smyslem tohoto omezení bylo zamezit masivní fluktuaci (odcházení BP po 3, 5, 8….dnech, zamezení používání DPP tam kde přiléhá HPP).</a:t>
            </a:r>
          </a:p>
          <a:p>
            <a:pPr marL="0" indent="0">
              <a:buFont typeface="Arial" panose="020B0604020202020204" pitchFamily="34" charset="0"/>
              <a:buNone/>
              <a:defRPr/>
            </a:pPr>
            <a:endParaRPr lang="cs-CZ" dirty="0"/>
          </a:p>
        </p:txBody>
      </p:sp>
      <p:sp>
        <p:nvSpPr>
          <p:cNvPr id="4" name="Zástupný symbol pro číslo snímku 3">
            <a:extLst>
              <a:ext uri="{FF2B5EF4-FFF2-40B4-BE49-F238E27FC236}">
                <a16:creationId xmlns:a16="http://schemas.microsoft.com/office/drawing/2014/main" id="{95650DAD-11B0-4BA5-A9A4-528582453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2897C-C6D6-4B11-A0CC-738F6CA24F68}"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521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71B89530-CE4D-479A-AAC3-AE73BE4CBBE8}"/>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4789F7DB-4F62-4101-95CB-DF4671A44321}"/>
              </a:ext>
            </a:extLst>
          </p:cNvPr>
          <p:cNvSpPr>
            <a:spLocks noGrp="1"/>
          </p:cNvSpPr>
          <p:nvPr>
            <p:ph idx="1"/>
          </p:nvPr>
        </p:nvSpPr>
        <p:spPr>
          <a:xfrm>
            <a:off x="457200" y="1200150"/>
            <a:ext cx="7643813" cy="3394075"/>
          </a:xfrm>
        </p:spPr>
        <p:txBody>
          <a:bodyPr>
            <a:normAutofit fontScale="92500" lnSpcReduction="10000"/>
          </a:bodyPr>
          <a:lstStyle/>
          <a:p>
            <a:pPr marL="0" indent="0">
              <a:buFont typeface="Arial" panose="020B0604020202020204" pitchFamily="34" charset="0"/>
              <a:buNone/>
              <a:defRPr/>
            </a:pPr>
            <a:endParaRPr lang="cs-CZ" sz="1600" dirty="0"/>
          </a:p>
          <a:p>
            <a:pPr marL="0" indent="0">
              <a:buFont typeface="Arial" panose="020B0604020202020204" pitchFamily="34" charset="0"/>
              <a:buNone/>
              <a:defRPr/>
            </a:pPr>
            <a:r>
              <a:rPr lang="cs-CZ" sz="1600" b="1" dirty="0"/>
              <a:t>Výsledek zadávacího řízení:</a:t>
            </a:r>
          </a:p>
          <a:p>
            <a:pPr marL="0" indent="0">
              <a:buFont typeface="Arial" panose="020B0604020202020204" pitchFamily="34" charset="0"/>
              <a:buNone/>
              <a:defRPr/>
            </a:pPr>
            <a:endParaRPr lang="cs-CZ" sz="1600" dirty="0"/>
          </a:p>
          <a:p>
            <a:pPr>
              <a:defRPr/>
            </a:pPr>
            <a:r>
              <a:rPr lang="cs-CZ" sz="1600" dirty="0"/>
              <a:t>Hodnocené údaje dodavatele, s nímž byla uzavřena smlouva: </a:t>
            </a:r>
            <a:r>
              <a:rPr lang="cs-CZ" sz="1600" b="1" dirty="0"/>
              <a:t>176,60</a:t>
            </a:r>
            <a:r>
              <a:rPr lang="cs-CZ" sz="1600" dirty="0"/>
              <a:t> Kč bez DPH za jednu hodinu ostrahy za jednoho bezpečnostního pracovníka, </a:t>
            </a:r>
            <a:r>
              <a:rPr lang="cs-CZ" sz="1600" b="1" dirty="0"/>
              <a:t>120</a:t>
            </a:r>
            <a:r>
              <a:rPr lang="cs-CZ" sz="1600" dirty="0"/>
              <a:t> Kč garantovaná hrubá mzda pro bezpečnostní pracovníky</a:t>
            </a:r>
          </a:p>
          <a:p>
            <a:pPr>
              <a:defRPr/>
            </a:pPr>
            <a:endParaRPr lang="cs-CZ" sz="1600" dirty="0"/>
          </a:p>
          <a:p>
            <a:pPr>
              <a:defRPr/>
            </a:pPr>
            <a:r>
              <a:rPr lang="cs-CZ" sz="1600" dirty="0"/>
              <a:t>Rozpětí nabídkových cen se pohybovalo </a:t>
            </a:r>
            <a:r>
              <a:rPr lang="cs-CZ" sz="1600" b="1" dirty="0"/>
              <a:t>od 144 Kč do 229 Kč</a:t>
            </a:r>
            <a:r>
              <a:rPr lang="cs-CZ" sz="1600" dirty="0"/>
              <a:t> bez DPH za jednu hodinu ostrahy za jednoho bezpečnostního pracovníka. Rozpětí garantované hrubé mzdy pro bezpečnostní pracovníky se pohybovalo </a:t>
            </a:r>
            <a:r>
              <a:rPr lang="cs-CZ" sz="1600" b="1" dirty="0"/>
              <a:t>od 100 Kč do 147 Kč.</a:t>
            </a:r>
          </a:p>
          <a:p>
            <a:pPr marL="0" indent="0">
              <a:buFont typeface="Arial" panose="020B0604020202020204" pitchFamily="34" charset="0"/>
              <a:buNone/>
              <a:defRPr/>
            </a:pPr>
            <a:endParaRPr lang="cs-CZ" sz="1600" dirty="0"/>
          </a:p>
          <a:p>
            <a:pPr>
              <a:defRPr/>
            </a:pPr>
            <a:r>
              <a:rPr lang="cs-CZ" sz="1600" dirty="0"/>
              <a:t>Smlouvu jsme uzavřeli s dodavatelem, který by byl </a:t>
            </a:r>
            <a:r>
              <a:rPr lang="cs-CZ" sz="1600" b="1" dirty="0"/>
              <a:t>dle hodnotících kritérií čtvrtý v pořadí</a:t>
            </a:r>
            <a:r>
              <a:rPr lang="cs-CZ" sz="1600" dirty="0"/>
              <a:t> – dodavatelům nabízejícím výhodnější hodnoty dle hodnotících kritérií zanikla účast v zadávacím řízení (2x vyloučení účastníka, 1x odstoupení účastníka ze zadávacího řízení).</a:t>
            </a:r>
          </a:p>
        </p:txBody>
      </p:sp>
      <p:sp>
        <p:nvSpPr>
          <p:cNvPr id="4" name="Zástupný symbol pro číslo snímku 3">
            <a:extLst>
              <a:ext uri="{FF2B5EF4-FFF2-40B4-BE49-F238E27FC236}">
                <a16:creationId xmlns:a16="http://schemas.microsoft.com/office/drawing/2014/main" id="{44211277-7A41-40A3-9792-0B53F751D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4CFCB-43B2-4AEA-96AB-B1BA3E46692C}"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700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2C2EF565-C5C1-487E-B48A-E18B06F84720}"/>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27C7979F-59AB-4B69-B0F4-C4CD9D486773}"/>
              </a:ext>
            </a:extLst>
          </p:cNvPr>
          <p:cNvSpPr>
            <a:spLocks noGrp="1"/>
          </p:cNvSpPr>
          <p:nvPr>
            <p:ph idx="1"/>
          </p:nvPr>
        </p:nvSpPr>
        <p:spPr>
          <a:xfrm>
            <a:off x="457200" y="1200150"/>
            <a:ext cx="7715250" cy="3394075"/>
          </a:xfrm>
        </p:spPr>
        <p:txBody>
          <a:bodyPr>
            <a:normAutofit/>
          </a:bodyPr>
          <a:lstStyle/>
          <a:p>
            <a:pPr marL="0" indent="0">
              <a:buFont typeface="Arial" panose="020B0604020202020204" pitchFamily="34" charset="0"/>
              <a:buNone/>
              <a:defRPr/>
            </a:pPr>
            <a:r>
              <a:rPr lang="cs-CZ" sz="2400" dirty="0"/>
              <a:t>Vyloučení 1</a:t>
            </a:r>
          </a:p>
          <a:p>
            <a:pPr marL="0" indent="0">
              <a:buFont typeface="Arial" panose="020B0604020202020204" pitchFamily="34" charset="0"/>
              <a:buNone/>
              <a:defRPr/>
            </a:pPr>
            <a:endParaRPr lang="cs-CZ" sz="2400" dirty="0"/>
          </a:p>
          <a:p>
            <a:pPr>
              <a:defRPr/>
            </a:pPr>
            <a:r>
              <a:rPr lang="cs-CZ" sz="2400" dirty="0"/>
              <a:t>Dle hodnotících kritérií by byl 3. v pořadí</a:t>
            </a:r>
          </a:p>
          <a:p>
            <a:pPr>
              <a:defRPr/>
            </a:pPr>
            <a:r>
              <a:rPr lang="cs-CZ" sz="2400" dirty="0"/>
              <a:t>Dodavatel byl vyloučen poté, co jsme v rámci ověřování referencí (v kvalifikaci) u objednatelů zjistili, že </a:t>
            </a:r>
            <a:r>
              <a:rPr lang="cs-CZ" sz="2400" b="1" dirty="0"/>
              <a:t>dokladovaná reference</a:t>
            </a:r>
            <a:r>
              <a:rPr lang="cs-CZ" sz="2400" dirty="0"/>
              <a:t> ve skutečnosti nesplňuje veškeré požadavky na významnou službu dle kvalifikačních podmínek.</a:t>
            </a:r>
          </a:p>
          <a:p>
            <a:pPr>
              <a:defRPr/>
            </a:pPr>
            <a:endParaRPr lang="cs-CZ" dirty="0"/>
          </a:p>
        </p:txBody>
      </p:sp>
      <p:sp>
        <p:nvSpPr>
          <p:cNvPr id="4" name="Zástupný symbol pro číslo snímku 3">
            <a:extLst>
              <a:ext uri="{FF2B5EF4-FFF2-40B4-BE49-F238E27FC236}">
                <a16:creationId xmlns:a16="http://schemas.microsoft.com/office/drawing/2014/main" id="{E3D1F47F-B67E-4779-93A1-1EF6421FF0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1FEC8-0042-420D-8444-ACF289E08987}"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0932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541919F4-A515-4F76-A915-99565E79D8B1}"/>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C1271BA1-1C76-4966-B6A2-8903209B2F39}"/>
              </a:ext>
            </a:extLst>
          </p:cNvPr>
          <p:cNvSpPr>
            <a:spLocks noGrp="1"/>
          </p:cNvSpPr>
          <p:nvPr>
            <p:ph idx="1"/>
          </p:nvPr>
        </p:nvSpPr>
        <p:spPr>
          <a:xfrm>
            <a:off x="457200" y="1276350"/>
            <a:ext cx="7643813" cy="3394075"/>
          </a:xfrm>
        </p:spPr>
        <p:txBody>
          <a:bodyPr>
            <a:normAutofit fontScale="40000" lnSpcReduction="20000"/>
          </a:bodyPr>
          <a:lstStyle/>
          <a:p>
            <a:pPr marL="0" indent="0">
              <a:buFont typeface="Arial" panose="020B0604020202020204" pitchFamily="34" charset="0"/>
              <a:buNone/>
              <a:defRPr/>
            </a:pPr>
            <a:r>
              <a:rPr lang="cs-CZ" b="1" dirty="0"/>
              <a:t>Vyloučení 2,</a:t>
            </a:r>
            <a:r>
              <a:rPr lang="cs-CZ" dirty="0"/>
              <a:t> byla podána námitka (návrh k UOHS ne)</a:t>
            </a:r>
          </a:p>
          <a:p>
            <a:pPr>
              <a:defRPr/>
            </a:pPr>
            <a:endParaRPr lang="cs-CZ" dirty="0"/>
          </a:p>
          <a:p>
            <a:pPr>
              <a:defRPr/>
            </a:pPr>
            <a:r>
              <a:rPr lang="cs-CZ" dirty="0"/>
              <a:t>Dle hodnotících kritérií by byl 1. v pořadí</a:t>
            </a:r>
          </a:p>
          <a:p>
            <a:pPr>
              <a:defRPr/>
            </a:pPr>
            <a:r>
              <a:rPr lang="cs-CZ" dirty="0"/>
              <a:t>Z dokumentu „Kalkulovaný tým bezpečnostních pracovníků“ vyplynulo, že cca dvě třetiny osob týmu BP má být trvale zaměstnáno na DPP s měsíčním objemem cca 160 hodin a zbývající část týmu mají tvořit OZP. </a:t>
            </a:r>
          </a:p>
          <a:p>
            <a:pPr>
              <a:defRPr/>
            </a:pPr>
            <a:r>
              <a:rPr lang="cs-CZ" dirty="0"/>
              <a:t>Omezení fluktuace BP – aby bylo vyhověno, vytvořil účastník sdružení složené z několika dodavatelů (zaměstnavatelů), mezi něž by celkový počet hodin BP pracujících na DPP každý měsíc rozdělil. Tím by dosáhnul stavu, kdy BP pracuje trvale každý měsíc 160 hodin, avšak na DPP.</a:t>
            </a:r>
          </a:p>
          <a:p>
            <a:pPr>
              <a:defRPr/>
            </a:pPr>
            <a:r>
              <a:rPr lang="cs-CZ" dirty="0"/>
              <a:t>Vyloučen ze zadávacího řízení z důvodu předpokládaného v § 48 odst. 5 písm. a) ZZVZ, tj. plnění nabízené dodavatelem by vedlo k nedodržování povinností vyplývajících z pracovněprávních předpisů vztahujících se k předmětu plnění veřejné zakázky.</a:t>
            </a:r>
          </a:p>
          <a:p>
            <a:pPr>
              <a:defRPr/>
            </a:pPr>
            <a:r>
              <a:rPr lang="cs-CZ" dirty="0"/>
              <a:t>Odůvodnění: </a:t>
            </a:r>
            <a:r>
              <a:rPr lang="cs-CZ" b="1" dirty="0"/>
              <a:t>obcházení zákoníku práce</a:t>
            </a:r>
            <a:r>
              <a:rPr lang="cs-CZ" dirty="0"/>
              <a:t> (obcházení limitace 300 hodin ročně u jednoho zaměstnavatele účelově vytvořeným sdružením) a současně </a:t>
            </a:r>
            <a:r>
              <a:rPr lang="cs-CZ" b="1" dirty="0"/>
              <a:t>rozpor s dobrými mravy</a:t>
            </a:r>
            <a:r>
              <a:rPr lang="cs-CZ" dirty="0"/>
              <a:t> dle občanského zákoníku (BP měl stabilně pracovat celý rok cca 160 hodin měsíčně na totožné pozici na DPP pro několik různých zaměstnavatelů).</a:t>
            </a:r>
          </a:p>
          <a:p>
            <a:pPr>
              <a:defRPr/>
            </a:pPr>
            <a:endParaRPr lang="cs-CZ" dirty="0"/>
          </a:p>
        </p:txBody>
      </p:sp>
      <p:sp>
        <p:nvSpPr>
          <p:cNvPr id="4" name="Zástupný symbol pro číslo snímku 3">
            <a:extLst>
              <a:ext uri="{FF2B5EF4-FFF2-40B4-BE49-F238E27FC236}">
                <a16:creationId xmlns:a16="http://schemas.microsoft.com/office/drawing/2014/main" id="{31E06253-5AA6-4845-BC0B-C41AF1A59D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9143F-F322-461E-A276-D744B3CC94F9}"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64577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a:extLst>
              <a:ext uri="{FF2B5EF4-FFF2-40B4-BE49-F238E27FC236}">
                <a16:creationId xmlns:a16="http://schemas.microsoft.com/office/drawing/2014/main" id="{3DD44F9F-3F01-4E6A-8493-4DCD5530B377}"/>
              </a:ext>
            </a:extLst>
          </p:cNvPr>
          <p:cNvSpPr>
            <a:spLocks noGrp="1" noChangeArrowheads="1"/>
          </p:cNvSpPr>
          <p:nvPr>
            <p:ph type="title"/>
          </p:nvPr>
        </p:nvSpPr>
        <p:spPr/>
        <p:txBody>
          <a:bodyPr/>
          <a:lstStyle/>
          <a:p>
            <a:pPr algn="l"/>
            <a:r>
              <a:rPr lang="cs-CZ" altLang="cs-CZ" sz="2800" b="1" dirty="0"/>
              <a:t>Ostraha</a:t>
            </a:r>
          </a:p>
        </p:txBody>
      </p:sp>
      <p:sp>
        <p:nvSpPr>
          <p:cNvPr id="3" name="Zástupný obsah 2">
            <a:extLst>
              <a:ext uri="{FF2B5EF4-FFF2-40B4-BE49-F238E27FC236}">
                <a16:creationId xmlns:a16="http://schemas.microsoft.com/office/drawing/2014/main" id="{209D99EF-9532-40A1-B4C8-C5C196C82253}"/>
              </a:ext>
            </a:extLst>
          </p:cNvPr>
          <p:cNvSpPr>
            <a:spLocks noGrp="1"/>
          </p:cNvSpPr>
          <p:nvPr>
            <p:ph idx="1"/>
          </p:nvPr>
        </p:nvSpPr>
        <p:spPr>
          <a:xfrm>
            <a:off x="457200" y="1200150"/>
            <a:ext cx="7643813" cy="3394075"/>
          </a:xfrm>
        </p:spPr>
        <p:txBody>
          <a:bodyPr>
            <a:normAutofit fontScale="47500" lnSpcReduction="20000"/>
          </a:bodyPr>
          <a:lstStyle/>
          <a:p>
            <a:pPr marL="0" indent="0">
              <a:buFont typeface="Arial" panose="020B0604020202020204" pitchFamily="34" charset="0"/>
              <a:buNone/>
              <a:defRPr/>
            </a:pPr>
            <a:r>
              <a:rPr lang="cs-CZ" sz="3400" b="1" dirty="0"/>
              <a:t>Odstoupení účastníka ze ZŘ</a:t>
            </a:r>
          </a:p>
          <a:p>
            <a:pPr marL="0" indent="0">
              <a:buFont typeface="Arial" panose="020B0604020202020204" pitchFamily="34" charset="0"/>
              <a:buNone/>
              <a:defRPr/>
            </a:pPr>
            <a:endParaRPr lang="cs-CZ" sz="3400" dirty="0"/>
          </a:p>
          <a:p>
            <a:pPr>
              <a:defRPr/>
            </a:pPr>
            <a:r>
              <a:rPr lang="cs-CZ" sz="3400" dirty="0"/>
              <a:t>Dle hodnotících kritérií by byl 2. v pořadí.</a:t>
            </a:r>
          </a:p>
          <a:p>
            <a:pPr>
              <a:defRPr/>
            </a:pPr>
            <a:r>
              <a:rPr lang="cs-CZ" sz="3400" dirty="0"/>
              <a:t>Dodavatel předpokládal, že </a:t>
            </a:r>
            <a:r>
              <a:rPr lang="cs-CZ" sz="3400" b="1" dirty="0"/>
              <a:t>tým BP sestaví pouze z OZP</a:t>
            </a:r>
            <a:r>
              <a:rPr lang="cs-CZ" sz="3400" dirty="0"/>
              <a:t>. Teoretická zákonná možnost plnit tímto způsobem existuje, tudíž bylo rozhodnuto o výběru tohoto dodavatele.</a:t>
            </a:r>
          </a:p>
          <a:p>
            <a:pPr>
              <a:defRPr/>
            </a:pPr>
            <a:r>
              <a:rPr lang="cs-CZ" sz="3400" dirty="0"/>
              <a:t>V rámci jednání před uzavřením smlouvy byl opakovaně upozorňován, že je nutné, aby tvrzení, které bylo použito pro obhájení MNNC v zadávacím řízení, bylo platné též během realizace smlouvy, příp. aby existovaly jiné důvody vysvětlující reálnou možnost dosáhnout hodnot, které byly předmětem hodnocení.</a:t>
            </a:r>
          </a:p>
          <a:p>
            <a:pPr>
              <a:defRPr/>
            </a:pPr>
            <a:r>
              <a:rPr lang="cs-CZ" sz="3400" dirty="0"/>
              <a:t>Dodavatel byl též upozorněn na to, že v opačném případě jsme připraveni odstoupit od smlouvy v souladu s § 223 odst. 2 písm. a) a b) ZZVZ a navázat vyhrazenou změnou dodavatele.</a:t>
            </a:r>
          </a:p>
          <a:p>
            <a:pPr>
              <a:defRPr/>
            </a:pPr>
            <a:r>
              <a:rPr lang="cs-CZ" sz="3400" dirty="0"/>
              <a:t>Dodavatel odstoupil ze zadávacího řízení dříve, než došlo k uzavření smlouvy.</a:t>
            </a:r>
          </a:p>
          <a:p>
            <a:pPr marL="0" indent="0">
              <a:buFont typeface="Arial" panose="020B0604020202020204" pitchFamily="34" charset="0"/>
              <a:buNone/>
              <a:defRPr/>
            </a:pPr>
            <a:endParaRPr lang="cs-CZ" dirty="0"/>
          </a:p>
          <a:p>
            <a:pPr marL="0" indent="0">
              <a:buFont typeface="Arial" panose="020B0604020202020204" pitchFamily="34" charset="0"/>
              <a:buNone/>
              <a:defRPr/>
            </a:pPr>
            <a:endParaRPr lang="cs-CZ" dirty="0"/>
          </a:p>
        </p:txBody>
      </p:sp>
      <p:sp>
        <p:nvSpPr>
          <p:cNvPr id="4" name="Zástupný symbol pro číslo snímku 3">
            <a:extLst>
              <a:ext uri="{FF2B5EF4-FFF2-40B4-BE49-F238E27FC236}">
                <a16:creationId xmlns:a16="http://schemas.microsoft.com/office/drawing/2014/main" id="{B23422E7-1E7C-40C4-A971-046B05A3DC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322AB-EDCB-4313-8C11-C91BF521FCB0}"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6424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a:extLst>
              <a:ext uri="{FF2B5EF4-FFF2-40B4-BE49-F238E27FC236}">
                <a16:creationId xmlns:a16="http://schemas.microsoft.com/office/drawing/2014/main" id="{1F2DF842-B3EE-409A-9BFE-67C41D9BD531}"/>
              </a:ext>
            </a:extLst>
          </p:cNvPr>
          <p:cNvSpPr>
            <a:spLocks noGrp="1" noChangeArrowheads="1"/>
          </p:cNvSpPr>
          <p:nvPr>
            <p:ph type="title"/>
          </p:nvPr>
        </p:nvSpPr>
        <p:spPr>
          <a:xfrm>
            <a:off x="457200" y="182563"/>
            <a:ext cx="8229600" cy="857250"/>
          </a:xfrm>
        </p:spPr>
        <p:txBody>
          <a:bodyPr/>
          <a:lstStyle/>
          <a:p>
            <a:pPr algn="l"/>
            <a:r>
              <a:rPr lang="cs-CZ" altLang="cs-CZ" sz="2800" b="1" dirty="0"/>
              <a:t>Oděvy/textil</a:t>
            </a:r>
          </a:p>
        </p:txBody>
      </p:sp>
      <p:sp>
        <p:nvSpPr>
          <p:cNvPr id="3" name="Zástupný obsah 2">
            <a:extLst>
              <a:ext uri="{FF2B5EF4-FFF2-40B4-BE49-F238E27FC236}">
                <a16:creationId xmlns:a16="http://schemas.microsoft.com/office/drawing/2014/main" id="{27F9F2DB-5701-4DCE-85A8-C6E38F348B4F}"/>
              </a:ext>
            </a:extLst>
          </p:cNvPr>
          <p:cNvSpPr>
            <a:spLocks noGrp="1"/>
          </p:cNvSpPr>
          <p:nvPr>
            <p:ph idx="1"/>
          </p:nvPr>
        </p:nvSpPr>
        <p:spPr>
          <a:xfrm>
            <a:off x="457200" y="1200150"/>
            <a:ext cx="7570788" cy="3394075"/>
          </a:xfrm>
        </p:spPr>
        <p:txBody>
          <a:bodyPr>
            <a:normAutofit lnSpcReduction="10000"/>
          </a:bodyPr>
          <a:lstStyle/>
          <a:p>
            <a:pPr marL="0" indent="0">
              <a:buFont typeface="Arial" panose="020B0604020202020204" pitchFamily="34" charset="0"/>
              <a:buNone/>
              <a:defRPr/>
            </a:pPr>
            <a:r>
              <a:rPr lang="cs-CZ" sz="1800" dirty="0"/>
              <a:t>Co je vhodné podporovat u zakázek na oděvy/textil (jedná se o neuzavřený výčet):</a:t>
            </a:r>
          </a:p>
          <a:p>
            <a:pPr marL="0" indent="0">
              <a:buFont typeface="Arial" panose="020B0604020202020204" pitchFamily="34" charset="0"/>
              <a:buNone/>
              <a:defRPr/>
            </a:pPr>
            <a:endParaRPr lang="cs-CZ" sz="1800" dirty="0"/>
          </a:p>
          <a:p>
            <a:pPr marL="0" indent="0">
              <a:buFont typeface="Arial" panose="020B0604020202020204" pitchFamily="34" charset="0"/>
              <a:buNone/>
              <a:defRPr/>
            </a:pPr>
            <a:r>
              <a:rPr lang="cs-CZ" sz="1800" b="1" dirty="0"/>
              <a:t>Pracovní podmínky:</a:t>
            </a:r>
            <a:r>
              <a:rPr lang="cs-CZ" sz="1800" dirty="0"/>
              <a:t> na poli při pěstování bavlny (zejména certifikace: </a:t>
            </a:r>
            <a:r>
              <a:rPr lang="cs-CZ" sz="1800" dirty="0" err="1"/>
              <a:t>Fairtrade</a:t>
            </a:r>
            <a:r>
              <a:rPr lang="cs-CZ" sz="1800" dirty="0"/>
              <a:t>, GOTS), v továrnách při šití, stříhání atd. (zejména iniciativa Fair </a:t>
            </a:r>
            <a:r>
              <a:rPr lang="cs-CZ" sz="1800" dirty="0" err="1"/>
              <a:t>Wear</a:t>
            </a:r>
            <a:r>
              <a:rPr lang="cs-CZ" sz="1800" dirty="0"/>
              <a:t> </a:t>
            </a:r>
            <a:r>
              <a:rPr lang="cs-CZ" sz="1800" dirty="0" err="1"/>
              <a:t>Foundation</a:t>
            </a:r>
            <a:r>
              <a:rPr lang="cs-CZ" sz="1800" dirty="0"/>
              <a:t>, audit </a:t>
            </a:r>
            <a:r>
              <a:rPr lang="cs-CZ" sz="1800" dirty="0" err="1"/>
              <a:t>Smeta</a:t>
            </a:r>
            <a:r>
              <a:rPr lang="cs-CZ" sz="1800" dirty="0"/>
              <a:t> na platformě </a:t>
            </a:r>
            <a:r>
              <a:rPr lang="cs-CZ" sz="1800" dirty="0" err="1"/>
              <a:t>Sedex</a:t>
            </a:r>
            <a:r>
              <a:rPr lang="cs-CZ" sz="1800" dirty="0"/>
              <a:t>).</a:t>
            </a:r>
          </a:p>
          <a:p>
            <a:pPr marL="0" indent="0">
              <a:buFont typeface="Arial" panose="020B0604020202020204" pitchFamily="34" charset="0"/>
              <a:buNone/>
              <a:defRPr/>
            </a:pPr>
            <a:endParaRPr lang="cs-CZ" sz="1800" dirty="0"/>
          </a:p>
          <a:p>
            <a:pPr marL="0" indent="0">
              <a:buFont typeface="Arial" panose="020B0604020202020204" pitchFamily="34" charset="0"/>
              <a:buNone/>
              <a:defRPr/>
            </a:pPr>
            <a:r>
              <a:rPr lang="cs-CZ" sz="1800" b="1" dirty="0"/>
              <a:t>Ekologie:</a:t>
            </a:r>
            <a:r>
              <a:rPr lang="cs-CZ" sz="1800" dirty="0"/>
              <a:t> Na poli při pěstování bavlny (zejména certifikace: GOTS – pěstování bavlny v souladu s ekologickým zemědělstvím, FAIRTRADE – kontrolované používání pesticidů), testování na škodlivé látky závadné pro nositele materiálu ve fázi vlákna, příze, látky nebo finálního produktu (certifikace </a:t>
            </a:r>
            <a:r>
              <a:rPr lang="cs-CZ" sz="1800" dirty="0" err="1"/>
              <a:t>Oeko</a:t>
            </a:r>
            <a:r>
              <a:rPr lang="cs-CZ" sz="1800" dirty="0"/>
              <a:t>-tex), požadavky na použití recyklovaných vláken, a další.</a:t>
            </a:r>
          </a:p>
          <a:p>
            <a:pPr marL="0" indent="0">
              <a:buFont typeface="Arial" panose="020B0604020202020204" pitchFamily="34" charset="0"/>
              <a:buNone/>
              <a:defRPr/>
            </a:pPr>
            <a:endParaRPr lang="cs-CZ" dirty="0"/>
          </a:p>
          <a:p>
            <a:pPr marL="0" indent="0">
              <a:buFont typeface="Arial" panose="020B0604020202020204" pitchFamily="34" charset="0"/>
              <a:buNone/>
              <a:defRPr/>
            </a:pPr>
            <a:endParaRPr lang="cs-CZ" dirty="0"/>
          </a:p>
        </p:txBody>
      </p:sp>
      <p:sp>
        <p:nvSpPr>
          <p:cNvPr id="4" name="Zástupný symbol pro číslo snímku 3">
            <a:extLst>
              <a:ext uri="{FF2B5EF4-FFF2-40B4-BE49-F238E27FC236}">
                <a16:creationId xmlns:a16="http://schemas.microsoft.com/office/drawing/2014/main" id="{1404D2E5-6D87-4B89-BE2F-BFB498CAE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DD5D1-3757-415A-8C41-02E120D98CD7}"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008864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1F9AC2AE0C91444A82B674C7A0E5AC1" ma:contentTypeVersion="0" ma:contentTypeDescription="Vytvoří nový dokument" ma:contentTypeScope="" ma:versionID="4bb9f861b0c39f8022f7ce374345e449">
  <xsd:schema xmlns:xsd="http://www.w3.org/2001/XMLSchema" xmlns:xs="http://www.w3.org/2001/XMLSchema" xmlns:p="http://schemas.microsoft.com/office/2006/metadata/properties" targetNamespace="http://schemas.microsoft.com/office/2006/metadata/properties" ma:root="true" ma:fieldsID="7bb0b85cf6ec3df31f7bbb0953499e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BD5791-AEF9-4B58-A865-02EFB0C6F006}">
  <ds:schemaRefs>
    <ds:schemaRef ds:uri="http://schemas.microsoft.com/sharepoint/v3/contenttype/forms"/>
  </ds:schemaRefs>
</ds:datastoreItem>
</file>

<file path=customXml/itemProps2.xml><?xml version="1.0" encoding="utf-8"?>
<ds:datastoreItem xmlns:ds="http://schemas.openxmlformats.org/officeDocument/2006/customXml" ds:itemID="{9CA45383-4BB9-4F92-950C-1E33264ED505}">
  <ds:schemaRef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2EDEA4BC-4C6A-4202-ACD5-20B1522DD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1414</TotalTime>
  <Words>12255</Words>
  <Application>Microsoft Office PowerPoint</Application>
  <PresentationFormat>Předvádění na obrazovce (16:9)</PresentationFormat>
  <Paragraphs>1312</Paragraphs>
  <Slides>145</Slides>
  <Notes>55</Notes>
  <HiddenSlides>0</HiddenSlides>
  <MMClips>0</MMClips>
  <ScaleCrop>false</ScaleCrop>
  <HeadingPairs>
    <vt:vector size="6" baseType="variant">
      <vt:variant>
        <vt:lpstr>Použitá písma</vt:lpstr>
      </vt:variant>
      <vt:variant>
        <vt:i4>12</vt:i4>
      </vt:variant>
      <vt:variant>
        <vt:lpstr>Motiv</vt:lpstr>
      </vt:variant>
      <vt:variant>
        <vt:i4>5</vt:i4>
      </vt:variant>
      <vt:variant>
        <vt:lpstr>Nadpisy snímků</vt:lpstr>
      </vt:variant>
      <vt:variant>
        <vt:i4>145</vt:i4>
      </vt:variant>
    </vt:vector>
  </HeadingPairs>
  <TitlesOfParts>
    <vt:vector size="162" baseType="lpstr">
      <vt:lpstr>Arial</vt:lpstr>
      <vt:lpstr>Calibri</vt:lpstr>
      <vt:lpstr>Calibri Light</vt:lpstr>
      <vt:lpstr>Courier New</vt:lpstr>
      <vt:lpstr>Frutiger CE</vt:lpstr>
      <vt:lpstr>Helvetica Neue</vt:lpstr>
      <vt:lpstr>Roboto</vt:lpstr>
      <vt:lpstr>Symbol</vt:lpstr>
      <vt:lpstr>Times New Roman</vt:lpstr>
      <vt:lpstr>Ubuntu</vt:lpstr>
      <vt:lpstr>Ubuntu-Light</vt:lpstr>
      <vt:lpstr>Wingdings</vt:lpstr>
      <vt:lpstr>Motiv sady Office</vt:lpstr>
      <vt:lpstr>1_Motiv sady Office</vt:lpstr>
      <vt:lpstr>2_Motiv sady Office</vt:lpstr>
      <vt:lpstr>3_Motiv sady Office</vt:lpstr>
      <vt:lpstr>4_Motiv sady Office</vt:lpstr>
      <vt:lpstr> Odpovědné veřejné zadávání  v praxi  7. dubna 2022  Leona Gergelová Šteigrová Monika Dobrovodská Adam Gromnica Zbyněk Pochmon Regina Hulmanová Markéta Matysíková</vt:lpstr>
      <vt:lpstr>Program semináře</vt:lpstr>
      <vt:lpstr>Prezentace aplikace PowerPoint</vt:lpstr>
      <vt:lpstr>Prezentace aplikace PowerPoint</vt:lpstr>
      <vt:lpstr>Odpovědné veřejné zadávání</vt:lpstr>
      <vt:lpstr>Prezentace aplikace PowerPoint</vt:lpstr>
      <vt:lpstr>Příležitosti OVZ</vt:lpstr>
      <vt:lpstr>Odpovědné veřejné zadávání</vt:lpstr>
      <vt:lpstr>Prezentace aplikace PowerPoint</vt:lpstr>
      <vt:lpstr>OVZ v kontextu udržitelnosti</vt:lpstr>
      <vt:lpstr>Vývoj OVZ - Evropa</vt:lpstr>
      <vt:lpstr>Právní rámec v EU – rozhodovací praxe</vt:lpstr>
      <vt:lpstr>Prezentace aplikace PowerPoint</vt:lpstr>
      <vt:lpstr>Přístup na úrovni EU </vt:lpstr>
      <vt:lpstr>Vývoj OVZ v ČR</vt:lpstr>
      <vt:lpstr>Prezentace aplikace PowerPoint</vt:lpstr>
      <vt:lpstr>           </vt:lpstr>
      <vt:lpstr>Nákupy pro udržitelný úřad</vt:lpstr>
      <vt:lpstr>Papír a kancelářské potřeby</vt:lpstr>
      <vt:lpstr>Propagační předměty </vt:lpstr>
      <vt:lpstr>Propagační předměty </vt:lpstr>
      <vt:lpstr>Prezentace aplikace PowerPoint</vt:lpstr>
      <vt:lpstr>Prezentace aplikace PowerPoint</vt:lpstr>
      <vt:lpstr>Prezentace aplikace PowerPoint</vt:lpstr>
      <vt:lpstr>Prezentace aplikace PowerPoint</vt:lpstr>
      <vt:lpstr>Nábytek a vybavení interiérů</vt:lpstr>
      <vt:lpstr>Prezentace aplikace PowerPoint</vt:lpstr>
      <vt:lpstr>Elektrická energie z obnovitelných zdrojů</vt:lpstr>
      <vt:lpstr>Úklidové a čisticí prostředky</vt:lpstr>
      <vt:lpstr>Prezentace aplikace PowerPoint</vt:lpstr>
      <vt:lpstr> Nákup výpočetní techniky - zdroje </vt:lpstr>
      <vt:lpstr> Nákup výpočetní techniky – byznysové iniciativy </vt:lpstr>
      <vt:lpstr>Dodávka výpočetní techniky – notebooky  2022 - 2023</vt:lpstr>
      <vt:lpstr>Dodávka výpočetní techniky – notebooky  2022 - 2023</vt:lpstr>
      <vt:lpstr>Dodávka výpočetní techniky – notebooky  2022 - 2023</vt:lpstr>
      <vt:lpstr>           </vt:lpstr>
      <vt:lpstr>Prezentace aplikace PowerPoint</vt:lpstr>
      <vt:lpstr>Prezentace aplikace PowerPoint</vt:lpstr>
      <vt:lpstr>Prezentace aplikace PowerPoint</vt:lpstr>
      <vt:lpstr>Prezentace aplikace PowerPoint</vt:lpstr>
      <vt:lpstr>           </vt:lpstr>
      <vt:lpstr>Zajištění servisu a provozu tiskových a multifunkčních zařízení</vt:lpstr>
      <vt:lpstr>Prezentace aplikace PowerPoint</vt:lpstr>
      <vt:lpstr>           </vt:lpstr>
      <vt:lpstr>OVZ ve stavebních zakázkách Zbyněk Pochmon Regina Hulmanová</vt:lpstr>
      <vt:lpstr>Vývoj Zbyněk Pochmon</vt:lpstr>
      <vt:lpstr>Začátky OVZ ve stavebnictví</vt:lpstr>
      <vt:lpstr>Zaměřeno na sociální odpovědnost</vt:lpstr>
      <vt:lpstr>Podoba čestného prohlášení</vt:lpstr>
      <vt:lpstr>Podoba memoranda</vt:lpstr>
      <vt:lpstr>Způsoby zohlednění sociální odpovědnosti</vt:lpstr>
      <vt:lpstr>Transparentní účet</vt:lpstr>
      <vt:lpstr>Jak může vypadat výpis z TÚ?</vt:lpstr>
      <vt:lpstr>Komunikace s veřejností – web</vt:lpstr>
      <vt:lpstr>Další zajímavé příklady k sociální odpovědnosti</vt:lpstr>
      <vt:lpstr>Spojení sociální odpovědnosti s environmentální</vt:lpstr>
      <vt:lpstr>Environmentální aspekty zakázky JHMK</vt:lpstr>
      <vt:lpstr>Kritéria hodnocení</vt:lpstr>
      <vt:lpstr>Způsob hodnocení</vt:lpstr>
      <vt:lpstr>Nabídka vybraného dodavatele</vt:lpstr>
      <vt:lpstr>Příklady dobré environmentální praxe Regina Hulmanová</vt:lpstr>
      <vt:lpstr>Praha 12</vt:lpstr>
      <vt:lpstr>Pardubický kraj</vt:lpstr>
      <vt:lpstr>Královéhradecký kraj</vt:lpstr>
      <vt:lpstr>Jihomoravský kraj</vt:lpstr>
      <vt:lpstr>Praha 14</vt:lpstr>
      <vt:lpstr>           </vt:lpstr>
      <vt:lpstr>           </vt:lpstr>
      <vt:lpstr>Prezentace aplikace PowerPoint</vt:lpstr>
      <vt:lpstr>Prezentace aplikace PowerPoint</vt:lpstr>
      <vt:lpstr>Prezentace aplikace PowerPoint</vt:lpstr>
      <vt:lpstr>Prezentace aplikace PowerPoint</vt:lpstr>
      <vt:lpstr>Prezentace aplikace PowerPoint</vt:lpstr>
      <vt:lpstr>Čestné prohlášení</vt:lpstr>
      <vt:lpstr>Memorandum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Úklid </vt:lpstr>
      <vt:lpstr>Úklid</vt:lpstr>
      <vt:lpstr>Úklid</vt:lpstr>
      <vt:lpstr>Úklid</vt:lpstr>
      <vt:lpstr>Úklid</vt:lpstr>
      <vt:lpstr>Úklid</vt:lpstr>
      <vt:lpstr>Úklid</vt:lpstr>
      <vt:lpstr>Úklid</vt:lpstr>
      <vt:lpstr>Ostraha</vt:lpstr>
      <vt:lpstr>Ostraha</vt:lpstr>
      <vt:lpstr>Ostraha</vt:lpstr>
      <vt:lpstr>Ostraha</vt:lpstr>
      <vt:lpstr>Ostraha</vt:lpstr>
      <vt:lpstr>Ostraha</vt:lpstr>
      <vt:lpstr>Ostraha</vt:lpstr>
      <vt:lpstr>Ostraha</vt:lpstr>
      <vt:lpstr>Ostraha</vt:lpstr>
      <vt:lpstr>Oděvy/textil</vt:lpstr>
      <vt:lpstr>Oděvy/textil</vt:lpstr>
      <vt:lpstr>Oděvy/textil</vt:lpstr>
      <vt:lpstr>Oděvy/textil</vt:lpstr>
      <vt:lpstr>Oděvy/textil</vt:lpstr>
      <vt:lpstr>Oděvy/textil</vt:lpstr>
      <vt:lpstr>Oděvy/textil</vt:lpstr>
      <vt:lpstr>Oděvy/textil</vt:lpstr>
      <vt:lpstr>Oděvy/textil</vt:lpstr>
      <vt:lpstr>           </vt:lpstr>
      <vt:lpstr>Definice cíle</vt:lpstr>
      <vt:lpstr>           </vt:lpstr>
      <vt:lpstr>Strategický dokument</vt:lpstr>
      <vt:lpstr>Studentské náměstí</vt:lpstr>
      <vt:lpstr>ZD Čl. 8.6.</vt:lpstr>
      <vt:lpstr>Smluvní dokumentace</vt:lpstr>
      <vt:lpstr>Rozhodnutí ÚOHS-S0734/2016/VZ-04395/2017/543/MŠl ze dne 7. 2. 2017</vt:lpstr>
      <vt:lpstr>Rozhodnutí ÚOHS-S0734/2016/VZ-04395/2017/543/MŠl ze dne 7. 2. 2017</vt:lpstr>
      <vt:lpstr>           </vt:lpstr>
      <vt:lpstr>Strategický plán sociálního začleňování Děčína  pro období 2018 – 2020</vt:lpstr>
      <vt:lpstr>Zadávací dokumentace</vt:lpstr>
      <vt:lpstr>Údržba komunikací</vt:lpstr>
      <vt:lpstr>Nabídky</vt:lpstr>
      <vt:lpstr>Rozdíl v aplikaci</vt:lpstr>
      <vt:lpstr>Charta zaměstnanosti jako součást podmínek plnění VZ</vt:lpstr>
      <vt:lpstr>           </vt:lpstr>
      <vt:lpstr>Těžební a pěstební práce v lesních porostech</vt:lpstr>
      <vt:lpstr>Prezentace aplikace PowerPoint</vt:lpstr>
      <vt:lpstr>Rozsudek KS v Brně ze dne 1. 11. 2012 č. j. 62 Af 57/2011</vt:lpstr>
      <vt:lpstr>Podpora vzdělávání, praxe a rekvalifikací</vt:lpstr>
      <vt:lpstr>Prezentace aplikace PowerPoint</vt:lpstr>
      <vt:lpstr>           </vt:lpstr>
      <vt:lpstr>Prezentace aplikace PowerPoint</vt:lpstr>
      <vt:lpstr>Efektivní implementace OVZ</vt:lpstr>
      <vt:lpstr>Prezentace aplikace PowerPoint</vt:lpstr>
      <vt:lpstr>Prezentace aplikace PowerPoint</vt:lpstr>
      <vt:lpstr>Pohled na odpovědné veřejné zadávání přes předměty plnění – vybrané příklady</vt:lpstr>
      <vt:lpstr>Pohled na odpovědné veřejné zadávání přes předměty plnění – vybrané příklady</vt:lpstr>
      <vt:lpstr>Prezentace aplikace PowerPoint</vt:lpstr>
      <vt:lpstr>Prezentace aplikace PowerPoint</vt:lpstr>
      <vt:lpstr>Prezentace aplikace PowerPoint</vt:lpstr>
      <vt:lpstr>Platforma OVZ</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Chvalkovská Eva Ing. (MPSV)</dc:creator>
  <cp:lastModifiedBy>Janečková Marie Mgr. (MPSV)</cp:lastModifiedBy>
  <cp:revision>54</cp:revision>
  <dcterms:created xsi:type="dcterms:W3CDTF">2020-12-13T08:31:25Z</dcterms:created>
  <dcterms:modified xsi:type="dcterms:W3CDTF">2022-04-10T16:53:50Z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0x010100B1F9AC2AE0C91444A82B674C7A0E5AC1</vt:lpwstr>
  </property>
</Properties>
</file>